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0" r:id="rId3"/>
    <p:sldId id="279" r:id="rId4"/>
    <p:sldId id="286" r:id="rId5"/>
    <p:sldId id="302" r:id="rId6"/>
    <p:sldId id="291" r:id="rId7"/>
    <p:sldId id="290" r:id="rId8"/>
    <p:sldId id="295" r:id="rId9"/>
    <p:sldId id="294" r:id="rId10"/>
    <p:sldId id="293" r:id="rId11"/>
    <p:sldId id="296" r:id="rId12"/>
    <p:sldId id="297" r:id="rId13"/>
    <p:sldId id="298" r:id="rId14"/>
    <p:sldId id="299" r:id="rId15"/>
    <p:sldId id="278" r:id="rId16"/>
    <p:sldId id="300" r:id="rId17"/>
    <p:sldId id="301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80" d="100"/>
          <a:sy n="80" d="100"/>
        </p:scale>
        <p:origin x="1550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弘之 岡本" userId="dbbc262f0484d2ae" providerId="LiveId" clId="{68F33DBB-651F-47FA-BE12-A47836A0E710}"/>
    <pc:docChg chg="custSel addSld delSld modSld">
      <pc:chgData name="弘之 岡本" userId="dbbc262f0484d2ae" providerId="LiveId" clId="{68F33DBB-651F-47FA-BE12-A47836A0E710}" dt="2026-03-12T05:19:30.373" v="36" actId="478"/>
      <pc:docMkLst>
        <pc:docMk/>
      </pc:docMkLst>
      <pc:sldChg chg="del">
        <pc:chgData name="弘之 岡本" userId="dbbc262f0484d2ae" providerId="LiveId" clId="{68F33DBB-651F-47FA-BE12-A47836A0E710}" dt="2026-03-10T05:54:56.103" v="5" actId="47"/>
        <pc:sldMkLst>
          <pc:docMk/>
          <pc:sldMk cId="2220072789" sldId="281"/>
        </pc:sldMkLst>
      </pc:sldChg>
      <pc:sldChg chg="del">
        <pc:chgData name="弘之 岡本" userId="dbbc262f0484d2ae" providerId="LiveId" clId="{68F33DBB-651F-47FA-BE12-A47836A0E710}" dt="2026-03-10T05:55:02.712" v="6" actId="47"/>
        <pc:sldMkLst>
          <pc:docMk/>
          <pc:sldMk cId="3635788840" sldId="282"/>
        </pc:sldMkLst>
      </pc:sldChg>
      <pc:sldChg chg="del">
        <pc:chgData name="弘之 岡本" userId="dbbc262f0484d2ae" providerId="LiveId" clId="{68F33DBB-651F-47FA-BE12-A47836A0E710}" dt="2026-03-10T05:55:02.712" v="6" actId="47"/>
        <pc:sldMkLst>
          <pc:docMk/>
          <pc:sldMk cId="1434388218" sldId="283"/>
        </pc:sldMkLst>
      </pc:sldChg>
      <pc:sldChg chg="del">
        <pc:chgData name="弘之 岡本" userId="dbbc262f0484d2ae" providerId="LiveId" clId="{68F33DBB-651F-47FA-BE12-A47836A0E710}" dt="2026-03-10T05:54:51.674" v="4" actId="47"/>
        <pc:sldMkLst>
          <pc:docMk/>
          <pc:sldMk cId="2017548047" sldId="284"/>
        </pc:sldMkLst>
      </pc:sldChg>
      <pc:sldChg chg="delSp mod">
        <pc:chgData name="弘之 岡本" userId="dbbc262f0484d2ae" providerId="LiveId" clId="{68F33DBB-651F-47FA-BE12-A47836A0E710}" dt="2026-03-12T05:19:30.373" v="36" actId="478"/>
        <pc:sldMkLst>
          <pc:docMk/>
          <pc:sldMk cId="2041830063" sldId="286"/>
        </pc:sldMkLst>
        <pc:picChg chg="del">
          <ac:chgData name="弘之 岡本" userId="dbbc262f0484d2ae" providerId="LiveId" clId="{68F33DBB-651F-47FA-BE12-A47836A0E710}" dt="2026-03-12T05:19:25.514" v="34" actId="478"/>
          <ac:picMkLst>
            <pc:docMk/>
            <pc:sldMk cId="2041830063" sldId="286"/>
            <ac:picMk id="2" creationId="{071BEC97-F1FE-31D6-7019-184724FFDD35}"/>
          </ac:picMkLst>
        </pc:picChg>
        <pc:picChg chg="del">
          <ac:chgData name="弘之 岡本" userId="dbbc262f0484d2ae" providerId="LiveId" clId="{68F33DBB-651F-47FA-BE12-A47836A0E710}" dt="2026-03-12T05:19:27.875" v="35" actId="478"/>
          <ac:picMkLst>
            <pc:docMk/>
            <pc:sldMk cId="2041830063" sldId="286"/>
            <ac:picMk id="6" creationId="{215269F1-5C73-4D6B-D8ED-4210DF1E30B9}"/>
          </ac:picMkLst>
        </pc:picChg>
        <pc:cxnChg chg="del">
          <ac:chgData name="弘之 岡本" userId="dbbc262f0484d2ae" providerId="LiveId" clId="{68F33DBB-651F-47FA-BE12-A47836A0E710}" dt="2026-03-12T05:19:30.373" v="36" actId="478"/>
          <ac:cxnSpMkLst>
            <pc:docMk/>
            <pc:sldMk cId="2041830063" sldId="286"/>
            <ac:cxnSpMk id="7" creationId="{B3285B6B-C234-C4EF-2F78-33726F00BC3E}"/>
          </ac:cxnSpMkLst>
        </pc:cxnChg>
      </pc:sldChg>
      <pc:sldChg chg="del">
        <pc:chgData name="弘之 岡本" userId="dbbc262f0484d2ae" providerId="LiveId" clId="{68F33DBB-651F-47FA-BE12-A47836A0E710}" dt="2026-03-10T05:55:08.495" v="7" actId="47"/>
        <pc:sldMkLst>
          <pc:docMk/>
          <pc:sldMk cId="2419260928" sldId="287"/>
        </pc:sldMkLst>
      </pc:sldChg>
      <pc:sldChg chg="del">
        <pc:chgData name="弘之 岡本" userId="dbbc262f0484d2ae" providerId="LiveId" clId="{68F33DBB-651F-47FA-BE12-A47836A0E710}" dt="2026-03-10T05:55:08.495" v="7" actId="47"/>
        <pc:sldMkLst>
          <pc:docMk/>
          <pc:sldMk cId="4973016" sldId="288"/>
        </pc:sldMkLst>
      </pc:sldChg>
      <pc:sldChg chg="del">
        <pc:chgData name="弘之 岡本" userId="dbbc262f0484d2ae" providerId="LiveId" clId="{68F33DBB-651F-47FA-BE12-A47836A0E710}" dt="2026-03-10T05:55:08.495" v="7" actId="47"/>
        <pc:sldMkLst>
          <pc:docMk/>
          <pc:sldMk cId="2967978729" sldId="289"/>
        </pc:sldMkLst>
      </pc:sldChg>
      <pc:sldChg chg="addSp delSp modSp mod">
        <pc:chgData name="弘之 岡本" userId="dbbc262f0484d2ae" providerId="LiveId" clId="{68F33DBB-651F-47FA-BE12-A47836A0E710}" dt="2026-03-10T05:56:03.297" v="29" actId="1076"/>
        <pc:sldMkLst>
          <pc:docMk/>
          <pc:sldMk cId="2145745144" sldId="290"/>
        </pc:sldMkLst>
        <pc:spChg chg="mod">
          <ac:chgData name="弘之 岡本" userId="dbbc262f0484d2ae" providerId="LiveId" clId="{68F33DBB-651F-47FA-BE12-A47836A0E710}" dt="2026-03-10T05:55:50.537" v="27" actId="20577"/>
          <ac:spMkLst>
            <pc:docMk/>
            <pc:sldMk cId="2145745144" sldId="290"/>
            <ac:spMk id="3" creationId="{3293408D-4B57-02AB-81F9-FDF3747A5A48}"/>
          </ac:spMkLst>
        </pc:spChg>
        <pc:spChg chg="add mod">
          <ac:chgData name="弘之 岡本" userId="dbbc262f0484d2ae" providerId="LiveId" clId="{68F33DBB-651F-47FA-BE12-A47836A0E710}" dt="2026-03-10T05:56:03.297" v="29" actId="1076"/>
          <ac:spMkLst>
            <pc:docMk/>
            <pc:sldMk cId="2145745144" sldId="290"/>
            <ac:spMk id="4" creationId="{D8C8F04F-B6E3-E044-07CF-414CA994FB49}"/>
          </ac:spMkLst>
        </pc:spChg>
      </pc:sldChg>
      <pc:sldChg chg="delSp modSp mod">
        <pc:chgData name="弘之 岡本" userId="dbbc262f0484d2ae" providerId="LiveId" clId="{68F33DBB-651F-47FA-BE12-A47836A0E710}" dt="2026-03-10T05:55:31.555" v="9" actId="14100"/>
        <pc:sldMkLst>
          <pc:docMk/>
          <pc:sldMk cId="4175430688" sldId="291"/>
        </pc:sldMkLst>
        <pc:graphicFrameChg chg="modGraphic">
          <ac:chgData name="弘之 岡本" userId="dbbc262f0484d2ae" providerId="LiveId" clId="{68F33DBB-651F-47FA-BE12-A47836A0E710}" dt="2026-03-10T05:55:31.555" v="9" actId="14100"/>
          <ac:graphicFrameMkLst>
            <pc:docMk/>
            <pc:sldMk cId="4175430688" sldId="291"/>
            <ac:graphicFrameMk id="5" creationId="{2091097B-7A9B-601E-0D2B-0959D2661353}"/>
          </ac:graphicFrameMkLst>
        </pc:graphicFrameChg>
      </pc:sldChg>
      <pc:sldChg chg="del">
        <pc:chgData name="弘之 岡本" userId="dbbc262f0484d2ae" providerId="LiveId" clId="{68F33DBB-651F-47FA-BE12-A47836A0E710}" dt="2026-03-10T05:56:06.985" v="30" actId="47"/>
        <pc:sldMkLst>
          <pc:docMk/>
          <pc:sldMk cId="1052998534" sldId="292"/>
        </pc:sldMkLst>
      </pc:sldChg>
      <pc:sldChg chg="addSp delSp modSp mod">
        <pc:chgData name="弘之 岡本" userId="dbbc262f0484d2ae" providerId="LiveId" clId="{68F33DBB-651F-47FA-BE12-A47836A0E710}" dt="2026-01-20T05:02:57.617" v="2" actId="478"/>
        <pc:sldMkLst>
          <pc:docMk/>
          <pc:sldMk cId="1302200580" sldId="295"/>
        </pc:sldMkLst>
      </pc:sldChg>
      <pc:sldChg chg="delSp modSp mod">
        <pc:chgData name="弘之 岡本" userId="dbbc262f0484d2ae" providerId="LiveId" clId="{68F33DBB-651F-47FA-BE12-A47836A0E710}" dt="2026-03-10T05:56:31.040" v="33" actId="14100"/>
        <pc:sldMkLst>
          <pc:docMk/>
          <pc:sldMk cId="950161093" sldId="300"/>
        </pc:sldMkLst>
        <pc:graphicFrameChg chg="modGraphic">
          <ac:chgData name="弘之 岡本" userId="dbbc262f0484d2ae" providerId="LiveId" clId="{68F33DBB-651F-47FA-BE12-A47836A0E710}" dt="2026-03-10T05:56:31.040" v="33" actId="14100"/>
          <ac:graphicFrameMkLst>
            <pc:docMk/>
            <pc:sldMk cId="950161093" sldId="300"/>
            <ac:graphicFrameMk id="9" creationId="{05F754F1-A2CC-CE71-69ED-6F06AEA69818}"/>
          </ac:graphicFrameMkLst>
        </pc:graphicFrameChg>
      </pc:sldChg>
      <pc:sldChg chg="del">
        <pc:chgData name="弘之 岡本" userId="dbbc262f0484d2ae" providerId="LiveId" clId="{68F33DBB-651F-47FA-BE12-A47836A0E710}" dt="2026-03-10T05:56:19.229" v="31" actId="47"/>
        <pc:sldMkLst>
          <pc:docMk/>
          <pc:sldMk cId="2153263316" sldId="303"/>
        </pc:sldMkLst>
      </pc:sldChg>
      <pc:sldChg chg="add del">
        <pc:chgData name="弘之 岡本" userId="dbbc262f0484d2ae" providerId="LiveId" clId="{68F33DBB-651F-47FA-BE12-A47836A0E710}" dt="2026-01-20T06:08:55.800" v="3" actId="47"/>
        <pc:sldMkLst>
          <pc:docMk/>
          <pc:sldMk cId="1670788175" sldId="30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3464D-13FF-41B8-A00F-5B48E1C3D13A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2BF36-A29E-460C-B6E7-15F0D8824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389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4177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5465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7896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344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7252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7844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944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7863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0103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430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9585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2FDEA-CDE1-4337-88DA-49B93AFE221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1736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9375A1-C414-60C3-D34A-CB38152CF8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情報システム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6D14716-8AD5-21C6-58A0-DF0343B27E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736122"/>
            <a:ext cx="6858000" cy="521677"/>
          </a:xfrm>
        </p:spPr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情報</a:t>
            </a:r>
            <a:r>
              <a:rPr kumimoji="1" lang="en-US" altLang="ja-JP" dirty="0">
                <a:solidFill>
                  <a:srgbClr val="FF0000"/>
                </a:solidFill>
              </a:rPr>
              <a:t>Ⅰ</a:t>
            </a:r>
            <a:r>
              <a:rPr kumimoji="1" lang="ja-JP" altLang="en-US" dirty="0">
                <a:solidFill>
                  <a:srgbClr val="FF0000"/>
                </a:solidFill>
              </a:rPr>
              <a:t>　</a:t>
            </a:r>
            <a:r>
              <a:rPr kumimoji="1" lang="en-US" altLang="ja-JP" dirty="0">
                <a:solidFill>
                  <a:srgbClr val="FF0000"/>
                </a:solidFill>
              </a:rPr>
              <a:t>No.21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19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45FAAB-745A-899D-DF57-71CF41282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実習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r>
              <a:rPr kumimoji="1" lang="ja-JP" altLang="en-US" dirty="0">
                <a:solidFill>
                  <a:srgbClr val="FF0000"/>
                </a:solidFill>
              </a:rPr>
              <a:t>データベースを体験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B310564-CBE3-2E78-B835-8E6200FA1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4892919" cy="4351338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◇手順１　データベース学習システム（</a:t>
            </a:r>
            <a:r>
              <a:rPr kumimoji="1" lang="en-US" altLang="ja-JP" dirty="0" err="1"/>
              <a:t>sAccess</a:t>
            </a:r>
            <a:r>
              <a:rPr kumimoji="1" lang="ja-JP" altLang="en-US" dirty="0"/>
              <a:t>）で操作してみよう</a:t>
            </a:r>
          </a:p>
          <a:p>
            <a:pPr marL="0" indent="0">
              <a:buNone/>
            </a:pPr>
            <a:r>
              <a:rPr kumimoji="1" lang="ja-JP" altLang="en-US" dirty="0"/>
              <a:t>①</a:t>
            </a:r>
            <a:r>
              <a:rPr kumimoji="1" lang="en-US" altLang="ja-JP" dirty="0"/>
              <a:t>QR</a:t>
            </a:r>
            <a:r>
              <a:rPr kumimoji="1" lang="ja-JP" altLang="en-US" dirty="0"/>
              <a:t>コードを読み込み、</a:t>
            </a:r>
            <a:r>
              <a:rPr kumimoji="1" lang="en-US" altLang="ja-JP" dirty="0" err="1"/>
              <a:t>sAccess</a:t>
            </a:r>
            <a:r>
              <a:rPr kumimoji="1" lang="ja-JP" altLang="en-US" dirty="0"/>
              <a:t>の</a:t>
            </a:r>
            <a:r>
              <a:rPr kumimoji="1" lang="en-US" altLang="ja-JP" dirty="0"/>
              <a:t>Web</a:t>
            </a:r>
            <a:r>
              <a:rPr kumimoji="1" lang="ja-JP" altLang="en-US" dirty="0"/>
              <a:t>サイトに行く。</a:t>
            </a:r>
          </a:p>
          <a:p>
            <a:pPr marL="0" indent="0">
              <a:buNone/>
            </a:pPr>
            <a:r>
              <a:rPr kumimoji="1" lang="ja-JP" altLang="en-US" dirty="0"/>
              <a:t>②プリセット</a:t>
            </a:r>
            <a:r>
              <a:rPr kumimoji="1" lang="en-US" altLang="ja-JP" dirty="0"/>
              <a:t>DB</a:t>
            </a:r>
            <a:r>
              <a:rPr kumimoji="1" lang="ja-JP" altLang="en-US" dirty="0"/>
              <a:t>で「コンビニ」が選択されていることを確認し、「プリセット</a:t>
            </a:r>
            <a:r>
              <a:rPr kumimoji="1" lang="en-US" altLang="ja-JP" dirty="0"/>
              <a:t>DB</a:t>
            </a:r>
            <a:r>
              <a:rPr kumimoji="1" lang="ja-JP" altLang="en-US" dirty="0"/>
              <a:t>選択」のボタンを押す。</a:t>
            </a:r>
          </a:p>
          <a:p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ABFFA14-87DF-828B-F988-75B879FCEF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5913" y="1752966"/>
            <a:ext cx="1939437" cy="193943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08493F14-5329-8CE9-8544-57614B214C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449" b="52044"/>
          <a:stretch/>
        </p:blipFill>
        <p:spPr>
          <a:xfrm>
            <a:off x="5612711" y="3754680"/>
            <a:ext cx="3226489" cy="2887228"/>
          </a:xfrm>
          <a:prstGeom prst="rect">
            <a:avLst/>
          </a:prstGeom>
        </p:spPr>
      </p:pic>
      <p:sp>
        <p:nvSpPr>
          <p:cNvPr id="8" name="楕円 7">
            <a:extLst>
              <a:ext uri="{FF2B5EF4-FFF2-40B4-BE49-F238E27FC236}">
                <a16:creationId xmlns:a16="http://schemas.microsoft.com/office/drawing/2014/main" id="{C95875FC-D3C7-F108-4B12-C864467BF1EF}"/>
              </a:ext>
            </a:extLst>
          </p:cNvPr>
          <p:cNvSpPr/>
          <p:nvPr/>
        </p:nvSpPr>
        <p:spPr>
          <a:xfrm>
            <a:off x="5612710" y="6176963"/>
            <a:ext cx="1444581" cy="417147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C00E6D1A-6890-30DB-D315-7CA68C2C8875}"/>
              </a:ext>
            </a:extLst>
          </p:cNvPr>
          <p:cNvSpPr/>
          <p:nvPr/>
        </p:nvSpPr>
        <p:spPr>
          <a:xfrm>
            <a:off x="6712266" y="5861539"/>
            <a:ext cx="886414" cy="411769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D486F3C4-EEF1-A714-4BC5-3D8027D7EB61}"/>
              </a:ext>
            </a:extLst>
          </p:cNvPr>
          <p:cNvCxnSpPr/>
          <p:nvPr/>
        </p:nvCxnSpPr>
        <p:spPr>
          <a:xfrm>
            <a:off x="5216769" y="4700954"/>
            <a:ext cx="1629508" cy="116058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0E7188AD-0C9D-8797-3647-4A7F4AC5BFF5}"/>
              </a:ext>
            </a:extLst>
          </p:cNvPr>
          <p:cNvCxnSpPr>
            <a:cxnSpLocks/>
          </p:cNvCxnSpPr>
          <p:nvPr/>
        </p:nvCxnSpPr>
        <p:spPr>
          <a:xfrm>
            <a:off x="3757246" y="5226412"/>
            <a:ext cx="1840523" cy="104689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56192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30DD4C-00A1-1B7D-DFC7-E4CD41F4E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実習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r>
              <a:rPr kumimoji="1" lang="ja-JP" altLang="en-US" dirty="0">
                <a:solidFill>
                  <a:srgbClr val="FF0000"/>
                </a:solidFill>
              </a:rPr>
              <a:t>データベースを体験</a:t>
            </a:r>
            <a:endParaRPr kumimoji="1" lang="ja-JP" altLang="en-US" dirty="0"/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9EA3ED0F-6BA5-D13A-0BE7-5C81C621D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279" y="1690689"/>
            <a:ext cx="8257442" cy="503237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ja-JP" altLang="en-US" dirty="0"/>
              <a:t>①誰が何を買ったのかがわかるようにテーブル（表）を結合する。</a:t>
            </a:r>
          </a:p>
          <a:p>
            <a:pPr marL="0" indent="0">
              <a:buNone/>
            </a:pPr>
            <a:r>
              <a:rPr lang="ja-JP" altLang="en-US" dirty="0"/>
              <a:t>　・「ここにコマンドを入力」の場所に「結合　商品データ」と入力し、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「追加」ボタンを押す</a:t>
            </a:r>
            <a:endParaRPr lang="en-US" altLang="ja-JP" dirty="0"/>
          </a:p>
          <a:p>
            <a:pPr marL="0" indent="0">
              <a:buNone/>
            </a:pPr>
            <a:endParaRPr lang="ja-JP" altLang="en-US" dirty="0"/>
          </a:p>
          <a:p>
            <a:pPr marL="0" indent="0">
              <a:buNone/>
            </a:pPr>
            <a:r>
              <a:rPr lang="ja-JP" altLang="en-US" dirty="0"/>
              <a:t>②「若者」が何を買ったかをわかるようにする。</a:t>
            </a:r>
          </a:p>
          <a:p>
            <a:pPr marL="0" indent="0">
              <a:buNone/>
            </a:pPr>
            <a:r>
              <a:rPr lang="ja-JP" altLang="en-US" dirty="0"/>
              <a:t>　・「ここにコマンドを入力」の場所に「選択　年齢層　若者」と入力し、</a:t>
            </a:r>
          </a:p>
          <a:p>
            <a:pPr marL="0" indent="0">
              <a:buNone/>
            </a:pPr>
            <a:r>
              <a:rPr lang="ja-JP" altLang="en-US" dirty="0"/>
              <a:t>　　「追加」ボタンを押す。→「若者」のレコードだけが表示されました。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③「若者」が買った商品だけを表示させる。</a:t>
            </a:r>
          </a:p>
          <a:p>
            <a:pPr marL="0" indent="0">
              <a:buNone/>
            </a:pPr>
            <a:r>
              <a:rPr lang="ja-JP" altLang="en-US" dirty="0"/>
              <a:t>　・「ここにコマンドを入力」の場所に「選択　年齢層　若者」と入力し、</a:t>
            </a:r>
          </a:p>
          <a:p>
            <a:pPr marL="0" indent="0">
              <a:buNone/>
            </a:pPr>
            <a:r>
              <a:rPr lang="ja-JP" altLang="en-US" dirty="0"/>
              <a:t>　「射影」ボタンを押す。→「若者」が購入した「商品名」だけが表示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④スクリーンショットを</a:t>
            </a:r>
            <a:r>
              <a:rPr lang="en-US" altLang="ja-JP" dirty="0"/>
              <a:t>Classroom</a:t>
            </a:r>
            <a:r>
              <a:rPr lang="ja-JP" altLang="en-US" dirty="0"/>
              <a:t>の「データベース</a:t>
            </a:r>
            <a:r>
              <a:rPr lang="en-US" altLang="ja-JP" dirty="0"/>
              <a:t>1</a:t>
            </a:r>
            <a:r>
              <a:rPr lang="ja-JP" altLang="en-US" dirty="0"/>
              <a:t>」に提出する。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C7DE3188-9658-CB74-0B86-4EE5291932B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32" b="50787"/>
          <a:stretch/>
        </p:blipFill>
        <p:spPr bwMode="auto">
          <a:xfrm>
            <a:off x="6096319" y="2356338"/>
            <a:ext cx="3021074" cy="9261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楕円 6">
            <a:extLst>
              <a:ext uri="{FF2B5EF4-FFF2-40B4-BE49-F238E27FC236}">
                <a16:creationId xmlns:a16="http://schemas.microsoft.com/office/drawing/2014/main" id="{C1CB93CF-FACF-6B6B-D642-536FD1CF9411}"/>
              </a:ext>
            </a:extLst>
          </p:cNvPr>
          <p:cNvSpPr/>
          <p:nvPr/>
        </p:nvSpPr>
        <p:spPr>
          <a:xfrm>
            <a:off x="6096319" y="2695210"/>
            <a:ext cx="1687804" cy="417147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6E4148EA-B2B9-5B71-A89C-C09BE444F38A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5548197" y="2356338"/>
            <a:ext cx="548122" cy="46306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楕円 9">
            <a:extLst>
              <a:ext uri="{FF2B5EF4-FFF2-40B4-BE49-F238E27FC236}">
                <a16:creationId xmlns:a16="http://schemas.microsoft.com/office/drawing/2014/main" id="{EBF49B2D-68CC-B2C1-ED6E-3F8DBF6173EA}"/>
              </a:ext>
            </a:extLst>
          </p:cNvPr>
          <p:cNvSpPr/>
          <p:nvPr/>
        </p:nvSpPr>
        <p:spPr>
          <a:xfrm>
            <a:off x="8515350" y="2695210"/>
            <a:ext cx="511420" cy="332762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7836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26C99CF0-3C3E-F889-B43B-6B1C10C8E0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34308"/>
            <a:ext cx="9144000" cy="3718487"/>
          </a:xfrm>
          <a:prstGeom prst="rect">
            <a:avLst/>
          </a:prstGeom>
        </p:spPr>
      </p:pic>
      <p:sp>
        <p:nvSpPr>
          <p:cNvPr id="6" name="タイトル 5">
            <a:extLst>
              <a:ext uri="{FF2B5EF4-FFF2-40B4-BE49-F238E27FC236}">
                <a16:creationId xmlns:a16="http://schemas.microsoft.com/office/drawing/2014/main" id="{7C8BDFA8-7D4C-D759-42D5-5FDF3F4C9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分析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　若者が何を買ったか知りたい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9C8F4E5-188C-BF41-B216-1D9A59B4CE3F}"/>
              </a:ext>
            </a:extLst>
          </p:cNvPr>
          <p:cNvSpPr txBox="1"/>
          <p:nvPr/>
        </p:nvSpPr>
        <p:spPr>
          <a:xfrm>
            <a:off x="6799385" y="5746580"/>
            <a:ext cx="2203938" cy="10156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rgbClr val="FF0000"/>
                </a:solidFill>
              </a:rPr>
              <a:t>結合</a:t>
            </a:r>
            <a:endParaRPr kumimoji="1" lang="en-US" altLang="ja-JP" sz="2000" dirty="0">
              <a:solidFill>
                <a:srgbClr val="FF0000"/>
              </a:solidFill>
            </a:endParaRPr>
          </a:p>
          <a:p>
            <a:r>
              <a:rPr kumimoji="1" lang="ja-JP" altLang="en-US" sz="2000" dirty="0"/>
              <a:t>＝</a:t>
            </a:r>
            <a:r>
              <a:rPr kumimoji="1" lang="en-US" altLang="ja-JP" sz="2000" dirty="0"/>
              <a:t>2</a:t>
            </a:r>
            <a:r>
              <a:rPr kumimoji="1" lang="ja-JP" altLang="en-US" sz="2000" dirty="0"/>
              <a:t>つのテーブル　　</a:t>
            </a:r>
            <a:endParaRPr kumimoji="1" lang="en-US" altLang="ja-JP" sz="2000" dirty="0"/>
          </a:p>
          <a:p>
            <a:r>
              <a:rPr kumimoji="1" lang="ja-JP" altLang="en-US" sz="2000" dirty="0"/>
              <a:t>　（表）を統合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F635307-F0CF-5933-9145-B56F01FD86A0}"/>
              </a:ext>
            </a:extLst>
          </p:cNvPr>
          <p:cNvSpPr txBox="1"/>
          <p:nvPr/>
        </p:nvSpPr>
        <p:spPr>
          <a:xfrm>
            <a:off x="4220308" y="5746579"/>
            <a:ext cx="2203938" cy="10156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rgbClr val="FF0000"/>
                </a:solidFill>
              </a:rPr>
              <a:t>選択</a:t>
            </a:r>
            <a:endParaRPr kumimoji="1" lang="en-US" altLang="ja-JP" sz="2000" dirty="0">
              <a:solidFill>
                <a:srgbClr val="FF0000"/>
              </a:solidFill>
            </a:endParaRPr>
          </a:p>
          <a:p>
            <a:r>
              <a:rPr kumimoji="1" lang="ja-JP" altLang="en-US" sz="2000" dirty="0"/>
              <a:t>＝選んだデータ</a:t>
            </a:r>
            <a:endParaRPr kumimoji="1" lang="en-US" altLang="ja-JP" sz="2000" dirty="0"/>
          </a:p>
          <a:p>
            <a:r>
              <a:rPr kumimoji="1" lang="ja-JP" altLang="en-US" sz="2000" dirty="0"/>
              <a:t>　　のみ表示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9AD0EF3-9042-962F-2450-90AC8A57FA24}"/>
              </a:ext>
            </a:extLst>
          </p:cNvPr>
          <p:cNvSpPr txBox="1"/>
          <p:nvPr/>
        </p:nvSpPr>
        <p:spPr>
          <a:xfrm>
            <a:off x="1488831" y="5746578"/>
            <a:ext cx="2203938" cy="10156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rgbClr val="FF0000"/>
                </a:solidFill>
              </a:rPr>
              <a:t>射影</a:t>
            </a:r>
            <a:endParaRPr kumimoji="1" lang="en-US" altLang="ja-JP" sz="2000" dirty="0">
              <a:solidFill>
                <a:srgbClr val="FF0000"/>
              </a:solidFill>
            </a:endParaRPr>
          </a:p>
          <a:p>
            <a:r>
              <a:rPr kumimoji="1" lang="ja-JP" altLang="en-US" sz="2000" dirty="0"/>
              <a:t>＝一部のデータを</a:t>
            </a:r>
            <a:endParaRPr kumimoji="1" lang="en-US" altLang="ja-JP" sz="2000" dirty="0"/>
          </a:p>
          <a:p>
            <a:r>
              <a:rPr kumimoji="1" lang="ja-JP" altLang="en-US" sz="2000" dirty="0"/>
              <a:t>　取り出す　</a:t>
            </a:r>
          </a:p>
        </p:txBody>
      </p:sp>
      <p:sp>
        <p:nvSpPr>
          <p:cNvPr id="10" name="矢印: 左 9">
            <a:extLst>
              <a:ext uri="{FF2B5EF4-FFF2-40B4-BE49-F238E27FC236}">
                <a16:creationId xmlns:a16="http://schemas.microsoft.com/office/drawing/2014/main" id="{C689506A-8377-BA6A-BC5C-67F1D3F373D8}"/>
              </a:ext>
            </a:extLst>
          </p:cNvPr>
          <p:cNvSpPr/>
          <p:nvPr/>
        </p:nvSpPr>
        <p:spPr>
          <a:xfrm>
            <a:off x="6477000" y="6037646"/>
            <a:ext cx="269631" cy="445477"/>
          </a:xfrm>
          <a:prstGeom prst="left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矢印: 左 10">
            <a:extLst>
              <a:ext uri="{FF2B5EF4-FFF2-40B4-BE49-F238E27FC236}">
                <a16:creationId xmlns:a16="http://schemas.microsoft.com/office/drawing/2014/main" id="{E9E2D093-1449-E841-B0FC-9E1F31450324}"/>
              </a:ext>
            </a:extLst>
          </p:cNvPr>
          <p:cNvSpPr/>
          <p:nvPr/>
        </p:nvSpPr>
        <p:spPr>
          <a:xfrm>
            <a:off x="3821723" y="6031670"/>
            <a:ext cx="269631" cy="445477"/>
          </a:xfrm>
          <a:prstGeom prst="left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64936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84ECCACE-E3A0-B1B5-B635-D609A3309270}"/>
              </a:ext>
            </a:extLst>
          </p:cNvPr>
          <p:cNvSpPr txBox="1">
            <a:spLocks/>
          </p:cNvSpPr>
          <p:nvPr/>
        </p:nvSpPr>
        <p:spPr>
          <a:xfrm>
            <a:off x="628650" y="365126"/>
            <a:ext cx="7886700" cy="1325563"/>
          </a:xfrm>
          <a:prstGeom prst="rect">
            <a:avLst/>
          </a:prstGeom>
          <a:ln w="19050" cmpd="dbl">
            <a:solidFill>
              <a:srgbClr val="FF0000"/>
            </a:solidFill>
          </a:ln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dirty="0">
                <a:solidFill>
                  <a:srgbClr val="FF0000"/>
                </a:solidFill>
              </a:rPr>
              <a:t>【</a:t>
            </a:r>
            <a:r>
              <a:rPr lang="ja-JP" altLang="en-US" dirty="0">
                <a:solidFill>
                  <a:srgbClr val="FF0000"/>
                </a:solidFill>
              </a:rPr>
              <a:t>確認課題</a:t>
            </a:r>
            <a:r>
              <a:rPr lang="en-US" altLang="ja-JP" dirty="0">
                <a:solidFill>
                  <a:srgbClr val="FF0000"/>
                </a:solidFill>
              </a:rPr>
              <a:t>】</a:t>
            </a:r>
            <a:r>
              <a:rPr lang="ja-JP" altLang="en-US" dirty="0">
                <a:solidFill>
                  <a:srgbClr val="FF0000"/>
                </a:solidFill>
              </a:rPr>
              <a:t>調べよう・考えよう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2415D36-80B5-027E-5C3C-4F8E108A1CC6}"/>
              </a:ext>
            </a:extLst>
          </p:cNvPr>
          <p:cNvSpPr txBox="1"/>
          <p:nvPr/>
        </p:nvSpPr>
        <p:spPr>
          <a:xfrm>
            <a:off x="117231" y="2029994"/>
            <a:ext cx="8909537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/>
              <a:t>（２）</a:t>
            </a:r>
            <a:r>
              <a:rPr lang="en-US" altLang="ja-JP" sz="2400" dirty="0" err="1"/>
              <a:t>sAccess</a:t>
            </a:r>
            <a:r>
              <a:rPr lang="ja-JP" altLang="en-US" sz="2400" dirty="0"/>
              <a:t>のデータベースから、「こども」に人気の商品を</a:t>
            </a:r>
            <a:endParaRPr lang="en-US" altLang="ja-JP" sz="2400" dirty="0"/>
          </a:p>
          <a:p>
            <a:r>
              <a:rPr lang="ja-JP" altLang="en-US" sz="2400" dirty="0"/>
              <a:t>　　　調べたい。</a:t>
            </a:r>
          </a:p>
          <a:p>
            <a:r>
              <a:rPr lang="ja-JP" altLang="en-US" sz="2400" dirty="0"/>
              <a:t>①「</a:t>
            </a:r>
            <a:r>
              <a:rPr lang="en-US" altLang="ja-JP" sz="2400" dirty="0"/>
              <a:t>DB</a:t>
            </a:r>
            <a:r>
              <a:rPr lang="ja-JP" altLang="en-US" sz="2400" dirty="0"/>
              <a:t>選択」を押し、テーブルをリセットする。</a:t>
            </a:r>
          </a:p>
          <a:p>
            <a:r>
              <a:rPr lang="ja-JP" altLang="en-US" sz="2400" dirty="0"/>
              <a:t>②「ここにコマンドを入力」の場所に「結合　商品データ」と入力して</a:t>
            </a:r>
            <a:endParaRPr lang="en-US" altLang="ja-JP" sz="2400" dirty="0"/>
          </a:p>
          <a:p>
            <a:r>
              <a:rPr lang="ja-JP" altLang="en-US" sz="2400" dirty="0"/>
              <a:t>　　追加する。</a:t>
            </a:r>
          </a:p>
          <a:p>
            <a:r>
              <a:rPr lang="ja-JP" altLang="en-US" sz="2400" dirty="0"/>
              <a:t>③「ここにコマンドを入力」の場所に「選択　年齢層　子ども」と</a:t>
            </a:r>
            <a:endParaRPr lang="en-US" altLang="ja-JP" sz="2400" dirty="0"/>
          </a:p>
          <a:p>
            <a:r>
              <a:rPr lang="ja-JP" altLang="en-US" sz="2400" dirty="0"/>
              <a:t>　　入力して追加する。</a:t>
            </a:r>
          </a:p>
          <a:p>
            <a:r>
              <a:rPr lang="ja-JP" altLang="en-US" sz="2400" dirty="0"/>
              <a:t>④表の「商品名」のボタンを押して、商品名ごとに並び替える。</a:t>
            </a:r>
          </a:p>
          <a:p>
            <a:r>
              <a:rPr lang="ja-JP" altLang="en-US" sz="2400" dirty="0"/>
              <a:t>⑤作成したデータベースのスクショを「データベース</a:t>
            </a:r>
            <a:r>
              <a:rPr lang="en-US" altLang="ja-JP" sz="2400" dirty="0"/>
              <a:t>2</a:t>
            </a:r>
            <a:r>
              <a:rPr lang="ja-JP" altLang="en-US" sz="2400" dirty="0"/>
              <a:t>」に提出する。</a:t>
            </a:r>
          </a:p>
          <a:p>
            <a:endParaRPr lang="en-US" altLang="ja-JP" sz="2400" dirty="0"/>
          </a:p>
          <a:p>
            <a:r>
              <a:rPr lang="ja-JP" altLang="en-US" sz="2400" dirty="0"/>
              <a:t>◇表から人気の商品（</a:t>
            </a:r>
            <a:r>
              <a:rPr lang="en-US" altLang="ja-JP" sz="2400" dirty="0"/>
              <a:t>1</a:t>
            </a:r>
            <a:r>
              <a:rPr lang="ja-JP" altLang="en-US" sz="2400" dirty="0"/>
              <a:t>位から</a:t>
            </a:r>
            <a:r>
              <a:rPr lang="en-US" altLang="ja-JP" sz="2400" dirty="0"/>
              <a:t>3</a:t>
            </a:r>
            <a:r>
              <a:rPr lang="ja-JP" altLang="en-US" sz="2400" dirty="0"/>
              <a:t>位）は何か調べよう。</a:t>
            </a:r>
          </a:p>
        </p:txBody>
      </p:sp>
    </p:spTree>
    <p:extLst>
      <p:ext uri="{BB962C8B-B14F-4D97-AF65-F5344CB8AC3E}">
        <p14:creationId xmlns:p14="http://schemas.microsoft.com/office/powerpoint/2010/main" val="20728653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6F53A2-30EF-23F1-2A09-AFC676B0D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0000"/>
                </a:solidFill>
              </a:rPr>
              <a:t>【</a:t>
            </a:r>
            <a:r>
              <a:rPr lang="ja-JP" altLang="en-US" dirty="0">
                <a:solidFill>
                  <a:srgbClr val="FF0000"/>
                </a:solidFill>
              </a:rPr>
              <a:t>知識の整理</a:t>
            </a:r>
            <a:r>
              <a:rPr lang="en-US" altLang="ja-JP" dirty="0">
                <a:solidFill>
                  <a:srgbClr val="FF0000"/>
                </a:solidFill>
              </a:rPr>
              <a:t>】</a:t>
            </a:r>
            <a:r>
              <a:rPr lang="ja-JP" altLang="en-US" dirty="0">
                <a:solidFill>
                  <a:srgbClr val="FF0000"/>
                </a:solidFill>
              </a:rPr>
              <a:t>データベース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709FF12-2D2E-B36C-564C-46C7348C8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/>
              <a:t>①（データベース管理システム・</a:t>
            </a:r>
            <a:r>
              <a:rPr lang="en-US" altLang="ja-JP" dirty="0"/>
              <a:t>DBMS</a:t>
            </a:r>
            <a:r>
              <a:rPr lang="ja-JP" altLang="en-US" dirty="0"/>
              <a:t>）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＝データベースの作成・管理を行うシステム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②データモデル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・（　</a:t>
            </a:r>
            <a:r>
              <a:rPr lang="ja-JP" altLang="en-US" dirty="0">
                <a:solidFill>
                  <a:srgbClr val="FF0000"/>
                </a:solidFill>
              </a:rPr>
              <a:t>リレーショナルデータベース</a:t>
            </a:r>
            <a:r>
              <a:rPr lang="ja-JP" altLang="en-US" dirty="0"/>
              <a:t>　・</a:t>
            </a:r>
            <a:r>
              <a:rPr lang="en-US" altLang="ja-JP" dirty="0"/>
              <a:t>RDB</a:t>
            </a:r>
            <a:r>
              <a:rPr lang="ja-JP" altLang="en-US" dirty="0"/>
              <a:t>）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＝データを表形式で管理するデータベース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③データベースの種類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・（　</a:t>
            </a:r>
            <a:r>
              <a:rPr lang="ja-JP" altLang="en-US" dirty="0">
                <a:solidFill>
                  <a:srgbClr val="FF0000"/>
                </a:solidFill>
              </a:rPr>
              <a:t>構造化データ　</a:t>
            </a:r>
            <a:r>
              <a:rPr lang="ja-JP" altLang="en-US" dirty="0"/>
              <a:t>）＝関連を定型的に表せる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⇔（非構造化データ）＝画像、音声など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0663637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情報システムと私たちの生活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49" y="1825624"/>
            <a:ext cx="8177599" cy="4809637"/>
          </a:xfrm>
        </p:spPr>
        <p:txBody>
          <a:bodyPr>
            <a:normAutofit/>
          </a:bodyPr>
          <a:lstStyle/>
          <a:p>
            <a:r>
              <a:rPr kumimoji="1" lang="ja-JP" altLang="en-US" sz="3200" dirty="0"/>
              <a:t>情報システム・データベースがなかったら・・</a:t>
            </a:r>
            <a:endParaRPr kumimoji="1" lang="en-US" altLang="ja-JP" sz="3200" dirty="0"/>
          </a:p>
          <a:p>
            <a:pPr marL="0" indent="0">
              <a:buNone/>
            </a:pPr>
            <a:r>
              <a:rPr kumimoji="1" lang="ja-JP" altLang="en-US" sz="3200" dirty="0"/>
              <a:t>　　</a:t>
            </a:r>
            <a:r>
              <a:rPr kumimoji="1" lang="en-US" altLang="ja-JP" sz="3200" dirty="0"/>
              <a:t>×</a:t>
            </a:r>
            <a:r>
              <a:rPr kumimoji="1" lang="en-US" altLang="ja-JP" sz="3200" dirty="0" err="1"/>
              <a:t>Pitapa</a:t>
            </a:r>
            <a:r>
              <a:rPr kumimoji="1" lang="ja-JP" altLang="en-US" sz="3200" dirty="0"/>
              <a:t>、</a:t>
            </a:r>
            <a:r>
              <a:rPr kumimoji="1" lang="en-US" altLang="ja-JP" sz="3200" dirty="0"/>
              <a:t>ICOCA</a:t>
            </a:r>
            <a:r>
              <a:rPr kumimoji="1" lang="ja-JP" altLang="en-US" sz="3200" dirty="0"/>
              <a:t>　→切符へ</a:t>
            </a:r>
            <a:endParaRPr kumimoji="1" lang="en-US" altLang="ja-JP" sz="3200" dirty="0"/>
          </a:p>
          <a:p>
            <a:pPr marL="0" indent="0">
              <a:buNone/>
            </a:pPr>
            <a:r>
              <a:rPr lang="ja-JP" altLang="en-US" sz="3200" dirty="0"/>
              <a:t>　</a:t>
            </a:r>
            <a:r>
              <a:rPr kumimoji="1" lang="ja-JP" altLang="en-US" sz="3200" dirty="0"/>
              <a:t>　</a:t>
            </a:r>
            <a:r>
              <a:rPr kumimoji="1" lang="en-US" altLang="ja-JP" sz="3200" dirty="0"/>
              <a:t>×</a:t>
            </a:r>
            <a:r>
              <a:rPr kumimoji="1" lang="ja-JP" altLang="en-US" sz="3200" dirty="0"/>
              <a:t>電子マネー　→現金へ　</a:t>
            </a:r>
            <a:endParaRPr kumimoji="1" lang="en-US" altLang="ja-JP" sz="3200" dirty="0"/>
          </a:p>
          <a:p>
            <a:pPr marL="0" indent="0">
              <a:buNone/>
            </a:pPr>
            <a:r>
              <a:rPr kumimoji="1" lang="ja-JP" altLang="en-US" sz="3200" dirty="0"/>
              <a:t>　　</a:t>
            </a:r>
            <a:r>
              <a:rPr kumimoji="1" lang="en-US" altLang="ja-JP" sz="3200" dirty="0"/>
              <a:t>×Amazon</a:t>
            </a:r>
            <a:r>
              <a:rPr kumimoji="1" lang="ja-JP" altLang="en-US" sz="3200" dirty="0"/>
              <a:t>、メルカリ　→お店で買う</a:t>
            </a:r>
            <a:endParaRPr kumimoji="1" lang="en-US" altLang="ja-JP" sz="3200" dirty="0"/>
          </a:p>
          <a:p>
            <a:pPr marL="0" indent="0">
              <a:buNone/>
            </a:pPr>
            <a:r>
              <a:rPr lang="ja-JP" altLang="en-US" sz="3200" dirty="0"/>
              <a:t>　　</a:t>
            </a:r>
            <a:r>
              <a:rPr lang="en-US" altLang="ja-JP" sz="3200" dirty="0"/>
              <a:t>×</a:t>
            </a:r>
            <a:r>
              <a:rPr lang="ja-JP" altLang="en-US" sz="3200" dirty="0"/>
              <a:t>Ｙａｈｏｏ、Ｇｏｏｇｌｅ　→本で調べる　</a:t>
            </a:r>
            <a:endParaRPr lang="en-US" altLang="ja-JP" sz="3200" dirty="0"/>
          </a:p>
          <a:p>
            <a:pPr marL="0" indent="0">
              <a:buNone/>
            </a:pPr>
            <a:r>
              <a:rPr lang="ja-JP" altLang="en-US" sz="3200" dirty="0"/>
              <a:t>　　</a:t>
            </a:r>
            <a:r>
              <a:rPr lang="en-US" altLang="ja-JP" sz="3200" dirty="0"/>
              <a:t>×</a:t>
            </a:r>
            <a:r>
              <a:rPr lang="ja-JP" altLang="en-US" sz="3200" dirty="0"/>
              <a:t>ポイントアプリ　→スタンプカード</a:t>
            </a:r>
            <a:endParaRPr lang="en-US" altLang="ja-JP" sz="3200" dirty="0"/>
          </a:p>
          <a:p>
            <a:pPr marL="0" indent="0">
              <a:buNone/>
            </a:pPr>
            <a:r>
              <a:rPr kumimoji="1" lang="ja-JP" altLang="en-US" sz="3200" dirty="0"/>
              <a:t>　　</a:t>
            </a:r>
            <a:r>
              <a:rPr kumimoji="1" lang="en-US" altLang="ja-JP" sz="3200" dirty="0"/>
              <a:t>×SNS</a:t>
            </a:r>
            <a:r>
              <a:rPr kumimoji="1" lang="ja-JP" altLang="en-US" sz="3200" dirty="0"/>
              <a:t>　→交換ノート、電話</a:t>
            </a:r>
            <a:endParaRPr kumimoji="1" lang="en-US" altLang="ja-JP" sz="3200" dirty="0"/>
          </a:p>
          <a:p>
            <a:pPr marL="0" indent="0">
              <a:buNone/>
            </a:pPr>
            <a:r>
              <a:rPr lang="ja-JP" altLang="en-US" sz="3200" dirty="0"/>
              <a:t>　　</a:t>
            </a:r>
            <a:r>
              <a:rPr lang="en-US" altLang="ja-JP" sz="3200" dirty="0"/>
              <a:t>×</a:t>
            </a:r>
            <a:r>
              <a:rPr lang="ja-JP" altLang="en-US" sz="3200" dirty="0"/>
              <a:t>カーナビ　→　紙の地図で調べる</a:t>
            </a:r>
            <a:endParaRPr kumimoji="1"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19088366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70846C86-1F8B-1345-10F3-084070F6EBBB}"/>
              </a:ext>
            </a:extLst>
          </p:cNvPr>
          <p:cNvSpPr txBox="1">
            <a:spLocks/>
          </p:cNvSpPr>
          <p:nvPr/>
        </p:nvSpPr>
        <p:spPr>
          <a:xfrm>
            <a:off x="628650" y="365126"/>
            <a:ext cx="7886700" cy="1325563"/>
          </a:xfrm>
          <a:prstGeom prst="rect">
            <a:avLst/>
          </a:prstGeom>
          <a:ln w="19050" cmpd="dbl">
            <a:solidFill>
              <a:srgbClr val="FF0000"/>
            </a:solidFill>
          </a:ln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dirty="0">
                <a:solidFill>
                  <a:srgbClr val="FF0000"/>
                </a:solidFill>
              </a:rPr>
              <a:t>【</a:t>
            </a:r>
            <a:r>
              <a:rPr lang="ja-JP" altLang="en-US" dirty="0">
                <a:solidFill>
                  <a:srgbClr val="FF0000"/>
                </a:solidFill>
              </a:rPr>
              <a:t>確認課題</a:t>
            </a:r>
            <a:r>
              <a:rPr lang="en-US" altLang="ja-JP" dirty="0">
                <a:solidFill>
                  <a:srgbClr val="FF0000"/>
                </a:solidFill>
              </a:rPr>
              <a:t>】</a:t>
            </a:r>
            <a:r>
              <a:rPr lang="ja-JP" altLang="en-US" dirty="0">
                <a:solidFill>
                  <a:srgbClr val="FF0000"/>
                </a:solidFill>
              </a:rPr>
              <a:t>調べよう・考えよう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90AFBDB-634F-06C4-E40B-EA264FBE6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9644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dirty="0"/>
              <a:t>（３）情報システムを用いた新しい取り組みに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ついて調べてみよう。</a:t>
            </a: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05F754F1-A2CC-CE71-69ED-6F06AEA698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952000"/>
              </p:ext>
            </p:extLst>
          </p:nvPr>
        </p:nvGraphicFramePr>
        <p:xfrm>
          <a:off x="628650" y="2925028"/>
          <a:ext cx="8096250" cy="2351298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8096250">
                  <a:extLst>
                    <a:ext uri="{9D8B030D-6E8A-4147-A177-3AD203B41FA5}">
                      <a16:colId xmlns:a16="http://schemas.microsoft.com/office/drawing/2014/main" val="1590234180"/>
                    </a:ext>
                  </a:extLst>
                </a:gridCol>
              </a:tblGrid>
              <a:tr h="2351298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4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1610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7BECA1-237A-C576-F5A2-94F7C0F19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振り返り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62CE9C9-EE5A-9113-9C54-0741C2D4D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No.21</a:t>
            </a:r>
            <a:r>
              <a:rPr kumimoji="1" lang="ja-JP" altLang="en-US" dirty="0"/>
              <a:t>の実習・学習で学んだこと、気づいたこと、考えたことを　</a:t>
            </a:r>
            <a:r>
              <a:rPr kumimoji="1" lang="ja-JP" altLang="en-US" u="sng" dirty="0"/>
              <a:t>箇条書きで</a:t>
            </a:r>
            <a:r>
              <a:rPr kumimoji="1" lang="en-US" altLang="ja-JP" u="sng" dirty="0"/>
              <a:t>3</a:t>
            </a:r>
            <a:r>
              <a:rPr kumimoji="1" lang="ja-JP" altLang="en-US" u="sng" dirty="0"/>
              <a:t>行以上</a:t>
            </a:r>
            <a:r>
              <a:rPr kumimoji="1" lang="ja-JP" altLang="en-US" dirty="0"/>
              <a:t>書きましょう。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B8E662B-EEBE-2645-BDB0-F3BE63F663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9769422"/>
              </p:ext>
            </p:extLst>
          </p:nvPr>
        </p:nvGraphicFramePr>
        <p:xfrm>
          <a:off x="863111" y="2925028"/>
          <a:ext cx="7073411" cy="3251935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7073411">
                  <a:extLst>
                    <a:ext uri="{9D8B030D-6E8A-4147-A177-3AD203B41FA5}">
                      <a16:colId xmlns:a16="http://schemas.microsoft.com/office/drawing/2014/main" val="1590234180"/>
                    </a:ext>
                  </a:extLst>
                </a:gridCol>
              </a:tblGrid>
              <a:tr h="3251935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4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613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5CE94621-4C3A-02D4-8423-9A16F3E68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第</a:t>
            </a:r>
            <a:r>
              <a:rPr lang="en-US" altLang="ja-JP" dirty="0">
                <a:solidFill>
                  <a:srgbClr val="FF0000"/>
                </a:solidFill>
              </a:rPr>
              <a:t>4</a:t>
            </a:r>
            <a:r>
              <a:rPr lang="ja-JP" altLang="en-US" dirty="0">
                <a:solidFill>
                  <a:srgbClr val="FF0000"/>
                </a:solidFill>
              </a:rPr>
              <a:t>章</a:t>
            </a:r>
            <a:r>
              <a:rPr lang="en-US" altLang="ja-JP" dirty="0">
                <a:solidFill>
                  <a:srgbClr val="FF0000"/>
                </a:solidFill>
              </a:rPr>
              <a:t>2</a:t>
            </a:r>
            <a:r>
              <a:rPr lang="ja-JP" altLang="en-US" dirty="0">
                <a:solidFill>
                  <a:srgbClr val="FF0000"/>
                </a:solidFill>
              </a:rPr>
              <a:t>節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　情報システムと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　　　　　　データベース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8999E1F-1542-0871-0E0B-D5D9B7975E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１．情報システム</a:t>
            </a:r>
            <a:br>
              <a:rPr lang="en-US" altLang="ja-JP" dirty="0"/>
            </a:br>
            <a:r>
              <a:rPr lang="ja-JP" altLang="en-US" dirty="0"/>
              <a:t>２．情報システムにおけるデータベース</a:t>
            </a:r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48539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202FB-0C87-4450-697C-4E5D853C9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【TRY】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8D4EE9D-183F-1F34-88BF-8C6A88C5B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386396" cy="4351338"/>
          </a:xfrm>
        </p:spPr>
        <p:txBody>
          <a:bodyPr/>
          <a:lstStyle/>
          <a:p>
            <a:r>
              <a:rPr kumimoji="1" lang="ja-JP" altLang="en-US" dirty="0"/>
              <a:t>コンビニエンスストアで商品を購入するとき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①レジではどのような情報が記録されているだろう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（例）買った商品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②ポイントカードを提示して購入した場合は、①に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加えてどのような情報が記録されているだろう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（例）住所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③①・②の情報はどのようなことに利用できるだろう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（例）いつどのような来客が多いか？</a:t>
            </a:r>
          </a:p>
        </p:txBody>
      </p:sp>
    </p:spTree>
    <p:extLst>
      <p:ext uri="{BB962C8B-B14F-4D97-AF65-F5344CB8AC3E}">
        <p14:creationId xmlns:p14="http://schemas.microsoft.com/office/powerpoint/2010/main" val="3565131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CAD905C0-7B29-474F-5A9F-44E00C2BB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0000"/>
                </a:solidFill>
              </a:rPr>
              <a:t>【</a:t>
            </a:r>
            <a:r>
              <a:rPr lang="ja-JP" altLang="en-US" dirty="0">
                <a:solidFill>
                  <a:srgbClr val="FF0000"/>
                </a:solidFill>
              </a:rPr>
              <a:t>知識の整理</a:t>
            </a:r>
            <a:r>
              <a:rPr lang="en-US" altLang="ja-JP" dirty="0">
                <a:solidFill>
                  <a:srgbClr val="FF0000"/>
                </a:solidFill>
              </a:rPr>
              <a:t>】</a:t>
            </a:r>
            <a:r>
              <a:rPr lang="ja-JP" altLang="en-US" dirty="0">
                <a:solidFill>
                  <a:srgbClr val="FF0000"/>
                </a:solidFill>
              </a:rPr>
              <a:t>情報システム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A485F3D-3C82-914F-0691-32121DD3B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825625"/>
            <a:ext cx="8686800" cy="1603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１．（　</a:t>
            </a:r>
            <a:r>
              <a:rPr lang="ja-JP" altLang="en-US" dirty="0">
                <a:solidFill>
                  <a:srgbClr val="FF0000"/>
                </a:solidFill>
              </a:rPr>
              <a:t>情報システム　</a:t>
            </a:r>
            <a:r>
              <a:rPr lang="ja-JP" altLang="en-US" dirty="0"/>
              <a:t>）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＝コンピュータ、入出力機器、計測機器をネットワークでつなぎ一つの役割を持つように組み合わせたもの</a:t>
            </a:r>
          </a:p>
        </p:txBody>
      </p:sp>
    </p:spTree>
    <p:extLst>
      <p:ext uri="{BB962C8B-B14F-4D97-AF65-F5344CB8AC3E}">
        <p14:creationId xmlns:p14="http://schemas.microsoft.com/office/powerpoint/2010/main" val="2041830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FCB39-ED53-7FAE-2D4C-B7855710B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CE4E5E0F-D94D-BFD0-9F41-A6F21F387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0000"/>
                </a:solidFill>
              </a:rPr>
              <a:t>【</a:t>
            </a:r>
            <a:r>
              <a:rPr lang="ja-JP" altLang="en-US" dirty="0">
                <a:solidFill>
                  <a:srgbClr val="FF0000"/>
                </a:solidFill>
              </a:rPr>
              <a:t>知識の整理</a:t>
            </a:r>
            <a:r>
              <a:rPr lang="en-US" altLang="ja-JP" dirty="0">
                <a:solidFill>
                  <a:srgbClr val="FF0000"/>
                </a:solidFill>
              </a:rPr>
              <a:t>】</a:t>
            </a:r>
            <a:r>
              <a:rPr lang="ja-JP" altLang="en-US" dirty="0">
                <a:solidFill>
                  <a:srgbClr val="FF0000"/>
                </a:solidFill>
              </a:rPr>
              <a:t>情報システム</a:t>
            </a:r>
          </a:p>
        </p:txBody>
      </p:sp>
      <p:sp>
        <p:nvSpPr>
          <p:cNvPr id="5" name="コンテンツ プレースホルダー 3">
            <a:extLst>
              <a:ext uri="{FF2B5EF4-FFF2-40B4-BE49-F238E27FC236}">
                <a16:creationId xmlns:a16="http://schemas.microsoft.com/office/drawing/2014/main" id="{22F2F793-875E-2A7A-408C-FE32F6D8D36D}"/>
              </a:ext>
            </a:extLst>
          </p:cNvPr>
          <p:cNvSpPr txBox="1">
            <a:spLocks/>
          </p:cNvSpPr>
          <p:nvPr/>
        </p:nvSpPr>
        <p:spPr>
          <a:xfrm>
            <a:off x="457200" y="1874105"/>
            <a:ext cx="8686800" cy="46187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２．さまざまな情報システム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①交通の情報システム（ＩＴＳ）＝事故や渋滞の解消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　・ナビゲーションシステム＝</a:t>
            </a:r>
            <a:r>
              <a:rPr lang="en-US" altLang="ja-JP" dirty="0"/>
              <a:t>GPS</a:t>
            </a:r>
            <a:r>
              <a:rPr lang="ja-JP" altLang="en-US" dirty="0"/>
              <a:t>（位置情報）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　・</a:t>
            </a:r>
            <a:r>
              <a:rPr lang="ja-JP" altLang="en-US" dirty="0">
                <a:solidFill>
                  <a:schemeClr val="accent1"/>
                </a:solidFill>
              </a:rPr>
              <a:t>ＥＴＣ</a:t>
            </a:r>
            <a:r>
              <a:rPr lang="ja-JP" altLang="en-US" dirty="0"/>
              <a:t>＝自動料金収受システム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　・車の安全支援システム（自動ブレーキ）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②防災の情報システム＝災害の予測・被害への備え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　・（　</a:t>
            </a:r>
            <a:r>
              <a:rPr lang="ja-JP" altLang="en-US" dirty="0">
                <a:solidFill>
                  <a:srgbClr val="FF0000"/>
                </a:solidFill>
              </a:rPr>
              <a:t>緊急地震速報　</a:t>
            </a:r>
            <a:r>
              <a:rPr lang="ja-JP" altLang="en-US" dirty="0"/>
              <a:t>）＝大きな揺れが来る前に予告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③（　</a:t>
            </a:r>
            <a:r>
              <a:rPr lang="ja-JP" altLang="en-US" dirty="0">
                <a:solidFill>
                  <a:srgbClr val="FF0000"/>
                </a:solidFill>
              </a:rPr>
              <a:t>電子商取引</a:t>
            </a:r>
            <a:r>
              <a:rPr lang="ja-JP" altLang="en-US" dirty="0"/>
              <a:t>　）＝商品やサービスの取引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　・（　</a:t>
            </a:r>
            <a:r>
              <a:rPr lang="ja-JP" altLang="en-US" dirty="0">
                <a:solidFill>
                  <a:srgbClr val="FF0000"/>
                </a:solidFill>
              </a:rPr>
              <a:t>電子決済　</a:t>
            </a:r>
            <a:r>
              <a:rPr lang="ja-JP" altLang="en-US" dirty="0"/>
              <a:t>）＝カードや</a:t>
            </a:r>
            <a:r>
              <a:rPr lang="en-US" altLang="ja-JP" dirty="0"/>
              <a:t>QR</a:t>
            </a:r>
            <a:r>
              <a:rPr lang="ja-JP" altLang="en-US" dirty="0"/>
              <a:t>コードによる支払い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9762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C7FE19-DB1D-5C95-710B-C53AE56487A9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19050" cmpd="dbl">
            <a:solidFill>
              <a:srgbClr val="FF0000"/>
            </a:solidFill>
          </a:ln>
        </p:spPr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確認課題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r>
              <a:rPr kumimoji="1" lang="ja-JP" altLang="en-US" dirty="0">
                <a:solidFill>
                  <a:srgbClr val="FF0000"/>
                </a:solidFill>
              </a:rPr>
              <a:t>調べよう・考えよう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439446-CB16-6E89-C262-0CD91297E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034806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（１）自分が普段利用している情報システムを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</a:t>
            </a:r>
            <a:r>
              <a:rPr kumimoji="1" lang="ja-JP" altLang="en-US" dirty="0"/>
              <a:t>書き出してみよう。☞３以上</a:t>
            </a: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2091097B-7A9B-601E-0D2B-0959D26613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373243"/>
              </p:ext>
            </p:extLst>
          </p:nvPr>
        </p:nvGraphicFramePr>
        <p:xfrm>
          <a:off x="877385" y="3032002"/>
          <a:ext cx="7466515" cy="2625968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7466515">
                  <a:extLst>
                    <a:ext uri="{9D8B030D-6E8A-4147-A177-3AD203B41FA5}">
                      <a16:colId xmlns:a16="http://schemas.microsoft.com/office/drawing/2014/main" val="1590234180"/>
                    </a:ext>
                  </a:extLst>
                </a:gridCol>
              </a:tblGrid>
              <a:tr h="2625968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4908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CF9DA74-25C1-78BC-A0F4-28C38E38B7BE}"/>
              </a:ext>
            </a:extLst>
          </p:cNvPr>
          <p:cNvSpPr txBox="1"/>
          <p:nvPr/>
        </p:nvSpPr>
        <p:spPr>
          <a:xfrm>
            <a:off x="877385" y="5687807"/>
            <a:ext cx="85888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参考　情報システムの例</a:t>
            </a:r>
            <a:endParaRPr kumimoji="1" lang="en-US" altLang="ja-JP" sz="2000" dirty="0"/>
          </a:p>
          <a:p>
            <a:r>
              <a:rPr lang="ja-JP" altLang="en-US" sz="2000" dirty="0"/>
              <a:t>・</a:t>
            </a:r>
            <a:r>
              <a:rPr lang="en-US" altLang="ja-JP" sz="2000" dirty="0"/>
              <a:t>GPS</a:t>
            </a:r>
            <a:r>
              <a:rPr lang="ja-JP" altLang="en-US" sz="2000" dirty="0"/>
              <a:t>（位置情報）、緊急地震速報、ネットショッピング、ネットオークション、</a:t>
            </a:r>
            <a:endParaRPr lang="en-US" altLang="ja-JP" sz="2000" dirty="0"/>
          </a:p>
          <a:p>
            <a:r>
              <a:rPr lang="ja-JP" altLang="en-US" sz="2000" dirty="0"/>
              <a:t>　インターネットバンキング、電子マネー、ポイントサービス、コード決済・・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4175430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C575B0-32BA-852F-21B8-E220C074F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0000"/>
                </a:solidFill>
              </a:rPr>
              <a:t>【</a:t>
            </a:r>
            <a:r>
              <a:rPr lang="ja-JP" altLang="en-US" dirty="0">
                <a:solidFill>
                  <a:srgbClr val="FF0000"/>
                </a:solidFill>
              </a:rPr>
              <a:t>知識の整理</a:t>
            </a:r>
            <a:r>
              <a:rPr lang="en-US" altLang="ja-JP" dirty="0">
                <a:solidFill>
                  <a:srgbClr val="FF0000"/>
                </a:solidFill>
              </a:rPr>
              <a:t>】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293408D-4B57-02AB-81F9-FDF3747A5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515350" cy="2183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/>
              <a:t>３．情報システムとデータベース</a:t>
            </a:r>
            <a:endParaRPr kumimoji="1" lang="en-US" altLang="ja-JP" dirty="0"/>
          </a:p>
          <a:p>
            <a:r>
              <a:rPr kumimoji="1" lang="ja-JP" altLang="en-US" dirty="0"/>
              <a:t>（</a:t>
            </a:r>
            <a:r>
              <a:rPr kumimoji="1" lang="ja-JP" altLang="en-US" dirty="0">
                <a:solidFill>
                  <a:srgbClr val="FF0000"/>
                </a:solidFill>
              </a:rPr>
              <a:t>データベース</a:t>
            </a:r>
            <a:r>
              <a:rPr kumimoji="1" lang="ja-JP" altLang="en-US" dirty="0"/>
              <a:t>）＝大量のデータを扱いやすいように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　　　　　　　　　　</a:t>
            </a:r>
            <a:r>
              <a:rPr kumimoji="1" lang="ja-JP" altLang="en-US" dirty="0"/>
              <a:t>整理し蓄積したもの</a:t>
            </a:r>
            <a:endParaRPr kumimoji="1" lang="en-US" altLang="ja-JP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D8C8F04F-B6E3-E044-07CF-414CA994FB49}"/>
              </a:ext>
            </a:extLst>
          </p:cNvPr>
          <p:cNvSpPr txBox="1">
            <a:spLocks/>
          </p:cNvSpPr>
          <p:nvPr/>
        </p:nvSpPr>
        <p:spPr>
          <a:xfrm>
            <a:off x="628650" y="4140970"/>
            <a:ext cx="7886700" cy="10934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/>
              <a:t>４．情報システムにおけるデータの流れ</a:t>
            </a:r>
            <a:endParaRPr lang="en-US" altLang="ja-JP"/>
          </a:p>
          <a:p>
            <a:r>
              <a:rPr lang="ja-JP" altLang="en-US"/>
              <a:t>（　</a:t>
            </a:r>
            <a:r>
              <a:rPr lang="ja-JP" altLang="en-US">
                <a:solidFill>
                  <a:srgbClr val="FF0000"/>
                </a:solidFill>
              </a:rPr>
              <a:t>ＰＯＳシステム　</a:t>
            </a:r>
            <a:r>
              <a:rPr lang="ja-JP" altLang="en-US"/>
              <a:t>）＝販売時点情報管理システム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45745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315FEC-DFF5-2964-2239-285233002E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066C7A82-49F7-D36C-243F-8D6BB3A57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第</a:t>
            </a:r>
            <a:r>
              <a:rPr lang="en-US" altLang="ja-JP" dirty="0">
                <a:solidFill>
                  <a:srgbClr val="FF0000"/>
                </a:solidFill>
              </a:rPr>
              <a:t>4</a:t>
            </a:r>
            <a:r>
              <a:rPr lang="ja-JP" altLang="en-US" dirty="0">
                <a:solidFill>
                  <a:srgbClr val="FF0000"/>
                </a:solidFill>
              </a:rPr>
              <a:t>章</a:t>
            </a:r>
            <a:r>
              <a:rPr lang="en-US" altLang="ja-JP" dirty="0">
                <a:solidFill>
                  <a:srgbClr val="FF0000"/>
                </a:solidFill>
              </a:rPr>
              <a:t>2</a:t>
            </a:r>
            <a:r>
              <a:rPr lang="ja-JP" altLang="en-US" dirty="0">
                <a:solidFill>
                  <a:srgbClr val="FF0000"/>
                </a:solidFill>
              </a:rPr>
              <a:t>節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　情報システムと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　　　　　　データベース</a:t>
            </a:r>
          </a:p>
        </p:txBody>
      </p:sp>
    </p:spTree>
    <p:extLst>
      <p:ext uri="{BB962C8B-B14F-4D97-AF65-F5344CB8AC3E}">
        <p14:creationId xmlns:p14="http://schemas.microsoft.com/office/powerpoint/2010/main" val="1302200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473BAD93-64BD-0296-5E49-C17501F64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0000"/>
                </a:solidFill>
              </a:rPr>
              <a:t>【</a:t>
            </a:r>
            <a:r>
              <a:rPr lang="ja-JP" altLang="en-US" dirty="0">
                <a:solidFill>
                  <a:srgbClr val="FF0000"/>
                </a:solidFill>
              </a:rPr>
              <a:t>ＴＲＹ</a:t>
            </a:r>
            <a:r>
              <a:rPr lang="en-US" altLang="ja-JP" dirty="0">
                <a:solidFill>
                  <a:srgbClr val="FF0000"/>
                </a:solidFill>
              </a:rPr>
              <a:t>】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D53D0D11-7D1E-EA70-A50D-7F2F4D45F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325563"/>
          </a:xfrm>
        </p:spPr>
        <p:txBody>
          <a:bodyPr>
            <a:normAutofit lnSpcReduction="10000"/>
          </a:bodyPr>
          <a:lstStyle/>
          <a:p>
            <a:r>
              <a:rPr lang="ja-JP" altLang="en-US" dirty="0"/>
              <a:t>身近にあるデータベースをあげてみよう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またその中にはどのような情報が保存されているだろう</a:t>
            </a: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F486F15D-BDC2-8465-AFF1-F154C0782C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32121"/>
              </p:ext>
            </p:extLst>
          </p:nvPr>
        </p:nvGraphicFramePr>
        <p:xfrm>
          <a:off x="783601" y="3426680"/>
          <a:ext cx="7363938" cy="2625968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7363938">
                  <a:extLst>
                    <a:ext uri="{9D8B030D-6E8A-4147-A177-3AD203B41FA5}">
                      <a16:colId xmlns:a16="http://schemas.microsoft.com/office/drawing/2014/main" val="1590234180"/>
                    </a:ext>
                  </a:extLst>
                </a:gridCol>
              </a:tblGrid>
              <a:tr h="2625968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4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474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UDPゴシック">
      <a:majorFont>
        <a:latin typeface="BIZ UDPゴシック"/>
        <a:ea typeface="BIZ UDPゴシック"/>
        <a:cs typeface=""/>
      </a:majorFont>
      <a:minorFont>
        <a:latin typeface="BIZ UDPゴシック"/>
        <a:ea typeface="BIZ UDP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832</TotalTime>
  <Words>996</Words>
  <Application>Microsoft Office PowerPoint</Application>
  <PresentationFormat>画面に合わせる (4:3)</PresentationFormat>
  <Paragraphs>131</Paragraphs>
  <Slides>17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1" baseType="lpstr">
      <vt:lpstr>BIZ UDPゴシック</vt:lpstr>
      <vt:lpstr>游ゴシック</vt:lpstr>
      <vt:lpstr>Arial</vt:lpstr>
      <vt:lpstr>Office テーマ</vt:lpstr>
      <vt:lpstr>情報システム</vt:lpstr>
      <vt:lpstr>第4章2節 　情報システムと 　　　　　　データベース</vt:lpstr>
      <vt:lpstr>【TRY】</vt:lpstr>
      <vt:lpstr>【知識の整理】情報システム</vt:lpstr>
      <vt:lpstr>【知識の整理】情報システム</vt:lpstr>
      <vt:lpstr>【確認課題】調べよう・考えよう</vt:lpstr>
      <vt:lpstr>【知識の整理】</vt:lpstr>
      <vt:lpstr>第4章2節 　情報システムと 　　　　　　データベース</vt:lpstr>
      <vt:lpstr>【ＴＲＹ】</vt:lpstr>
      <vt:lpstr>【実習】データベースを体験</vt:lpstr>
      <vt:lpstr>【実習】データベースを体験</vt:lpstr>
      <vt:lpstr>分析 　若者が何を買ったか知りたい</vt:lpstr>
      <vt:lpstr>PowerPoint プレゼンテーション</vt:lpstr>
      <vt:lpstr>【知識の整理】データベース</vt:lpstr>
      <vt:lpstr>情報システムと私たちの生活</vt:lpstr>
      <vt:lpstr>PowerPoint プレゼンテーション</vt:lpstr>
      <vt:lpstr>【振り返り】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弘之 岡本</dc:creator>
  <cp:lastModifiedBy>弘之 岡本</cp:lastModifiedBy>
  <cp:revision>6</cp:revision>
  <dcterms:created xsi:type="dcterms:W3CDTF">2024-12-16T22:52:20Z</dcterms:created>
  <dcterms:modified xsi:type="dcterms:W3CDTF">2026-03-12T05:19:41Z</dcterms:modified>
</cp:coreProperties>
</file>