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392" r:id="rId3"/>
    <p:sldId id="403" r:id="rId4"/>
    <p:sldId id="398" r:id="rId5"/>
    <p:sldId id="399" r:id="rId6"/>
    <p:sldId id="401" r:id="rId7"/>
    <p:sldId id="402" r:id="rId8"/>
    <p:sldId id="400" r:id="rId9"/>
    <p:sldId id="404" r:id="rId10"/>
    <p:sldId id="405" r:id="rId11"/>
    <p:sldId id="410" r:id="rId12"/>
    <p:sldId id="412" r:id="rId13"/>
    <p:sldId id="414" r:id="rId14"/>
    <p:sldId id="406" r:id="rId15"/>
    <p:sldId id="424" r:id="rId16"/>
    <p:sldId id="409" r:id="rId17"/>
    <p:sldId id="422" r:id="rId18"/>
    <p:sldId id="408" r:id="rId19"/>
    <p:sldId id="411" r:id="rId20"/>
    <p:sldId id="423" r:id="rId21"/>
    <p:sldId id="413" r:id="rId22"/>
    <p:sldId id="421" r:id="rId23"/>
    <p:sldId id="425" r:id="rId24"/>
    <p:sldId id="3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94660"/>
  </p:normalViewPr>
  <p:slideViewPr>
    <p:cSldViewPr snapToGrid="0">
      <p:cViewPr varScale="1">
        <p:scale>
          <a:sx n="80" d="100"/>
          <a:sy n="80" d="100"/>
        </p:scale>
        <p:origin x="1550" y="67"/>
      </p:cViewPr>
      <p:guideLst/>
    </p:cSldViewPr>
  </p:slideViewPr>
  <p:notesTextViewPr>
    <p:cViewPr>
      <p:scale>
        <a:sx n="1" d="1"/>
        <a:sy n="1" d="1"/>
      </p:scale>
      <p:origin x="0" y="0"/>
    </p:cViewPr>
  </p:notesTextViewPr>
  <p:sorterViewPr>
    <p:cViewPr varScale="1">
      <p:scale>
        <a:sx n="100" d="100"/>
        <a:sy n="100" d="100"/>
      </p:scale>
      <p:origin x="0" y="-329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之 岡本" userId="dbbc262f0484d2ae" providerId="LiveId" clId="{68F33DBB-651F-47FA-BE12-A47836A0E710}"/>
    <pc:docChg chg="undo custSel addSld delSld modSld sldOrd">
      <pc:chgData name="弘之 岡本" userId="dbbc262f0484d2ae" providerId="LiveId" clId="{68F33DBB-651F-47FA-BE12-A47836A0E710}" dt="2026-03-10T05:52:14.762" v="1596" actId="47"/>
      <pc:docMkLst>
        <pc:docMk/>
      </pc:docMkLst>
      <pc:sldChg chg="add del ord">
        <pc:chgData name="弘之 岡本" userId="dbbc262f0484d2ae" providerId="LiveId" clId="{68F33DBB-651F-47FA-BE12-A47836A0E710}" dt="2026-03-10T05:49:14.169" v="1580" actId="47"/>
        <pc:sldMkLst>
          <pc:docMk/>
          <pc:sldMk cId="1515832439" sldId="393"/>
        </pc:sldMkLst>
      </pc:sldChg>
      <pc:sldChg chg="addSp modSp mod">
        <pc:chgData name="弘之 岡本" userId="dbbc262f0484d2ae" providerId="LiveId" clId="{68F33DBB-651F-47FA-BE12-A47836A0E710}" dt="2025-11-17T04:39:10.540" v="627" actId="14100"/>
        <pc:sldMkLst>
          <pc:docMk/>
          <pc:sldMk cId="3498743514" sldId="398"/>
        </pc:sldMkLst>
      </pc:sldChg>
      <pc:sldChg chg="delSp modSp mod">
        <pc:chgData name="弘之 岡本" userId="dbbc262f0484d2ae" providerId="LiveId" clId="{68F33DBB-651F-47FA-BE12-A47836A0E710}" dt="2025-11-17T04:41:28.193" v="779" actId="20577"/>
        <pc:sldMkLst>
          <pc:docMk/>
          <pc:sldMk cId="721953381" sldId="399"/>
        </pc:sldMkLst>
      </pc:sldChg>
      <pc:sldChg chg="modSp mod">
        <pc:chgData name="弘之 岡本" userId="dbbc262f0484d2ae" providerId="LiveId" clId="{68F33DBB-651F-47FA-BE12-A47836A0E710}" dt="2025-11-11T05:59:38.667" v="74" actId="20577"/>
        <pc:sldMkLst>
          <pc:docMk/>
          <pc:sldMk cId="4052771907" sldId="400"/>
        </pc:sldMkLst>
      </pc:sldChg>
      <pc:sldChg chg="addSp modSp mod">
        <pc:chgData name="弘之 岡本" userId="dbbc262f0484d2ae" providerId="LiveId" clId="{68F33DBB-651F-47FA-BE12-A47836A0E710}" dt="2025-11-11T05:58:34.579" v="62" actId="208"/>
        <pc:sldMkLst>
          <pc:docMk/>
          <pc:sldMk cId="3197573628" sldId="401"/>
        </pc:sldMkLst>
      </pc:sldChg>
      <pc:sldChg chg="modSp add del mod">
        <pc:chgData name="弘之 岡本" userId="dbbc262f0484d2ae" providerId="LiveId" clId="{68F33DBB-651F-47FA-BE12-A47836A0E710}" dt="2026-03-10T05:49:29.848" v="1583" actId="47"/>
        <pc:sldMkLst>
          <pc:docMk/>
          <pc:sldMk cId="3260401346" sldId="402"/>
        </pc:sldMkLst>
      </pc:sldChg>
      <pc:sldChg chg="addSp modSp mod">
        <pc:chgData name="弘之 岡本" userId="dbbc262f0484d2ae" providerId="LiveId" clId="{68F33DBB-651F-47FA-BE12-A47836A0E710}" dt="2026-03-10T05:49:47.020" v="1591" actId="6549"/>
        <pc:sldMkLst>
          <pc:docMk/>
          <pc:sldMk cId="7409850" sldId="405"/>
        </pc:sldMkLst>
        <pc:graphicFrameChg chg="modGraphic">
          <ac:chgData name="弘之 岡本" userId="dbbc262f0484d2ae" providerId="LiveId" clId="{68F33DBB-651F-47FA-BE12-A47836A0E710}" dt="2026-03-10T05:49:47.020" v="1591" actId="6549"/>
          <ac:graphicFrameMkLst>
            <pc:docMk/>
            <pc:sldMk cId="7409850" sldId="405"/>
            <ac:graphicFrameMk id="6" creationId="{C38F3D06-B464-29FE-86A8-39A91E3DFD2C}"/>
          </ac:graphicFrameMkLst>
        </pc:graphicFrameChg>
      </pc:sldChg>
      <pc:sldChg chg="addSp modSp mod">
        <pc:chgData name="弘之 岡本" userId="dbbc262f0484d2ae" providerId="LiveId" clId="{68F33DBB-651F-47FA-BE12-A47836A0E710}" dt="2025-11-19T23:30:04.749" v="1022" actId="14100"/>
        <pc:sldMkLst>
          <pc:docMk/>
          <pc:sldMk cId="1757642539" sldId="406"/>
        </pc:sldMkLst>
      </pc:sldChg>
      <pc:sldChg chg="addSp modSp mod">
        <pc:chgData name="弘之 岡本" userId="dbbc262f0484d2ae" providerId="LiveId" clId="{68F33DBB-651F-47FA-BE12-A47836A0E710}" dt="2025-11-11T06:04:35.170" v="337" actId="1076"/>
        <pc:sldMkLst>
          <pc:docMk/>
          <pc:sldMk cId="1628740224" sldId="412"/>
        </pc:sldMkLst>
      </pc:sldChg>
      <pc:sldChg chg="del">
        <pc:chgData name="弘之 岡本" userId="dbbc262f0484d2ae" providerId="LiveId" clId="{68F33DBB-651F-47FA-BE12-A47836A0E710}" dt="2026-03-10T05:49:57.102" v="1592" actId="47"/>
        <pc:sldMkLst>
          <pc:docMk/>
          <pc:sldMk cId="3497672008" sldId="415"/>
        </pc:sldMkLst>
      </pc:sldChg>
      <pc:sldChg chg="del">
        <pc:chgData name="弘之 岡本" userId="dbbc262f0484d2ae" providerId="LiveId" clId="{68F33DBB-651F-47FA-BE12-A47836A0E710}" dt="2026-03-10T05:49:23.303" v="1581" actId="47"/>
        <pc:sldMkLst>
          <pc:docMk/>
          <pc:sldMk cId="2886444524" sldId="419"/>
        </pc:sldMkLst>
      </pc:sldChg>
      <pc:sldChg chg="del">
        <pc:chgData name="弘之 岡本" userId="dbbc262f0484d2ae" providerId="LiveId" clId="{68F33DBB-651F-47FA-BE12-A47836A0E710}" dt="2026-03-10T05:50:13.058" v="1594" actId="47"/>
        <pc:sldMkLst>
          <pc:docMk/>
          <pc:sldMk cId="3890998101" sldId="420"/>
        </pc:sldMkLst>
      </pc:sldChg>
      <pc:sldChg chg="modSp mod">
        <pc:chgData name="弘之 岡本" userId="dbbc262f0484d2ae" providerId="LiveId" clId="{68F33DBB-651F-47FA-BE12-A47836A0E710}" dt="2025-11-19T23:34:50.709" v="1141" actId="6549"/>
        <pc:sldMkLst>
          <pc:docMk/>
          <pc:sldMk cId="3865827546" sldId="424"/>
        </pc:sldMkLst>
      </pc:sldChg>
      <pc:sldChg chg="modSp new mod">
        <pc:chgData name="弘之 岡本" userId="dbbc262f0484d2ae" providerId="LiveId" clId="{68F33DBB-651F-47FA-BE12-A47836A0E710}" dt="2025-11-11T06:06:41.542" v="570" actId="207"/>
        <pc:sldMkLst>
          <pc:docMk/>
          <pc:sldMk cId="649633731" sldId="425"/>
        </pc:sldMkLst>
      </pc:sldChg>
      <pc:sldChg chg="addSp delSp modSp new del mod">
        <pc:chgData name="弘之 岡本" userId="dbbc262f0484d2ae" providerId="LiveId" clId="{68F33DBB-651F-47FA-BE12-A47836A0E710}" dt="2026-03-10T05:50:01.599" v="1593" actId="47"/>
        <pc:sldMkLst>
          <pc:docMk/>
          <pc:sldMk cId="3156928316" sldId="426"/>
        </pc:sldMkLst>
      </pc:sldChg>
      <pc:sldChg chg="add del">
        <pc:chgData name="弘之 岡本" userId="dbbc262f0484d2ae" providerId="LiveId" clId="{68F33DBB-651F-47FA-BE12-A47836A0E710}" dt="2026-03-10T05:52:14.762" v="1596" actId="47"/>
        <pc:sldMkLst>
          <pc:docMk/>
          <pc:sldMk cId="465483872" sldId="427"/>
        </pc:sldMkLst>
      </pc:sldChg>
      <pc:sldChg chg="add del">
        <pc:chgData name="弘之 岡本" userId="dbbc262f0484d2ae" providerId="LiveId" clId="{68F33DBB-651F-47FA-BE12-A47836A0E710}" dt="2025-12-09T03:22:57.236" v="1220" actId="47"/>
        <pc:sldMkLst>
          <pc:docMk/>
          <pc:sldMk cId="4283793340" sldId="428"/>
        </pc:sldMkLst>
      </pc:sldChg>
      <pc:sldChg chg="modSp add del mod">
        <pc:chgData name="弘之 岡本" userId="dbbc262f0484d2ae" providerId="LiveId" clId="{68F33DBB-651F-47FA-BE12-A47836A0E710}" dt="2026-03-10T05:52:14.762" v="1596" actId="47"/>
        <pc:sldMkLst>
          <pc:docMk/>
          <pc:sldMk cId="842334858" sldId="429"/>
        </pc:sldMkLst>
      </pc:sldChg>
      <pc:sldChg chg="modSp new del mod">
        <pc:chgData name="弘之 岡本" userId="dbbc262f0484d2ae" providerId="LiveId" clId="{68F33DBB-651F-47FA-BE12-A47836A0E710}" dt="2026-03-10T05:52:14.762" v="1596" actId="47"/>
        <pc:sldMkLst>
          <pc:docMk/>
          <pc:sldMk cId="1622443465" sldId="430"/>
        </pc:sldMkLst>
      </pc:sldChg>
      <pc:sldChg chg="addSp modSp new del mod">
        <pc:chgData name="弘之 岡本" userId="dbbc262f0484d2ae" providerId="LiveId" clId="{68F33DBB-651F-47FA-BE12-A47836A0E710}" dt="2026-03-10T05:52:14.762" v="1596" actId="47"/>
        <pc:sldMkLst>
          <pc:docMk/>
          <pc:sldMk cId="4019405362" sldId="431"/>
        </pc:sldMkLst>
      </pc:sldChg>
      <pc:sldChg chg="modSp add del mod">
        <pc:chgData name="弘之 岡本" userId="dbbc262f0484d2ae" providerId="LiveId" clId="{68F33DBB-651F-47FA-BE12-A47836A0E710}" dt="2026-03-10T05:52:14.762" v="1596" actId="47"/>
        <pc:sldMkLst>
          <pc:docMk/>
          <pc:sldMk cId="2840566727" sldId="432"/>
        </pc:sldMkLst>
      </pc:sldChg>
      <pc:sldChg chg="del">
        <pc:chgData name="弘之 岡本" userId="dbbc262f0484d2ae" providerId="LiveId" clId="{68F33DBB-651F-47FA-BE12-A47836A0E710}" dt="2026-01-14T23:09:41.287" v="1579" actId="47"/>
        <pc:sldMkLst>
          <pc:docMk/>
          <pc:sldMk cId="3493736786" sldId="433"/>
        </pc:sldMkLst>
      </pc:sldChg>
      <pc:sldChg chg="add del">
        <pc:chgData name="弘之 岡本" userId="dbbc262f0484d2ae" providerId="LiveId" clId="{68F33DBB-651F-47FA-BE12-A47836A0E710}" dt="2026-03-10T05:50:20.445" v="1595" actId="47"/>
        <pc:sldMkLst>
          <pc:docMk/>
          <pc:sldMk cId="2819451289" sldId="434"/>
        </pc:sldMkLst>
      </pc:sldChg>
    </pc:docChg>
  </pc:docChgLst>
  <pc:docChgLst>
    <pc:chgData name="弘之 岡本" userId="dbbc262f0484d2ae" providerId="LiveId" clId="{F4D9820C-F27C-42C2-85C9-CA805B1E6C9B}"/>
    <pc:docChg chg="undo custSel addSld delSld modSld">
      <pc:chgData name="弘之 岡本" userId="dbbc262f0484d2ae" providerId="LiveId" clId="{F4D9820C-F27C-42C2-85C9-CA805B1E6C9B}" dt="2024-10-24T01:01:31.699" v="2811" actId="208"/>
      <pc:docMkLst>
        <pc:docMk/>
      </pc:docMkLst>
      <pc:sldChg chg="del">
        <pc:chgData name="弘之 岡本" userId="dbbc262f0484d2ae" providerId="LiveId" clId="{F4D9820C-F27C-42C2-85C9-CA805B1E6C9B}" dt="2024-10-24T00:01:43.863" v="0" actId="47"/>
        <pc:sldMkLst>
          <pc:docMk/>
          <pc:sldMk cId="394191180" sldId="259"/>
        </pc:sldMkLst>
      </pc:sldChg>
      <pc:sldChg chg="del">
        <pc:chgData name="弘之 岡本" userId="dbbc262f0484d2ae" providerId="LiveId" clId="{F4D9820C-F27C-42C2-85C9-CA805B1E6C9B}" dt="2024-10-24T00:01:43.863" v="0" actId="47"/>
        <pc:sldMkLst>
          <pc:docMk/>
          <pc:sldMk cId="2337392851" sldId="260"/>
        </pc:sldMkLst>
      </pc:sldChg>
      <pc:sldChg chg="del">
        <pc:chgData name="弘之 岡本" userId="dbbc262f0484d2ae" providerId="LiveId" clId="{F4D9820C-F27C-42C2-85C9-CA805B1E6C9B}" dt="2024-10-24T00:01:43.863" v="0" actId="47"/>
        <pc:sldMkLst>
          <pc:docMk/>
          <pc:sldMk cId="3141153543" sldId="261"/>
        </pc:sldMkLst>
      </pc:sldChg>
      <pc:sldChg chg="modSp mod">
        <pc:chgData name="弘之 岡本" userId="dbbc262f0484d2ae" providerId="LiveId" clId="{F4D9820C-F27C-42C2-85C9-CA805B1E6C9B}" dt="2024-10-24T00:03:09.544" v="179" actId="20577"/>
        <pc:sldMkLst>
          <pc:docMk/>
          <pc:sldMk cId="3757310390" sldId="282"/>
        </pc:sldMkLst>
      </pc:sldChg>
      <pc:sldChg chg="del">
        <pc:chgData name="弘之 岡本" userId="dbbc262f0484d2ae" providerId="LiveId" clId="{F4D9820C-F27C-42C2-85C9-CA805B1E6C9B}" dt="2024-10-24T00:01:43.863" v="0" actId="47"/>
        <pc:sldMkLst>
          <pc:docMk/>
          <pc:sldMk cId="2323768211" sldId="283"/>
        </pc:sldMkLst>
      </pc:sldChg>
      <pc:sldChg chg="modSp mod">
        <pc:chgData name="弘之 岡本" userId="dbbc262f0484d2ae" providerId="LiveId" clId="{F4D9820C-F27C-42C2-85C9-CA805B1E6C9B}" dt="2024-10-24T00:03:19.091" v="183" actId="20577"/>
        <pc:sldMkLst>
          <pc:docMk/>
          <pc:sldMk cId="1122063270" sldId="391"/>
        </pc:sldMkLst>
      </pc:sldChg>
      <pc:sldChg chg="modSp new mod">
        <pc:chgData name="弘之 岡本" userId="dbbc262f0484d2ae" providerId="LiveId" clId="{F4D9820C-F27C-42C2-85C9-CA805B1E6C9B}" dt="2024-10-24T00:09:03.519" v="749" actId="207"/>
        <pc:sldMkLst>
          <pc:docMk/>
          <pc:sldMk cId="2798435264" sldId="392"/>
        </pc:sldMkLst>
      </pc:sldChg>
      <pc:sldChg chg="addSp delSp modSp new mod modClrScheme chgLayout">
        <pc:chgData name="弘之 岡本" userId="dbbc262f0484d2ae" providerId="LiveId" clId="{F4D9820C-F27C-42C2-85C9-CA805B1E6C9B}" dt="2024-10-24T00:31:28.944" v="1494" actId="14100"/>
        <pc:sldMkLst>
          <pc:docMk/>
          <pc:sldMk cId="238203391" sldId="393"/>
        </pc:sldMkLst>
      </pc:sldChg>
      <pc:sldChg chg="add del">
        <pc:chgData name="弘之 岡本" userId="dbbc262f0484d2ae" providerId="LiveId" clId="{F4D9820C-F27C-42C2-85C9-CA805B1E6C9B}" dt="2024-10-24T00:10:08.467" v="754" actId="47"/>
        <pc:sldMkLst>
          <pc:docMk/>
          <pc:sldMk cId="3009682681" sldId="394"/>
        </pc:sldMkLst>
      </pc:sldChg>
      <pc:sldChg chg="addSp delSp modSp add mod modClrScheme chgLayout">
        <pc:chgData name="弘之 岡本" userId="dbbc262f0484d2ae" providerId="LiveId" clId="{F4D9820C-F27C-42C2-85C9-CA805B1E6C9B}" dt="2024-10-24T00:24:21.649" v="1354" actId="478"/>
        <pc:sldMkLst>
          <pc:docMk/>
          <pc:sldMk cId="1413144852" sldId="395"/>
        </pc:sldMkLst>
      </pc:sldChg>
      <pc:sldChg chg="addSp modSp add mod">
        <pc:chgData name="弘之 岡本" userId="dbbc262f0484d2ae" providerId="LiveId" clId="{F4D9820C-F27C-42C2-85C9-CA805B1E6C9B}" dt="2024-10-24T00:36:52.769" v="1519" actId="14100"/>
        <pc:sldMkLst>
          <pc:docMk/>
          <pc:sldMk cId="1903389458" sldId="396"/>
        </pc:sldMkLst>
      </pc:sldChg>
      <pc:sldChg chg="addSp delSp modSp add mod">
        <pc:chgData name="弘之 岡本" userId="dbbc262f0484d2ae" providerId="LiveId" clId="{F4D9820C-F27C-42C2-85C9-CA805B1E6C9B}" dt="2024-10-24T00:34:22.686" v="1517" actId="14100"/>
        <pc:sldMkLst>
          <pc:docMk/>
          <pc:sldMk cId="2210362478" sldId="397"/>
        </pc:sldMkLst>
      </pc:sldChg>
      <pc:sldChg chg="addSp modSp new mod modClrScheme chgLayout">
        <pc:chgData name="弘之 岡本" userId="dbbc262f0484d2ae" providerId="LiveId" clId="{F4D9820C-F27C-42C2-85C9-CA805B1E6C9B}" dt="2024-10-24T00:27:14.278" v="1477" actId="207"/>
        <pc:sldMkLst>
          <pc:docMk/>
          <pc:sldMk cId="2414065856" sldId="398"/>
        </pc:sldMkLst>
      </pc:sldChg>
      <pc:sldChg chg="addSp delSp modSp new mod modClrScheme chgLayout">
        <pc:chgData name="弘之 岡本" userId="dbbc262f0484d2ae" providerId="LiveId" clId="{F4D9820C-F27C-42C2-85C9-CA805B1E6C9B}" dt="2024-10-24T00:39:56.375" v="1711" actId="20577"/>
        <pc:sldMkLst>
          <pc:docMk/>
          <pc:sldMk cId="2491180985" sldId="399"/>
        </pc:sldMkLst>
      </pc:sldChg>
      <pc:sldChg chg="addSp delSp modSp new mod modClrScheme chgLayout">
        <pc:chgData name="弘之 岡本" userId="dbbc262f0484d2ae" providerId="LiveId" clId="{F4D9820C-F27C-42C2-85C9-CA805B1E6C9B}" dt="2024-10-24T00:40:29.966" v="1729" actId="207"/>
        <pc:sldMkLst>
          <pc:docMk/>
          <pc:sldMk cId="1420592040" sldId="400"/>
        </pc:sldMkLst>
      </pc:sldChg>
      <pc:sldChg chg="addSp delSp modSp new mod modClrScheme chgLayout">
        <pc:chgData name="弘之 岡本" userId="dbbc262f0484d2ae" providerId="LiveId" clId="{F4D9820C-F27C-42C2-85C9-CA805B1E6C9B}" dt="2024-10-24T00:47:35.042" v="1872" actId="1076"/>
        <pc:sldMkLst>
          <pc:docMk/>
          <pc:sldMk cId="90210823" sldId="401"/>
        </pc:sldMkLst>
      </pc:sldChg>
      <pc:sldChg chg="addSp modSp new mod">
        <pc:chgData name="弘之 岡本" userId="dbbc262f0484d2ae" providerId="LiveId" clId="{F4D9820C-F27C-42C2-85C9-CA805B1E6C9B}" dt="2024-10-24T00:50:07.482" v="2029" actId="14100"/>
        <pc:sldMkLst>
          <pc:docMk/>
          <pc:sldMk cId="454165759" sldId="402"/>
        </pc:sldMkLst>
      </pc:sldChg>
      <pc:sldChg chg="addSp delSp modSp new mod">
        <pc:chgData name="弘之 岡本" userId="dbbc262f0484d2ae" providerId="LiveId" clId="{F4D9820C-F27C-42C2-85C9-CA805B1E6C9B}" dt="2024-10-24T00:51:50.489" v="2100" actId="20577"/>
        <pc:sldMkLst>
          <pc:docMk/>
          <pc:sldMk cId="1305656481" sldId="403"/>
        </pc:sldMkLst>
      </pc:sldChg>
      <pc:sldChg chg="addSp modSp new mod">
        <pc:chgData name="弘之 岡本" userId="dbbc262f0484d2ae" providerId="LiveId" clId="{F4D9820C-F27C-42C2-85C9-CA805B1E6C9B}" dt="2024-10-24T00:56:24.267" v="2409" actId="20577"/>
        <pc:sldMkLst>
          <pc:docMk/>
          <pc:sldMk cId="2728722463" sldId="404"/>
        </pc:sldMkLst>
      </pc:sldChg>
      <pc:sldChg chg="addSp delSp modSp new mod">
        <pc:chgData name="弘之 岡本" userId="dbbc262f0484d2ae" providerId="LiveId" clId="{F4D9820C-F27C-42C2-85C9-CA805B1E6C9B}" dt="2024-10-24T01:01:31.699" v="2811" actId="208"/>
        <pc:sldMkLst>
          <pc:docMk/>
          <pc:sldMk cId="2351466312" sldId="4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305228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117209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405244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275611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134173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288697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349245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76942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184379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74804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15C5A-4446-4078-8174-6AF67A84575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93349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5C5A-4446-4078-8174-6AF67A845753}"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34E1D-4D9C-4629-A3D3-6281BC99880C}" type="slidenum">
              <a:rPr kumimoji="1" lang="ja-JP" altLang="en-US" smtClean="0"/>
              <a:t>‹#›</a:t>
            </a:fld>
            <a:endParaRPr kumimoji="1" lang="ja-JP" altLang="en-US"/>
          </a:p>
        </p:txBody>
      </p:sp>
    </p:spTree>
    <p:extLst>
      <p:ext uri="{BB962C8B-B14F-4D97-AF65-F5344CB8AC3E}">
        <p14:creationId xmlns:p14="http://schemas.microsoft.com/office/powerpoint/2010/main" val="4094889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772886-E741-2995-5683-E77875E78E5F}"/>
              </a:ext>
            </a:extLst>
          </p:cNvPr>
          <p:cNvSpPr>
            <a:spLocks noGrp="1"/>
          </p:cNvSpPr>
          <p:nvPr>
            <p:ph type="ctrTitle"/>
          </p:nvPr>
        </p:nvSpPr>
        <p:spPr/>
        <p:txBody>
          <a:bodyPr>
            <a:normAutofit fontScale="90000"/>
          </a:bodyPr>
          <a:lstStyle/>
          <a:p>
            <a:r>
              <a:rPr lang="ja-JP" altLang="en-US" dirty="0">
                <a:solidFill>
                  <a:srgbClr val="FF0000"/>
                </a:solidFill>
              </a:rPr>
              <a:t>情報通信ネットワークの</a:t>
            </a:r>
            <a:br>
              <a:rPr lang="en-US" altLang="ja-JP" dirty="0">
                <a:solidFill>
                  <a:srgbClr val="FF0000"/>
                </a:solidFill>
              </a:rPr>
            </a:br>
            <a:r>
              <a:rPr lang="ja-JP" altLang="en-US" dirty="0">
                <a:solidFill>
                  <a:srgbClr val="FF0000"/>
                </a:solidFill>
              </a:rPr>
              <a:t>しくみ</a:t>
            </a:r>
          </a:p>
        </p:txBody>
      </p:sp>
      <p:sp>
        <p:nvSpPr>
          <p:cNvPr id="7" name="字幕 6">
            <a:extLst>
              <a:ext uri="{FF2B5EF4-FFF2-40B4-BE49-F238E27FC236}">
                <a16:creationId xmlns:a16="http://schemas.microsoft.com/office/drawing/2014/main" id="{FDC080BC-C2EE-7136-4C0D-B1DAEEEA089F}"/>
              </a:ext>
            </a:extLst>
          </p:cNvPr>
          <p:cNvSpPr>
            <a:spLocks noGrp="1"/>
          </p:cNvSpPr>
          <p:nvPr>
            <p:ph type="subTitle" idx="1"/>
          </p:nvPr>
        </p:nvSpPr>
        <p:spPr/>
        <p:txBody>
          <a:bodyPr/>
          <a:lstStyle/>
          <a:p>
            <a:r>
              <a:rPr lang="ja-JP" altLang="en-US" dirty="0"/>
              <a:t>情報</a:t>
            </a:r>
            <a:r>
              <a:rPr lang="en-US" altLang="ja-JP" dirty="0"/>
              <a:t>Ⅰ</a:t>
            </a:r>
            <a:r>
              <a:rPr lang="ja-JP" altLang="en-US" dirty="0"/>
              <a:t>　Ｎｏ．１</a:t>
            </a:r>
            <a:r>
              <a:rPr lang="en-US" altLang="ja-JP" dirty="0"/>
              <a:t>9</a:t>
            </a:r>
            <a:endParaRPr lang="ja-JP" altLang="en-US" dirty="0"/>
          </a:p>
        </p:txBody>
      </p:sp>
      <p:sp>
        <p:nvSpPr>
          <p:cNvPr id="2" name="テキスト ボックス 1">
            <a:extLst>
              <a:ext uri="{FF2B5EF4-FFF2-40B4-BE49-F238E27FC236}">
                <a16:creationId xmlns:a16="http://schemas.microsoft.com/office/drawing/2014/main" id="{8339B745-DB05-BA0E-A0A3-8E1E586FDC54}"/>
              </a:ext>
            </a:extLst>
          </p:cNvPr>
          <p:cNvSpPr txBox="1"/>
          <p:nvPr/>
        </p:nvSpPr>
        <p:spPr>
          <a:xfrm>
            <a:off x="869795" y="4888210"/>
            <a:ext cx="7772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ＭＳ Ｐゴシック" panose="020B0600070205080204" pitchFamily="50" charset="-128"/>
              </a:rPr>
              <a:t>インターネットも含めた情報通信ネットワークの</a:t>
            </a:r>
            <a:endParaRPr kumimoji="1" lang="en-US" altLang="ja-JP" sz="2400" dirty="0">
              <a:solidFill>
                <a:prstClr val="black"/>
              </a:solidFill>
              <a:latin typeface="Calibri" panose="020F0502020204030204"/>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仕組みを学ぼう！</a:t>
            </a:r>
          </a:p>
        </p:txBody>
      </p:sp>
    </p:spTree>
    <p:extLst>
      <p:ext uri="{BB962C8B-B14F-4D97-AF65-F5344CB8AC3E}">
        <p14:creationId xmlns:p14="http://schemas.microsoft.com/office/powerpoint/2010/main" val="37573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4E236D3-F60E-E203-13C5-F2D50599D806}"/>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ＴＲＹ</a:t>
            </a:r>
            <a:r>
              <a:rPr lang="en-US" altLang="ja-JP" dirty="0">
                <a:solidFill>
                  <a:srgbClr val="FF0000"/>
                </a:solidFill>
              </a:rPr>
              <a:t>】</a:t>
            </a:r>
            <a:endParaRPr lang="ja-JP" altLang="en-US" dirty="0">
              <a:solidFill>
                <a:srgbClr val="FF0000"/>
              </a:solidFill>
            </a:endParaRPr>
          </a:p>
        </p:txBody>
      </p:sp>
      <p:sp>
        <p:nvSpPr>
          <p:cNvPr id="5" name="コンテンツ プレースホルダー 4">
            <a:extLst>
              <a:ext uri="{FF2B5EF4-FFF2-40B4-BE49-F238E27FC236}">
                <a16:creationId xmlns:a16="http://schemas.microsoft.com/office/drawing/2014/main" id="{F2880886-E36F-BC5F-D91F-540FE9011385}"/>
              </a:ext>
            </a:extLst>
          </p:cNvPr>
          <p:cNvSpPr>
            <a:spLocks noGrp="1"/>
          </p:cNvSpPr>
          <p:nvPr>
            <p:ph idx="1"/>
          </p:nvPr>
        </p:nvSpPr>
        <p:spPr>
          <a:xfrm>
            <a:off x="628650" y="1825624"/>
            <a:ext cx="7886700" cy="636221"/>
          </a:xfrm>
        </p:spPr>
        <p:txBody>
          <a:bodyPr>
            <a:normAutofit/>
          </a:bodyPr>
          <a:lstStyle/>
          <a:p>
            <a:r>
              <a:rPr lang="ja-JP" altLang="en-US" dirty="0"/>
              <a:t>教室のネットワーク（</a:t>
            </a:r>
            <a:r>
              <a:rPr lang="en-US" altLang="ja-JP" dirty="0"/>
              <a:t>LAN</a:t>
            </a:r>
            <a:r>
              <a:rPr lang="ja-JP" altLang="en-US" dirty="0"/>
              <a:t>）を調べてみよう。</a:t>
            </a:r>
          </a:p>
        </p:txBody>
      </p:sp>
      <p:graphicFrame>
        <p:nvGraphicFramePr>
          <p:cNvPr id="6" name="表 5">
            <a:extLst>
              <a:ext uri="{FF2B5EF4-FFF2-40B4-BE49-F238E27FC236}">
                <a16:creationId xmlns:a16="http://schemas.microsoft.com/office/drawing/2014/main" id="{C38F3D06-B464-29FE-86A8-39A91E3DFD2C}"/>
              </a:ext>
            </a:extLst>
          </p:cNvPr>
          <p:cNvGraphicFramePr>
            <a:graphicFrameLocks noGrp="1"/>
          </p:cNvGraphicFramePr>
          <p:nvPr>
            <p:extLst>
              <p:ext uri="{D42A27DB-BD31-4B8C-83A1-F6EECF244321}">
                <p14:modId xmlns:p14="http://schemas.microsoft.com/office/powerpoint/2010/main" val="594386145"/>
              </p:ext>
            </p:extLst>
          </p:nvPr>
        </p:nvGraphicFramePr>
        <p:xfrm>
          <a:off x="628650" y="2596780"/>
          <a:ext cx="7297566" cy="2194560"/>
        </p:xfrm>
        <a:graphic>
          <a:graphicData uri="http://schemas.openxmlformats.org/drawingml/2006/table">
            <a:tbl>
              <a:tblPr firstRow="1" firstCol="1" bandRow="1">
                <a:tableStyleId>{5940675A-B579-460E-94D1-54222C63F5DA}</a:tableStyleId>
              </a:tblPr>
              <a:tblGrid>
                <a:gridCol w="3253105">
                  <a:extLst>
                    <a:ext uri="{9D8B030D-6E8A-4147-A177-3AD203B41FA5}">
                      <a16:colId xmlns:a16="http://schemas.microsoft.com/office/drawing/2014/main" val="2966981726"/>
                    </a:ext>
                  </a:extLst>
                </a:gridCol>
                <a:gridCol w="4044461">
                  <a:extLst>
                    <a:ext uri="{9D8B030D-6E8A-4147-A177-3AD203B41FA5}">
                      <a16:colId xmlns:a16="http://schemas.microsoft.com/office/drawing/2014/main" val="3514410510"/>
                    </a:ext>
                  </a:extLst>
                </a:gridCol>
              </a:tblGrid>
              <a:tr h="706032">
                <a:tc>
                  <a:txBody>
                    <a:bodyPr/>
                    <a:lstStyle/>
                    <a:p>
                      <a:pPr algn="just"/>
                      <a:r>
                        <a:rPr lang="ja-JP" sz="2400" kern="100" dirty="0">
                          <a:effectLst/>
                          <a:latin typeface="+mn-ea"/>
                          <a:ea typeface="+mn-ea"/>
                        </a:rPr>
                        <a:t>無線アクセスポイントは</a:t>
                      </a:r>
                      <a:endParaRPr lang="en-US" altLang="ja-JP" sz="2400" kern="100" dirty="0">
                        <a:effectLst/>
                        <a:latin typeface="+mn-ea"/>
                        <a:ea typeface="+mn-ea"/>
                      </a:endParaRPr>
                    </a:p>
                    <a:p>
                      <a:pPr algn="just"/>
                      <a:r>
                        <a:rPr lang="en-US" altLang="ja-JP" sz="2400" kern="100" dirty="0">
                          <a:effectLst/>
                          <a:latin typeface="+mn-ea"/>
                          <a:ea typeface="+mn-ea"/>
                        </a:rPr>
                        <a:t>               </a:t>
                      </a:r>
                      <a:r>
                        <a:rPr lang="ja-JP" sz="2400" kern="100" dirty="0">
                          <a:effectLst/>
                          <a:latin typeface="+mn-ea"/>
                          <a:ea typeface="+mn-ea"/>
                        </a:rPr>
                        <a:t>どこにある？</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latin typeface="+mn-ea"/>
                          <a:ea typeface="+mn-ea"/>
                        </a:rPr>
                        <a:t> </a:t>
                      </a:r>
                      <a:endParaRPr lang="ja-JP" sz="24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150272266"/>
                  </a:ext>
                </a:extLst>
              </a:tr>
              <a:tr h="706032">
                <a:tc>
                  <a:txBody>
                    <a:bodyPr/>
                    <a:lstStyle/>
                    <a:p>
                      <a:pPr algn="just"/>
                      <a:r>
                        <a:rPr lang="ja-JP" sz="2400" kern="100">
                          <a:effectLst/>
                          <a:latin typeface="+mn-ea"/>
                          <a:ea typeface="+mn-ea"/>
                        </a:rPr>
                        <a:t>ネットワークの名前</a:t>
                      </a:r>
                    </a:p>
                    <a:p>
                      <a:pPr indent="535305" algn="just"/>
                      <a:r>
                        <a:rPr lang="ja-JP" sz="2400" kern="100">
                          <a:effectLst/>
                          <a:latin typeface="+mn-ea"/>
                          <a:ea typeface="+mn-ea"/>
                        </a:rPr>
                        <a:t>（ＳＳＩＤ）</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endParaRPr lang="ja-JP" sz="2400" kern="100" dirty="0">
                        <a:solidFill>
                          <a:srgbClr val="FF0000"/>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455949517"/>
                  </a:ext>
                </a:extLst>
              </a:tr>
              <a:tr h="706032">
                <a:tc>
                  <a:txBody>
                    <a:bodyPr/>
                    <a:lstStyle/>
                    <a:p>
                      <a:pPr algn="just"/>
                      <a:r>
                        <a:rPr lang="ja-JP" sz="2400" kern="100">
                          <a:effectLst/>
                          <a:latin typeface="+mn-ea"/>
                          <a:ea typeface="+mn-ea"/>
                        </a:rPr>
                        <a:t>ＬＡＮの通信速度</a:t>
                      </a:r>
                    </a:p>
                    <a:p>
                      <a:pPr algn="just"/>
                      <a:r>
                        <a:rPr lang="ja-JP" sz="2400" kern="100">
                          <a:effectLst/>
                          <a:latin typeface="+mn-ea"/>
                          <a:ea typeface="+mn-ea"/>
                        </a:rPr>
                        <a:t>※右の</a:t>
                      </a:r>
                      <a:r>
                        <a:rPr lang="en-US" sz="2400" kern="100">
                          <a:effectLst/>
                          <a:latin typeface="+mn-ea"/>
                          <a:ea typeface="+mn-ea"/>
                        </a:rPr>
                        <a:t>QR</a:t>
                      </a:r>
                      <a:r>
                        <a:rPr lang="ja-JP" sz="2400" kern="100">
                          <a:effectLst/>
                          <a:latin typeface="+mn-ea"/>
                          <a:ea typeface="+mn-ea"/>
                        </a:rPr>
                        <a:t>コードで計測</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latin typeface="+mn-ea"/>
                          <a:ea typeface="+mn-ea"/>
                        </a:rPr>
                        <a:t> </a:t>
                      </a:r>
                    </a:p>
                    <a:p>
                      <a:pPr algn="just"/>
                      <a:r>
                        <a:rPr lang="ja-JP" altLang="en-US" sz="2400" kern="100" dirty="0">
                          <a:effectLst/>
                          <a:latin typeface="+mn-ea"/>
                          <a:ea typeface="+mn-ea"/>
                          <a:cs typeface="Times New Roman" panose="02020603050405020304" pitchFamily="18" charset="0"/>
                        </a:rPr>
                        <a:t>　　　　　　　　　　</a:t>
                      </a:r>
                      <a:r>
                        <a:rPr lang="en-US" altLang="ja-JP" sz="2400" kern="100" dirty="0">
                          <a:effectLst/>
                          <a:latin typeface="+mn-ea"/>
                          <a:ea typeface="+mn-ea"/>
                          <a:cs typeface="Times New Roman" panose="02020603050405020304" pitchFamily="18" charset="0"/>
                        </a:rPr>
                        <a:t>M</a:t>
                      </a:r>
                      <a:r>
                        <a:rPr lang="ja-JP" altLang="en-US" sz="2400" kern="100" dirty="0">
                          <a:effectLst/>
                          <a:latin typeface="+mn-ea"/>
                          <a:ea typeface="+mn-ea"/>
                          <a:cs typeface="Times New Roman" panose="02020603050405020304" pitchFamily="18" charset="0"/>
                        </a:rPr>
                        <a:t>ｂｐｓ</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682941361"/>
                  </a:ext>
                </a:extLst>
              </a:tr>
            </a:tbl>
          </a:graphicData>
        </a:graphic>
      </p:graphicFrame>
      <p:pic>
        <p:nvPicPr>
          <p:cNvPr id="2" name="Picture 6" descr="フルノシステムズ、Wi-Fiの最新規格であるWi-Fi 6対応機種「ACERA 1320」を開発 - 週刊アスキー">
            <a:extLst>
              <a:ext uri="{FF2B5EF4-FFF2-40B4-BE49-F238E27FC236}">
                <a16:creationId xmlns:a16="http://schemas.microsoft.com/office/drawing/2014/main" id="{EBBC4C7A-401A-2C5D-D93C-14F6BAA77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0" t="17251" r="21770" b="21034"/>
          <a:stretch/>
        </p:blipFill>
        <p:spPr bwMode="auto">
          <a:xfrm>
            <a:off x="7220633" y="2143734"/>
            <a:ext cx="1411165" cy="116637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0BCE3565-BC73-4CAD-6B79-E472C62DF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310" y="3445040"/>
            <a:ext cx="1347029" cy="1347029"/>
          </a:xfrm>
          <a:prstGeom prst="rect">
            <a:avLst/>
          </a:prstGeom>
          <a:noFill/>
          <a:ln>
            <a:noFill/>
          </a:ln>
        </p:spPr>
      </p:pic>
      <p:sp>
        <p:nvSpPr>
          <p:cNvPr id="7" name="テキスト ボックス 6">
            <a:extLst>
              <a:ext uri="{FF2B5EF4-FFF2-40B4-BE49-F238E27FC236}">
                <a16:creationId xmlns:a16="http://schemas.microsoft.com/office/drawing/2014/main" id="{A626B0AA-1CF4-4F68-7B94-A6FF1EDD13A0}"/>
              </a:ext>
            </a:extLst>
          </p:cNvPr>
          <p:cNvSpPr txBox="1"/>
          <p:nvPr/>
        </p:nvSpPr>
        <p:spPr>
          <a:xfrm>
            <a:off x="534815" y="5087027"/>
            <a:ext cx="7391400" cy="1200329"/>
          </a:xfrm>
          <a:prstGeom prst="rect">
            <a:avLst/>
          </a:prstGeom>
          <a:noFill/>
        </p:spPr>
        <p:txBody>
          <a:bodyPr wrap="square" rtlCol="0">
            <a:spAutoFit/>
          </a:bodyPr>
          <a:lstStyle/>
          <a:p>
            <a:r>
              <a:rPr kumimoji="1" lang="en-US" altLang="ja-JP" sz="2400" dirty="0"/>
              <a:t>【</a:t>
            </a:r>
            <a:r>
              <a:rPr kumimoji="1" lang="ja-JP" altLang="en-US" sz="2400" dirty="0"/>
              <a:t>知識の整理</a:t>
            </a:r>
            <a:r>
              <a:rPr kumimoji="1" lang="en-US" altLang="ja-JP" sz="2400" dirty="0"/>
              <a:t>】</a:t>
            </a:r>
          </a:p>
          <a:p>
            <a:r>
              <a:rPr kumimoji="1" lang="ja-JP" altLang="en-US" sz="2400" dirty="0"/>
              <a:t>①通信速度の単位（ｂｐｓ）＝</a:t>
            </a:r>
            <a:r>
              <a:rPr kumimoji="1" lang="en-US" altLang="ja-JP" sz="2400" dirty="0"/>
              <a:t>1</a:t>
            </a:r>
            <a:r>
              <a:rPr kumimoji="1" lang="ja-JP" altLang="en-US" sz="2400" dirty="0"/>
              <a:t>秒で何ｂｉｔ通信できるか？</a:t>
            </a:r>
            <a:endParaRPr kumimoji="1" lang="en-US" altLang="ja-JP" sz="2400" dirty="0"/>
          </a:p>
          <a:p>
            <a:r>
              <a:rPr kumimoji="1" lang="ja-JP" altLang="en-US" sz="2400" dirty="0"/>
              <a:t>　（例）１</a:t>
            </a:r>
            <a:r>
              <a:rPr kumimoji="1" lang="en-US" altLang="ja-JP" sz="2400" dirty="0"/>
              <a:t>Mbps</a:t>
            </a:r>
            <a:r>
              <a:rPr kumimoji="1" lang="ja-JP" altLang="en-US" sz="2400" dirty="0"/>
              <a:t>＝１秒間に</a:t>
            </a:r>
            <a:r>
              <a:rPr kumimoji="1" lang="en-US" altLang="ja-JP" sz="2400" dirty="0"/>
              <a:t>1Mbit</a:t>
            </a:r>
            <a:r>
              <a:rPr kumimoji="1" lang="ja-JP" altLang="en-US" sz="2400" dirty="0"/>
              <a:t>（＝</a:t>
            </a:r>
            <a:r>
              <a:rPr kumimoji="1" lang="en-US" altLang="ja-JP" sz="2400" dirty="0"/>
              <a:t>0.125MB</a:t>
            </a:r>
            <a:r>
              <a:rPr kumimoji="1" lang="ja-JP" altLang="en-US" sz="2400" dirty="0"/>
              <a:t>）通信できる</a:t>
            </a:r>
          </a:p>
        </p:txBody>
      </p:sp>
    </p:spTree>
    <p:extLst>
      <p:ext uri="{BB962C8B-B14F-4D97-AF65-F5344CB8AC3E}">
        <p14:creationId xmlns:p14="http://schemas.microsoft.com/office/powerpoint/2010/main" val="740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B65AFB-C9FB-0E3D-9F02-526E9E56FC73}"/>
              </a:ext>
            </a:extLst>
          </p:cNvPr>
          <p:cNvSpPr>
            <a:spLocks noGrp="1"/>
          </p:cNvSpPr>
          <p:nvPr>
            <p:ph type="title"/>
          </p:nvPr>
        </p:nvSpPr>
        <p:spPr/>
        <p:txBody>
          <a:bodyPr/>
          <a:lstStyle/>
          <a:p>
            <a:r>
              <a:rPr kumimoji="1" lang="ja-JP" altLang="en-US" dirty="0">
                <a:solidFill>
                  <a:srgbClr val="FF0000"/>
                </a:solidFill>
              </a:rPr>
              <a:t>学校の</a:t>
            </a:r>
            <a:r>
              <a:rPr kumimoji="1" lang="en-US" altLang="ja-JP" dirty="0">
                <a:solidFill>
                  <a:srgbClr val="FF0000"/>
                </a:solidFill>
              </a:rPr>
              <a:t>LAN</a:t>
            </a:r>
            <a:r>
              <a:rPr kumimoji="1" lang="ja-JP" altLang="en-US" dirty="0">
                <a:solidFill>
                  <a:srgbClr val="FF0000"/>
                </a:solidFill>
              </a:rPr>
              <a:t>を調べると</a:t>
            </a:r>
          </a:p>
        </p:txBody>
      </p:sp>
      <p:pic>
        <p:nvPicPr>
          <p:cNvPr id="5" name="コンテンツ プレースホルダー 4">
            <a:extLst>
              <a:ext uri="{FF2B5EF4-FFF2-40B4-BE49-F238E27FC236}">
                <a16:creationId xmlns:a16="http://schemas.microsoft.com/office/drawing/2014/main" id="{B787E1D7-54E9-255C-0096-43F339297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7" y="1791983"/>
            <a:ext cx="2931502" cy="2171483"/>
          </a:xfrm>
        </p:spPr>
      </p:pic>
      <p:pic>
        <p:nvPicPr>
          <p:cNvPr id="7" name="図 6">
            <a:extLst>
              <a:ext uri="{FF2B5EF4-FFF2-40B4-BE49-F238E27FC236}">
                <a16:creationId xmlns:a16="http://schemas.microsoft.com/office/drawing/2014/main" id="{9637EE86-523F-001D-EB07-EBD265294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56" y="3963466"/>
            <a:ext cx="4675038" cy="2706965"/>
          </a:xfrm>
          <a:prstGeom prst="rect">
            <a:avLst/>
          </a:prstGeom>
        </p:spPr>
      </p:pic>
      <p:sp>
        <p:nvSpPr>
          <p:cNvPr id="8" name="テキスト ボックス 7">
            <a:extLst>
              <a:ext uri="{FF2B5EF4-FFF2-40B4-BE49-F238E27FC236}">
                <a16:creationId xmlns:a16="http://schemas.microsoft.com/office/drawing/2014/main" id="{FDCA4D15-F0B2-53C9-D69C-0F180DD34630}"/>
              </a:ext>
            </a:extLst>
          </p:cNvPr>
          <p:cNvSpPr txBox="1"/>
          <p:nvPr/>
        </p:nvSpPr>
        <p:spPr>
          <a:xfrm>
            <a:off x="4987502" y="4081783"/>
            <a:ext cx="3949542" cy="2554545"/>
          </a:xfrm>
          <a:prstGeom prst="rect">
            <a:avLst/>
          </a:prstGeom>
          <a:noFill/>
          <a:ln>
            <a:solidFill>
              <a:srgbClr val="FF0000"/>
            </a:solidFill>
          </a:ln>
        </p:spPr>
        <p:txBody>
          <a:bodyPr wrap="square" rtlCol="0">
            <a:spAutoFit/>
          </a:bodyPr>
          <a:lstStyle/>
          <a:p>
            <a:r>
              <a:rPr kumimoji="1" lang="ja-JP" altLang="en-US" sz="3200" dirty="0"/>
              <a:t>通信速度は</a:t>
            </a:r>
            <a:endParaRPr kumimoji="1" lang="en-US" altLang="ja-JP" sz="3200" dirty="0"/>
          </a:p>
          <a:p>
            <a:r>
              <a:rPr kumimoji="1" lang="ja-JP" altLang="en-US" sz="3200" dirty="0"/>
              <a:t>　２９４～３３０</a:t>
            </a:r>
            <a:r>
              <a:rPr kumimoji="1" lang="en-US" altLang="ja-JP" sz="3200" dirty="0"/>
              <a:t>Mbps</a:t>
            </a:r>
          </a:p>
          <a:p>
            <a:r>
              <a:rPr kumimoji="1" lang="ja-JP" altLang="en-US" sz="3200" dirty="0"/>
              <a:t>（</a:t>
            </a:r>
            <a:r>
              <a:rPr kumimoji="1" lang="en-US" altLang="ja-JP" sz="3200" dirty="0"/>
              <a:t>11</a:t>
            </a:r>
            <a:r>
              <a:rPr kumimoji="1" lang="ja-JP" altLang="en-US" sz="3200" dirty="0"/>
              <a:t>月</a:t>
            </a:r>
            <a:r>
              <a:rPr kumimoji="1" lang="en-US" altLang="ja-JP" sz="3200" dirty="0"/>
              <a:t>8</a:t>
            </a:r>
            <a:r>
              <a:rPr kumimoji="1" lang="ja-JP" altLang="en-US" sz="3200" dirty="0"/>
              <a:t>日</a:t>
            </a:r>
            <a:r>
              <a:rPr kumimoji="1" lang="en-US" altLang="ja-JP" sz="3200" dirty="0"/>
              <a:t>17:20</a:t>
            </a:r>
            <a:r>
              <a:rPr kumimoji="1" lang="ja-JP" altLang="en-US" sz="3200" dirty="0"/>
              <a:t>調査）</a:t>
            </a:r>
            <a:endParaRPr kumimoji="1" lang="en-US" altLang="ja-JP" sz="3200" dirty="0"/>
          </a:p>
          <a:p>
            <a:r>
              <a:rPr kumimoji="1" lang="ja-JP" altLang="en-US" sz="3200" dirty="0"/>
              <a:t>　→</a:t>
            </a:r>
            <a:r>
              <a:rPr kumimoji="1" lang="en-US" altLang="ja-JP" sz="3200" dirty="0"/>
              <a:t>1</a:t>
            </a:r>
            <a:r>
              <a:rPr kumimoji="1" lang="ja-JP" altLang="en-US" sz="3200" dirty="0"/>
              <a:t>秒間に</a:t>
            </a:r>
            <a:endParaRPr kumimoji="1" lang="en-US" altLang="ja-JP" sz="3200" dirty="0"/>
          </a:p>
          <a:p>
            <a:r>
              <a:rPr kumimoji="1" lang="ja-JP" altLang="en-US" sz="3200" dirty="0"/>
              <a:t>　　　</a:t>
            </a:r>
            <a:r>
              <a:rPr kumimoji="1" lang="en-US" altLang="ja-JP" sz="3200" dirty="0"/>
              <a:t>320Mbit</a:t>
            </a:r>
            <a:r>
              <a:rPr kumimoji="1" lang="ja-JP" altLang="en-US" sz="3200" dirty="0"/>
              <a:t>＝</a:t>
            </a:r>
            <a:r>
              <a:rPr kumimoji="1" lang="en-US" altLang="ja-JP" sz="3200" dirty="0"/>
              <a:t>40MB</a:t>
            </a:r>
            <a:r>
              <a:rPr kumimoji="1" lang="ja-JP" altLang="en-US" dirty="0"/>
              <a:t>　　　</a:t>
            </a:r>
          </a:p>
        </p:txBody>
      </p:sp>
      <p:pic>
        <p:nvPicPr>
          <p:cNvPr id="9" name="図 8">
            <a:extLst>
              <a:ext uri="{FF2B5EF4-FFF2-40B4-BE49-F238E27FC236}">
                <a16:creationId xmlns:a16="http://schemas.microsoft.com/office/drawing/2014/main" id="{BA299B2F-6585-7A86-4B66-3606F03DEF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791983"/>
            <a:ext cx="2046410" cy="2046410"/>
          </a:xfrm>
          <a:prstGeom prst="rect">
            <a:avLst/>
          </a:prstGeom>
          <a:noFill/>
          <a:ln>
            <a:noFill/>
          </a:ln>
        </p:spPr>
      </p:pic>
    </p:spTree>
    <p:extLst>
      <p:ext uri="{BB962C8B-B14F-4D97-AF65-F5344CB8AC3E}">
        <p14:creationId xmlns:p14="http://schemas.microsoft.com/office/powerpoint/2010/main" val="386050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C60F5-10B1-DF3C-5EC4-C534F76894FC}"/>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確認課題</a:t>
            </a:r>
            <a:r>
              <a:rPr kumimoji="1" lang="en-US" altLang="ja-JP" dirty="0">
                <a:solidFill>
                  <a:srgbClr val="FF0000"/>
                </a:solidFill>
              </a:rPr>
              <a:t>】</a:t>
            </a:r>
            <a:r>
              <a:rPr kumimoji="1" lang="ja-JP" altLang="en-US" dirty="0">
                <a:solidFill>
                  <a:srgbClr val="FF0000"/>
                </a:solidFill>
              </a:rPr>
              <a:t>（３）</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7852206E-0D27-D9D4-97DB-0EF33D52362D}"/>
              </a:ext>
            </a:extLst>
          </p:cNvPr>
          <p:cNvSpPr>
            <a:spLocks noGrp="1"/>
          </p:cNvSpPr>
          <p:nvPr>
            <p:ph idx="1"/>
          </p:nvPr>
        </p:nvSpPr>
        <p:spPr>
          <a:xfrm>
            <a:off x="628650" y="1253331"/>
            <a:ext cx="7886700" cy="962331"/>
          </a:xfrm>
        </p:spPr>
        <p:txBody>
          <a:bodyPr/>
          <a:lstStyle/>
          <a:p>
            <a:pPr marL="0" indent="0">
              <a:buNone/>
            </a:pPr>
            <a:r>
              <a:rPr kumimoji="1" lang="ja-JP" altLang="en-US" dirty="0"/>
              <a:t>（３）動画を視聴するにはどれくらいの通信速度があればいいか調べてみよう。</a:t>
            </a:r>
          </a:p>
        </p:txBody>
      </p:sp>
      <p:graphicFrame>
        <p:nvGraphicFramePr>
          <p:cNvPr id="4" name="表 3">
            <a:extLst>
              <a:ext uri="{FF2B5EF4-FFF2-40B4-BE49-F238E27FC236}">
                <a16:creationId xmlns:a16="http://schemas.microsoft.com/office/drawing/2014/main" id="{34EA3DAD-0CBC-06F5-BC39-9101CC7D01A7}"/>
              </a:ext>
            </a:extLst>
          </p:cNvPr>
          <p:cNvGraphicFramePr>
            <a:graphicFrameLocks noGrp="1"/>
          </p:cNvGraphicFramePr>
          <p:nvPr>
            <p:extLst>
              <p:ext uri="{D42A27DB-BD31-4B8C-83A1-F6EECF244321}">
                <p14:modId xmlns:p14="http://schemas.microsoft.com/office/powerpoint/2010/main" val="785475388"/>
              </p:ext>
            </p:extLst>
          </p:nvPr>
        </p:nvGraphicFramePr>
        <p:xfrm>
          <a:off x="683602" y="2738107"/>
          <a:ext cx="7776796" cy="731520"/>
        </p:xfrm>
        <a:graphic>
          <a:graphicData uri="http://schemas.openxmlformats.org/drawingml/2006/table">
            <a:tbl>
              <a:tblPr firstRow="1" firstCol="1" bandRow="1">
                <a:tableStyleId>{5940675A-B579-460E-94D1-54222C63F5DA}</a:tableStyleId>
              </a:tblPr>
              <a:tblGrid>
                <a:gridCol w="1082919">
                  <a:extLst>
                    <a:ext uri="{9D8B030D-6E8A-4147-A177-3AD203B41FA5}">
                      <a16:colId xmlns:a16="http://schemas.microsoft.com/office/drawing/2014/main" val="1748672713"/>
                    </a:ext>
                  </a:extLst>
                </a:gridCol>
                <a:gridCol w="2629018">
                  <a:extLst>
                    <a:ext uri="{9D8B030D-6E8A-4147-A177-3AD203B41FA5}">
                      <a16:colId xmlns:a16="http://schemas.microsoft.com/office/drawing/2014/main" val="741728259"/>
                    </a:ext>
                  </a:extLst>
                </a:gridCol>
                <a:gridCol w="1427167">
                  <a:extLst>
                    <a:ext uri="{9D8B030D-6E8A-4147-A177-3AD203B41FA5}">
                      <a16:colId xmlns:a16="http://schemas.microsoft.com/office/drawing/2014/main" val="1165072832"/>
                    </a:ext>
                  </a:extLst>
                </a:gridCol>
                <a:gridCol w="2637692">
                  <a:extLst>
                    <a:ext uri="{9D8B030D-6E8A-4147-A177-3AD203B41FA5}">
                      <a16:colId xmlns:a16="http://schemas.microsoft.com/office/drawing/2014/main" val="3049927707"/>
                    </a:ext>
                  </a:extLst>
                </a:gridCol>
              </a:tblGrid>
              <a:tr h="0">
                <a:tc>
                  <a:txBody>
                    <a:bodyPr/>
                    <a:lstStyle/>
                    <a:p>
                      <a:pPr algn="just"/>
                      <a:r>
                        <a:rPr lang="ja-JP" sz="2400" kern="100">
                          <a:effectLst/>
                        </a:rPr>
                        <a:t>調べた</a:t>
                      </a:r>
                    </a:p>
                    <a:p>
                      <a:pPr algn="just"/>
                      <a:r>
                        <a:rPr lang="ja-JP" sz="2400" kern="100">
                          <a:effectLst/>
                        </a:rPr>
                        <a:t>サイト</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2400" kern="100" dirty="0">
                          <a:effectLst/>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2400" kern="100">
                          <a:effectLst/>
                        </a:rPr>
                        <a:t>必要な</a:t>
                      </a:r>
                    </a:p>
                    <a:p>
                      <a:pPr algn="just"/>
                      <a:r>
                        <a:rPr lang="ja-JP" sz="2400" kern="100">
                          <a:effectLst/>
                        </a:rPr>
                        <a:t>通信速度</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2400" kern="100" dirty="0">
                          <a:effectLst/>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121206910"/>
                  </a:ext>
                </a:extLst>
              </a:tr>
            </a:tbl>
          </a:graphicData>
        </a:graphic>
      </p:graphicFrame>
      <p:sp>
        <p:nvSpPr>
          <p:cNvPr id="5" name="テキスト ボックス 4">
            <a:extLst>
              <a:ext uri="{FF2B5EF4-FFF2-40B4-BE49-F238E27FC236}">
                <a16:creationId xmlns:a16="http://schemas.microsoft.com/office/drawing/2014/main" id="{CC204024-43C0-D14F-376E-8E54DA9AE0DE}"/>
              </a:ext>
            </a:extLst>
          </p:cNvPr>
          <p:cNvSpPr txBox="1"/>
          <p:nvPr/>
        </p:nvSpPr>
        <p:spPr>
          <a:xfrm>
            <a:off x="683602" y="4042174"/>
            <a:ext cx="7391400" cy="1200329"/>
          </a:xfrm>
          <a:prstGeom prst="rect">
            <a:avLst/>
          </a:prstGeom>
          <a:noFill/>
        </p:spPr>
        <p:txBody>
          <a:bodyPr wrap="square" rtlCol="0">
            <a:spAutoFit/>
          </a:bodyPr>
          <a:lstStyle/>
          <a:p>
            <a:r>
              <a:rPr kumimoji="1" lang="en-US" altLang="ja-JP" sz="2400" dirty="0"/>
              <a:t>【</a:t>
            </a:r>
            <a:r>
              <a:rPr kumimoji="1" lang="ja-JP" altLang="en-US" sz="2400" dirty="0"/>
              <a:t>知識の整理</a:t>
            </a:r>
            <a:r>
              <a:rPr kumimoji="1" lang="en-US" altLang="ja-JP" sz="2400" dirty="0"/>
              <a:t>】</a:t>
            </a:r>
          </a:p>
          <a:p>
            <a:r>
              <a:rPr kumimoji="1" lang="ja-JP" altLang="en-US" sz="2400" dirty="0"/>
              <a:t>①通信速度の単位（ｂｐｓ）＝</a:t>
            </a:r>
            <a:r>
              <a:rPr kumimoji="1" lang="en-US" altLang="ja-JP" sz="2400" dirty="0"/>
              <a:t>1</a:t>
            </a:r>
            <a:r>
              <a:rPr kumimoji="1" lang="ja-JP" altLang="en-US" sz="2400" dirty="0"/>
              <a:t>秒で何ｂｉｔ通信できるか？</a:t>
            </a:r>
            <a:endParaRPr kumimoji="1" lang="en-US" altLang="ja-JP" sz="2400" dirty="0"/>
          </a:p>
          <a:p>
            <a:r>
              <a:rPr kumimoji="1" lang="ja-JP" altLang="en-US" sz="2400" dirty="0"/>
              <a:t>　（例）１</a:t>
            </a:r>
            <a:r>
              <a:rPr kumimoji="1" lang="en-US" altLang="ja-JP" sz="2400" dirty="0"/>
              <a:t>Mbps</a:t>
            </a:r>
            <a:r>
              <a:rPr kumimoji="1" lang="ja-JP" altLang="en-US" sz="2400" dirty="0"/>
              <a:t>＝１秒間に</a:t>
            </a:r>
            <a:r>
              <a:rPr kumimoji="1" lang="en-US" altLang="ja-JP" sz="2400" dirty="0"/>
              <a:t>1Mbit</a:t>
            </a:r>
            <a:r>
              <a:rPr kumimoji="1" lang="ja-JP" altLang="en-US" sz="2400" dirty="0"/>
              <a:t>（＝</a:t>
            </a:r>
            <a:r>
              <a:rPr kumimoji="1" lang="en-US" altLang="ja-JP" sz="2400" dirty="0"/>
              <a:t>0.125MB</a:t>
            </a:r>
            <a:r>
              <a:rPr kumimoji="1" lang="ja-JP" altLang="en-US" sz="2400" dirty="0"/>
              <a:t>）通信できる</a:t>
            </a:r>
          </a:p>
        </p:txBody>
      </p:sp>
    </p:spTree>
    <p:extLst>
      <p:ext uri="{BB962C8B-B14F-4D97-AF65-F5344CB8AC3E}">
        <p14:creationId xmlns:p14="http://schemas.microsoft.com/office/powerpoint/2010/main" val="162874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5FBF149-53CB-76DE-EC21-7101B5DB3FFD}"/>
              </a:ext>
            </a:extLst>
          </p:cNvPr>
          <p:cNvSpPr>
            <a:spLocks noGrp="1"/>
          </p:cNvSpPr>
          <p:nvPr>
            <p:ph type="title"/>
          </p:nvPr>
        </p:nvSpPr>
        <p:spPr/>
        <p:txBody>
          <a:bodyPr/>
          <a:lstStyle/>
          <a:p>
            <a:r>
              <a:rPr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（４）</a:t>
            </a:r>
          </a:p>
        </p:txBody>
      </p:sp>
      <p:sp>
        <p:nvSpPr>
          <p:cNvPr id="4" name="コンテンツ プレースホルダー 3">
            <a:extLst>
              <a:ext uri="{FF2B5EF4-FFF2-40B4-BE49-F238E27FC236}">
                <a16:creationId xmlns:a16="http://schemas.microsoft.com/office/drawing/2014/main" id="{288212A0-BE6A-B3DF-0447-2B40ED22812E}"/>
              </a:ext>
            </a:extLst>
          </p:cNvPr>
          <p:cNvSpPr>
            <a:spLocks noGrp="1"/>
          </p:cNvSpPr>
          <p:nvPr>
            <p:ph idx="1"/>
          </p:nvPr>
        </p:nvSpPr>
        <p:spPr>
          <a:xfrm>
            <a:off x="628650" y="1825625"/>
            <a:ext cx="7886700" cy="1796806"/>
          </a:xfrm>
        </p:spPr>
        <p:txBody>
          <a:bodyPr/>
          <a:lstStyle/>
          <a:p>
            <a:r>
              <a:rPr lang="ja-JP" altLang="en-US" dirty="0"/>
              <a:t>ブルーレイディスクに収録した映画（</a:t>
            </a:r>
            <a:r>
              <a:rPr lang="en-US" altLang="ja-JP" dirty="0"/>
              <a:t>25GB</a:t>
            </a:r>
            <a:r>
              <a:rPr lang="ja-JP" altLang="en-US" dirty="0"/>
              <a:t>）のデータを、家の光回線（通信速度</a:t>
            </a:r>
            <a:r>
              <a:rPr lang="en-US" altLang="ja-JP" dirty="0"/>
              <a:t>1Gbps</a:t>
            </a:r>
            <a:r>
              <a:rPr lang="ja-JP" altLang="en-US" dirty="0"/>
              <a:t>）を使って、ダウンロードするのにかかる時間を計算しよう。</a:t>
            </a:r>
            <a:endParaRPr lang="en-US" altLang="ja-JP" dirty="0"/>
          </a:p>
          <a:p>
            <a:pPr marL="0" indent="0">
              <a:buNone/>
            </a:pPr>
            <a:r>
              <a:rPr lang="ja-JP" altLang="en-US" dirty="0"/>
              <a:t>　（</a:t>
            </a:r>
            <a:r>
              <a:rPr lang="en-US" altLang="ja-JP" dirty="0"/>
              <a:t>1B</a:t>
            </a:r>
            <a:r>
              <a:rPr lang="ja-JP" altLang="en-US" dirty="0"/>
              <a:t>＝</a:t>
            </a:r>
            <a:r>
              <a:rPr lang="en-US" altLang="ja-JP" dirty="0"/>
              <a:t>8bit</a:t>
            </a:r>
            <a:r>
              <a:rPr lang="ja-JP" altLang="en-US" dirty="0"/>
              <a:t>だから映画は</a:t>
            </a:r>
            <a:r>
              <a:rPr lang="en-US" altLang="ja-JP" dirty="0"/>
              <a:t>25GB×8bit</a:t>
            </a:r>
            <a:r>
              <a:rPr lang="ja-JP" altLang="en-US" dirty="0"/>
              <a:t>＝</a:t>
            </a:r>
            <a:r>
              <a:rPr lang="en-US" altLang="ja-JP" dirty="0"/>
              <a:t>200Gbit</a:t>
            </a:r>
            <a:r>
              <a:rPr lang="ja-JP" altLang="en-US" dirty="0"/>
              <a:t>）</a:t>
            </a:r>
          </a:p>
        </p:txBody>
      </p:sp>
      <p:graphicFrame>
        <p:nvGraphicFramePr>
          <p:cNvPr id="5" name="表 4">
            <a:extLst>
              <a:ext uri="{FF2B5EF4-FFF2-40B4-BE49-F238E27FC236}">
                <a16:creationId xmlns:a16="http://schemas.microsoft.com/office/drawing/2014/main" id="{6AB55A8E-C160-57FC-526B-B8238A299D38}"/>
              </a:ext>
            </a:extLst>
          </p:cNvPr>
          <p:cNvGraphicFramePr>
            <a:graphicFrameLocks noGrp="1"/>
          </p:cNvGraphicFramePr>
          <p:nvPr>
            <p:extLst>
              <p:ext uri="{D42A27DB-BD31-4B8C-83A1-F6EECF244321}">
                <p14:modId xmlns:p14="http://schemas.microsoft.com/office/powerpoint/2010/main" val="3634048809"/>
              </p:ext>
            </p:extLst>
          </p:nvPr>
        </p:nvGraphicFramePr>
        <p:xfrm>
          <a:off x="841301" y="3932554"/>
          <a:ext cx="7674049" cy="2560320"/>
        </p:xfrm>
        <a:graphic>
          <a:graphicData uri="http://schemas.openxmlformats.org/drawingml/2006/table">
            <a:tbl>
              <a:tblPr firstRow="1" firstCol="1" bandRow="1">
                <a:tableStyleId>{5940675A-B579-460E-94D1-54222C63F5DA}</a:tableStyleId>
              </a:tblPr>
              <a:tblGrid>
                <a:gridCol w="5135241">
                  <a:extLst>
                    <a:ext uri="{9D8B030D-6E8A-4147-A177-3AD203B41FA5}">
                      <a16:colId xmlns:a16="http://schemas.microsoft.com/office/drawing/2014/main" val="2659555615"/>
                    </a:ext>
                  </a:extLst>
                </a:gridCol>
                <a:gridCol w="2538808">
                  <a:extLst>
                    <a:ext uri="{9D8B030D-6E8A-4147-A177-3AD203B41FA5}">
                      <a16:colId xmlns:a16="http://schemas.microsoft.com/office/drawing/2014/main" val="1244444511"/>
                    </a:ext>
                  </a:extLst>
                </a:gridCol>
              </a:tblGrid>
              <a:tr h="0">
                <a:tc>
                  <a:txBody>
                    <a:bodyPr/>
                    <a:lstStyle/>
                    <a:p>
                      <a:pPr algn="just"/>
                      <a:r>
                        <a:rPr lang="ja-JP" sz="2400" kern="100" dirty="0">
                          <a:effectLst/>
                        </a:rPr>
                        <a:t>計算（データ（映画）の容量</a:t>
                      </a:r>
                      <a:endParaRPr lang="en-US" altLang="ja-JP" sz="2400" kern="100" dirty="0">
                        <a:effectLst/>
                      </a:endParaRPr>
                    </a:p>
                    <a:p>
                      <a:pPr algn="just"/>
                      <a:r>
                        <a:rPr lang="ja-JP" altLang="en-US" sz="2400" kern="100" dirty="0">
                          <a:effectLst/>
                        </a:rPr>
                        <a:t>　　　　</a:t>
                      </a:r>
                      <a:r>
                        <a:rPr lang="ja-JP" sz="2400" kern="100" dirty="0">
                          <a:effectLst/>
                        </a:rPr>
                        <a:t>÷速度（</a:t>
                      </a:r>
                      <a:r>
                        <a:rPr lang="en-US" sz="2400" kern="100" dirty="0">
                          <a:effectLst/>
                        </a:rPr>
                        <a:t>1</a:t>
                      </a:r>
                      <a:r>
                        <a:rPr lang="ja-JP" sz="2400" kern="100" dirty="0">
                          <a:effectLst/>
                        </a:rPr>
                        <a:t>秒当たりの通信量））</a:t>
                      </a:r>
                      <a:endParaRPr lang="en-US" altLang="ja-JP" sz="2400" kern="100" dirty="0">
                        <a:effectLst/>
                      </a:endParaRPr>
                    </a:p>
                    <a:p>
                      <a:pPr algn="just"/>
                      <a:endParaRPr lang="en-US" altLang="ja-JP" sz="2400" kern="100" dirty="0">
                        <a:effectLst/>
                      </a:endParaRPr>
                    </a:p>
                    <a:p>
                      <a:pPr algn="just"/>
                      <a:endParaRPr lang="ja-JP" sz="2400" kern="100" dirty="0">
                        <a:effectLst/>
                      </a:endParaRPr>
                    </a:p>
                    <a:p>
                      <a:pPr algn="just"/>
                      <a:r>
                        <a:rPr lang="en-US" sz="2400" kern="100" dirty="0">
                          <a:effectLst/>
                        </a:rPr>
                        <a:t> </a:t>
                      </a:r>
                      <a:endParaRPr lang="ja-JP" sz="2400" kern="100" dirty="0">
                        <a:effectLst/>
                      </a:endParaRPr>
                    </a:p>
                    <a:p>
                      <a:pPr algn="just"/>
                      <a:r>
                        <a:rPr lang="en-US" sz="2400" kern="100" dirty="0">
                          <a:effectLst/>
                        </a:rPr>
                        <a:t> </a:t>
                      </a:r>
                      <a:endParaRPr lang="ja-JP" sz="2400" kern="100" dirty="0">
                        <a:effectLst/>
                      </a:endParaRPr>
                    </a:p>
                    <a:p>
                      <a:pPr algn="just"/>
                      <a:r>
                        <a:rPr lang="en-US" sz="2400" kern="100" dirty="0">
                          <a:effectLst/>
                        </a:rPr>
                        <a:t> </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2400" kern="100" dirty="0">
                          <a:effectLst/>
                        </a:rPr>
                        <a:t>答え（秒）</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170084283"/>
                  </a:ext>
                </a:extLst>
              </a:tr>
            </a:tbl>
          </a:graphicData>
        </a:graphic>
      </p:graphicFrame>
    </p:spTree>
    <p:extLst>
      <p:ext uri="{BB962C8B-B14F-4D97-AF65-F5344CB8AC3E}">
        <p14:creationId xmlns:p14="http://schemas.microsoft.com/office/powerpoint/2010/main" val="311984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2AD44-B5A8-7F2D-4E7E-5EC4DA7F7492}"/>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①無線ＬＡＮの規格</a:t>
            </a:r>
          </a:p>
        </p:txBody>
      </p:sp>
      <p:sp>
        <p:nvSpPr>
          <p:cNvPr id="3" name="コンテンツ プレースホルダー 2">
            <a:extLst>
              <a:ext uri="{FF2B5EF4-FFF2-40B4-BE49-F238E27FC236}">
                <a16:creationId xmlns:a16="http://schemas.microsoft.com/office/drawing/2014/main" id="{9959BC98-FE36-F288-A9C8-545ED3121419}"/>
              </a:ext>
            </a:extLst>
          </p:cNvPr>
          <p:cNvSpPr>
            <a:spLocks noGrp="1"/>
          </p:cNvSpPr>
          <p:nvPr>
            <p:ph idx="1"/>
          </p:nvPr>
        </p:nvSpPr>
        <p:spPr>
          <a:xfrm>
            <a:off x="628650" y="1825625"/>
            <a:ext cx="7886700" cy="1843698"/>
          </a:xfrm>
        </p:spPr>
        <p:txBody>
          <a:bodyPr/>
          <a:lstStyle/>
          <a:p>
            <a:r>
              <a:rPr kumimoji="1" lang="ja-JP" altLang="en-US" dirty="0"/>
              <a:t>相互に接続可能なのは国際的な標準規格があるから＝（　</a:t>
            </a:r>
            <a:r>
              <a:rPr kumimoji="1" lang="en-US" altLang="ja-JP" dirty="0">
                <a:solidFill>
                  <a:srgbClr val="FF0000"/>
                </a:solidFill>
              </a:rPr>
              <a:t>IEEE802.11</a:t>
            </a:r>
            <a:r>
              <a:rPr kumimoji="1" lang="ja-JP" altLang="en-US" dirty="0"/>
              <a:t>　）</a:t>
            </a:r>
          </a:p>
          <a:p>
            <a:r>
              <a:rPr kumimoji="1" lang="ja-JP" altLang="en-US" dirty="0"/>
              <a:t>業界団体が相互接続できることを認証した機器につく登録商標を（　</a:t>
            </a:r>
            <a:r>
              <a:rPr kumimoji="1" lang="en-US" altLang="ja-JP" dirty="0">
                <a:solidFill>
                  <a:srgbClr val="FF0000"/>
                </a:solidFill>
              </a:rPr>
              <a:t>Wi-Fi</a:t>
            </a:r>
            <a:r>
              <a:rPr kumimoji="1" lang="ja-JP" altLang="en-US" dirty="0"/>
              <a:t>　）という。</a:t>
            </a:r>
          </a:p>
          <a:p>
            <a:endParaRPr kumimoji="1" lang="ja-JP" altLang="en-US" dirty="0"/>
          </a:p>
        </p:txBody>
      </p:sp>
      <p:pic>
        <p:nvPicPr>
          <p:cNvPr id="5" name="図 4">
            <a:extLst>
              <a:ext uri="{FF2B5EF4-FFF2-40B4-BE49-F238E27FC236}">
                <a16:creationId xmlns:a16="http://schemas.microsoft.com/office/drawing/2014/main" id="{8E178763-1B73-68EB-7A39-C04DFF583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9" y="3540475"/>
            <a:ext cx="5985478" cy="3294076"/>
          </a:xfrm>
          <a:prstGeom prst="rect">
            <a:avLst/>
          </a:prstGeom>
        </p:spPr>
      </p:pic>
      <p:sp>
        <p:nvSpPr>
          <p:cNvPr id="6" name="四角形: 角を丸くする 5">
            <a:extLst>
              <a:ext uri="{FF2B5EF4-FFF2-40B4-BE49-F238E27FC236}">
                <a16:creationId xmlns:a16="http://schemas.microsoft.com/office/drawing/2014/main" id="{C54749E8-F53F-A9F8-9026-7403BE8E360E}"/>
              </a:ext>
            </a:extLst>
          </p:cNvPr>
          <p:cNvSpPr/>
          <p:nvPr/>
        </p:nvSpPr>
        <p:spPr>
          <a:xfrm>
            <a:off x="110522" y="5838092"/>
            <a:ext cx="7886701" cy="49237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FF0000"/>
                </a:solidFill>
              </a:rPr>
              <a:t>学校はコレ→</a:t>
            </a:r>
          </a:p>
        </p:txBody>
      </p:sp>
      <p:sp>
        <p:nvSpPr>
          <p:cNvPr id="4" name="四角形: 角を丸くする 3">
            <a:extLst>
              <a:ext uri="{FF2B5EF4-FFF2-40B4-BE49-F238E27FC236}">
                <a16:creationId xmlns:a16="http://schemas.microsoft.com/office/drawing/2014/main" id="{13D464DC-11A7-02F3-BF4F-183A9C9CB20C}"/>
              </a:ext>
            </a:extLst>
          </p:cNvPr>
          <p:cNvSpPr/>
          <p:nvPr/>
        </p:nvSpPr>
        <p:spPr>
          <a:xfrm>
            <a:off x="6453340" y="3540475"/>
            <a:ext cx="1412209" cy="32940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400" dirty="0">
              <a:solidFill>
                <a:srgbClr val="FF0000"/>
              </a:solidFill>
            </a:endParaRPr>
          </a:p>
        </p:txBody>
      </p:sp>
      <p:sp>
        <p:nvSpPr>
          <p:cNvPr id="7" name="矢印: 下 6">
            <a:extLst>
              <a:ext uri="{FF2B5EF4-FFF2-40B4-BE49-F238E27FC236}">
                <a16:creationId xmlns:a16="http://schemas.microsoft.com/office/drawing/2014/main" id="{E7B735CE-A6CE-AF03-4BFA-147CFE2179E4}"/>
              </a:ext>
            </a:extLst>
          </p:cNvPr>
          <p:cNvSpPr/>
          <p:nvPr/>
        </p:nvSpPr>
        <p:spPr>
          <a:xfrm>
            <a:off x="7997224" y="3804259"/>
            <a:ext cx="1036254" cy="281353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b="1" dirty="0"/>
              <a:t>より早く進化</a:t>
            </a:r>
          </a:p>
        </p:txBody>
      </p:sp>
      <p:sp>
        <p:nvSpPr>
          <p:cNvPr id="8" name="吹き出し: 角を丸めた四角形 7">
            <a:extLst>
              <a:ext uri="{FF2B5EF4-FFF2-40B4-BE49-F238E27FC236}">
                <a16:creationId xmlns:a16="http://schemas.microsoft.com/office/drawing/2014/main" id="{B40CB45C-7A5A-B6F9-3AA6-F0E9C0A8377E}"/>
              </a:ext>
            </a:extLst>
          </p:cNvPr>
          <p:cNvSpPr/>
          <p:nvPr/>
        </p:nvSpPr>
        <p:spPr>
          <a:xfrm>
            <a:off x="819150" y="5211028"/>
            <a:ext cx="967382" cy="400050"/>
          </a:xfrm>
          <a:prstGeom prst="wedgeRoundRectCallout">
            <a:avLst>
              <a:gd name="adj1" fmla="val 107336"/>
              <a:gd name="adj2" fmla="val 14583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Wi-Fi5</a:t>
            </a:r>
            <a:endParaRPr kumimoji="1" lang="ja-JP" altLang="en-US" dirty="0"/>
          </a:p>
        </p:txBody>
      </p:sp>
      <p:sp>
        <p:nvSpPr>
          <p:cNvPr id="9" name="吹き出し: 角を丸めた四角形 8">
            <a:extLst>
              <a:ext uri="{FF2B5EF4-FFF2-40B4-BE49-F238E27FC236}">
                <a16:creationId xmlns:a16="http://schemas.microsoft.com/office/drawing/2014/main" id="{E330158C-4A5B-7244-3A76-944E0ABED772}"/>
              </a:ext>
            </a:extLst>
          </p:cNvPr>
          <p:cNvSpPr/>
          <p:nvPr/>
        </p:nvSpPr>
        <p:spPr>
          <a:xfrm>
            <a:off x="819150" y="6417773"/>
            <a:ext cx="967382" cy="400050"/>
          </a:xfrm>
          <a:prstGeom prst="wedgeRoundRectCallout">
            <a:avLst>
              <a:gd name="adj1" fmla="val 127434"/>
              <a:gd name="adj2" fmla="val 2440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Wi-Fi6</a:t>
            </a:r>
            <a:endParaRPr kumimoji="1" lang="ja-JP" altLang="en-US" dirty="0"/>
          </a:p>
        </p:txBody>
      </p:sp>
    </p:spTree>
    <p:extLst>
      <p:ext uri="{BB962C8B-B14F-4D97-AF65-F5344CB8AC3E}">
        <p14:creationId xmlns:p14="http://schemas.microsoft.com/office/powerpoint/2010/main" val="175764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227EF-22CE-225E-0442-992AE97CF1F1}"/>
              </a:ext>
            </a:extLst>
          </p:cNvPr>
          <p:cNvSpPr>
            <a:spLocks noGrp="1"/>
          </p:cNvSpPr>
          <p:nvPr>
            <p:ph type="title"/>
          </p:nvPr>
        </p:nvSpPr>
        <p:spPr/>
        <p:txBody>
          <a:bodyPr/>
          <a:lstStyle/>
          <a:p>
            <a:r>
              <a:rPr kumimoji="1" lang="ja-JP" altLang="en-US" dirty="0">
                <a:solidFill>
                  <a:srgbClr val="FF0000"/>
                </a:solidFill>
              </a:rPr>
              <a:t>無線ＬＡＮの課題</a:t>
            </a:r>
          </a:p>
        </p:txBody>
      </p:sp>
      <p:sp>
        <p:nvSpPr>
          <p:cNvPr id="3" name="コンテンツ プレースホルダー 2">
            <a:extLst>
              <a:ext uri="{FF2B5EF4-FFF2-40B4-BE49-F238E27FC236}">
                <a16:creationId xmlns:a16="http://schemas.microsoft.com/office/drawing/2014/main" id="{CDF18ED1-A2A5-3051-7D37-1BD034604410}"/>
              </a:ext>
            </a:extLst>
          </p:cNvPr>
          <p:cNvSpPr>
            <a:spLocks noGrp="1"/>
          </p:cNvSpPr>
          <p:nvPr>
            <p:ph idx="1"/>
          </p:nvPr>
        </p:nvSpPr>
        <p:spPr>
          <a:xfrm>
            <a:off x="628650" y="1825625"/>
            <a:ext cx="7886700" cy="4832350"/>
          </a:xfrm>
        </p:spPr>
        <p:txBody>
          <a:bodyPr>
            <a:normAutofit/>
          </a:bodyPr>
          <a:lstStyle/>
          <a:p>
            <a:pPr marL="0" indent="0">
              <a:buNone/>
            </a:pPr>
            <a:r>
              <a:rPr kumimoji="1" lang="ja-JP" altLang="en-US" sz="3200" dirty="0"/>
              <a:t>無線ＬＡＮは配線がいらず便利だが・・・</a:t>
            </a:r>
            <a:endParaRPr kumimoji="1" lang="en-US" altLang="ja-JP" sz="3200" dirty="0"/>
          </a:p>
          <a:p>
            <a:pPr marL="0" indent="0">
              <a:buNone/>
            </a:pPr>
            <a:endParaRPr lang="en-US" altLang="ja-JP" sz="3200" dirty="0"/>
          </a:p>
          <a:p>
            <a:pPr marL="0" indent="0">
              <a:buNone/>
            </a:pPr>
            <a:r>
              <a:rPr kumimoji="1" lang="ja-JP" altLang="en-US" sz="3200" dirty="0"/>
              <a:t>知らない人に勝手に使われる可能性</a:t>
            </a:r>
            <a:endParaRPr kumimoji="1" lang="en-US" altLang="ja-JP" sz="3200" dirty="0"/>
          </a:p>
          <a:p>
            <a:pPr marL="0" indent="0">
              <a:buNone/>
            </a:pPr>
            <a:r>
              <a:rPr lang="ja-JP" altLang="en-US" sz="3200" dirty="0"/>
              <a:t>途中で情報が盗まれる可能性がある</a:t>
            </a:r>
            <a:endParaRPr lang="en-US" altLang="ja-JP" sz="3200" dirty="0"/>
          </a:p>
          <a:p>
            <a:pPr marL="0" indent="0">
              <a:buNone/>
            </a:pPr>
            <a:endParaRPr kumimoji="1" lang="en-US" altLang="ja-JP" sz="3200" dirty="0"/>
          </a:p>
          <a:p>
            <a:pPr marL="0" indent="0">
              <a:buNone/>
            </a:pPr>
            <a:r>
              <a:rPr lang="ja-JP" altLang="en-US" sz="3200" dirty="0"/>
              <a:t>安全のための</a:t>
            </a:r>
            <a:r>
              <a:rPr lang="ja-JP" altLang="en-US" sz="3200" dirty="0">
                <a:solidFill>
                  <a:srgbClr val="FF0000"/>
                </a:solidFill>
              </a:rPr>
              <a:t>セキュリティ技術</a:t>
            </a:r>
            <a:r>
              <a:rPr lang="ja-JP" altLang="en-US" sz="3200" dirty="0"/>
              <a:t>が必要</a:t>
            </a:r>
            <a:endParaRPr lang="en-US" altLang="ja-JP" sz="3200" dirty="0"/>
          </a:p>
          <a:p>
            <a:pPr marL="0" indent="0">
              <a:buNone/>
            </a:pPr>
            <a:r>
              <a:rPr kumimoji="1" lang="ja-JP" altLang="en-US" sz="3200" dirty="0"/>
              <a:t>・誰でも使えないようにする＝暗号化キー</a:t>
            </a:r>
            <a:endParaRPr kumimoji="1" lang="en-US" altLang="ja-JP" sz="3200" dirty="0"/>
          </a:p>
          <a:p>
            <a:pPr marL="0" indent="0">
              <a:buNone/>
            </a:pPr>
            <a:r>
              <a:rPr lang="ja-JP" altLang="en-US" sz="3200" dirty="0"/>
              <a:t>・通信を見えないように隠す＝暗号化技術</a:t>
            </a:r>
            <a:endParaRPr kumimoji="1" lang="en-US" altLang="ja-JP" sz="3200" dirty="0"/>
          </a:p>
          <a:p>
            <a:pPr marL="0" indent="0">
              <a:buNone/>
            </a:pPr>
            <a:endParaRPr kumimoji="1" lang="ja-JP" altLang="en-US" dirty="0"/>
          </a:p>
        </p:txBody>
      </p:sp>
      <p:sp>
        <p:nvSpPr>
          <p:cNvPr id="4" name="矢印: 下 3">
            <a:extLst>
              <a:ext uri="{FF2B5EF4-FFF2-40B4-BE49-F238E27FC236}">
                <a16:creationId xmlns:a16="http://schemas.microsoft.com/office/drawing/2014/main" id="{56780D7F-D65C-9CD5-62FB-B6DF88A33692}"/>
              </a:ext>
            </a:extLst>
          </p:cNvPr>
          <p:cNvSpPr/>
          <p:nvPr/>
        </p:nvSpPr>
        <p:spPr>
          <a:xfrm>
            <a:off x="2473569" y="2508738"/>
            <a:ext cx="1312985" cy="422031"/>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BCD02142-9FBE-5E40-CB2C-7FB376D125A9}"/>
              </a:ext>
            </a:extLst>
          </p:cNvPr>
          <p:cNvSpPr/>
          <p:nvPr/>
        </p:nvSpPr>
        <p:spPr>
          <a:xfrm>
            <a:off x="2625968" y="4131834"/>
            <a:ext cx="1312985" cy="422031"/>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582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84274-1FFC-0588-9AE3-F4F2F13361F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②無線</a:t>
            </a:r>
            <a:r>
              <a:rPr kumimoji="1" lang="en-US" altLang="ja-JP" dirty="0">
                <a:solidFill>
                  <a:srgbClr val="FF0000"/>
                </a:solidFill>
              </a:rPr>
              <a:t>LAN</a:t>
            </a:r>
            <a:r>
              <a:rPr kumimoji="1" lang="ja-JP" altLang="en-US" dirty="0">
                <a:solidFill>
                  <a:srgbClr val="FF0000"/>
                </a:solidFill>
              </a:rPr>
              <a:t>のセキュリティ技術</a:t>
            </a:r>
          </a:p>
        </p:txBody>
      </p:sp>
      <p:sp>
        <p:nvSpPr>
          <p:cNvPr id="3" name="コンテンツ プレースホルダー 2">
            <a:extLst>
              <a:ext uri="{FF2B5EF4-FFF2-40B4-BE49-F238E27FC236}">
                <a16:creationId xmlns:a16="http://schemas.microsoft.com/office/drawing/2014/main" id="{852E7F6D-F24D-BD4C-8C3D-773D8F9050A6}"/>
              </a:ext>
            </a:extLst>
          </p:cNvPr>
          <p:cNvSpPr>
            <a:spLocks noGrp="1"/>
          </p:cNvSpPr>
          <p:nvPr>
            <p:ph idx="1"/>
          </p:nvPr>
        </p:nvSpPr>
        <p:spPr>
          <a:xfrm>
            <a:off x="628650" y="1825626"/>
            <a:ext cx="8081596" cy="1210652"/>
          </a:xfrm>
        </p:spPr>
        <p:txBody>
          <a:bodyPr/>
          <a:lstStyle/>
          <a:p>
            <a:pPr marL="0" indent="0">
              <a:buNone/>
            </a:pPr>
            <a:r>
              <a:rPr kumimoji="1" lang="ja-JP" altLang="en-US" dirty="0"/>
              <a:t>１）知らない人が接続できないようにする（認証技術）</a:t>
            </a:r>
          </a:p>
          <a:p>
            <a:pPr marL="0" indent="0">
              <a:buNone/>
            </a:pPr>
            <a:r>
              <a:rPr kumimoji="1" lang="ja-JP" altLang="en-US" dirty="0"/>
              <a:t>　　　→アクセスポイントに（　</a:t>
            </a:r>
            <a:r>
              <a:rPr kumimoji="1" lang="ja-JP" altLang="en-US" dirty="0">
                <a:solidFill>
                  <a:srgbClr val="FF0000"/>
                </a:solidFill>
              </a:rPr>
              <a:t>暗号化キー　</a:t>
            </a:r>
            <a:r>
              <a:rPr kumimoji="1" lang="ja-JP" altLang="en-US" dirty="0"/>
              <a:t>）を設定</a:t>
            </a:r>
          </a:p>
        </p:txBody>
      </p:sp>
      <p:pic>
        <p:nvPicPr>
          <p:cNvPr id="4" name="コンテンツ プレースホルダー 4">
            <a:extLst>
              <a:ext uri="{FF2B5EF4-FFF2-40B4-BE49-F238E27FC236}">
                <a16:creationId xmlns:a16="http://schemas.microsoft.com/office/drawing/2014/main" id="{D49D0938-8F98-8943-3ED5-9FB422EA8808}"/>
              </a:ext>
            </a:extLst>
          </p:cNvPr>
          <p:cNvPicPr>
            <a:picLocks noChangeAspect="1"/>
          </p:cNvPicPr>
          <p:nvPr/>
        </p:nvPicPr>
        <p:blipFill>
          <a:blip r:embed="rId2"/>
          <a:srcRect l="77733" t="30517"/>
          <a:stretch/>
        </p:blipFill>
        <p:spPr>
          <a:xfrm>
            <a:off x="1238250" y="3171215"/>
            <a:ext cx="2079381" cy="3649808"/>
          </a:xfrm>
          <a:prstGeom prst="rect">
            <a:avLst/>
          </a:prstGeom>
        </p:spPr>
      </p:pic>
      <p:pic>
        <p:nvPicPr>
          <p:cNvPr id="7" name="図 6">
            <a:extLst>
              <a:ext uri="{FF2B5EF4-FFF2-40B4-BE49-F238E27FC236}">
                <a16:creationId xmlns:a16="http://schemas.microsoft.com/office/drawing/2014/main" id="{330F95D4-D659-732E-B8BC-5947FA5F5AE6}"/>
              </a:ext>
            </a:extLst>
          </p:cNvPr>
          <p:cNvPicPr>
            <a:picLocks noChangeAspect="1"/>
          </p:cNvPicPr>
          <p:nvPr/>
        </p:nvPicPr>
        <p:blipFill>
          <a:blip r:embed="rId3"/>
          <a:srcRect l="77692" t="55812" b="22536"/>
          <a:stretch/>
        </p:blipFill>
        <p:spPr>
          <a:xfrm>
            <a:off x="4700954" y="3171215"/>
            <a:ext cx="2970341" cy="1621739"/>
          </a:xfrm>
          <a:prstGeom prst="rect">
            <a:avLst/>
          </a:prstGeom>
        </p:spPr>
      </p:pic>
      <p:pic>
        <p:nvPicPr>
          <p:cNvPr id="8" name="図 7">
            <a:extLst>
              <a:ext uri="{FF2B5EF4-FFF2-40B4-BE49-F238E27FC236}">
                <a16:creationId xmlns:a16="http://schemas.microsoft.com/office/drawing/2014/main" id="{3B70398A-F364-0373-F72C-9A2B451246C6}"/>
              </a:ext>
            </a:extLst>
          </p:cNvPr>
          <p:cNvPicPr>
            <a:picLocks noChangeAspect="1"/>
          </p:cNvPicPr>
          <p:nvPr/>
        </p:nvPicPr>
        <p:blipFill>
          <a:blip r:embed="rId4">
            <a:extLst>
              <a:ext uri="{28A0092B-C50C-407E-A947-70E740481C1C}">
                <a14:useLocalDpi xmlns:a14="http://schemas.microsoft.com/office/drawing/2010/main" val="0"/>
              </a:ext>
            </a:extLst>
          </a:blip>
          <a:srcRect t="6666" b="61881"/>
          <a:stretch/>
        </p:blipFill>
        <p:spPr>
          <a:xfrm>
            <a:off x="4764288" y="4996119"/>
            <a:ext cx="2520140" cy="1715396"/>
          </a:xfrm>
          <a:prstGeom prst="rect">
            <a:avLst/>
          </a:prstGeom>
        </p:spPr>
      </p:pic>
      <p:cxnSp>
        <p:nvCxnSpPr>
          <p:cNvPr id="9" name="直線矢印コネクタ 8">
            <a:extLst>
              <a:ext uri="{FF2B5EF4-FFF2-40B4-BE49-F238E27FC236}">
                <a16:creationId xmlns:a16="http://schemas.microsoft.com/office/drawing/2014/main" id="{70092655-30FD-878B-FE33-E39F3200A9CD}"/>
              </a:ext>
            </a:extLst>
          </p:cNvPr>
          <p:cNvCxnSpPr>
            <a:cxnSpLocks/>
          </p:cNvCxnSpPr>
          <p:nvPr/>
        </p:nvCxnSpPr>
        <p:spPr>
          <a:xfrm flipV="1">
            <a:off x="2277940" y="4103077"/>
            <a:ext cx="2649782" cy="10066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DEEDFF2-EDEA-E766-728B-7565EEEF704F}"/>
              </a:ext>
            </a:extLst>
          </p:cNvPr>
          <p:cNvCxnSpPr>
            <a:cxnSpLocks/>
          </p:cNvCxnSpPr>
          <p:nvPr/>
        </p:nvCxnSpPr>
        <p:spPr>
          <a:xfrm>
            <a:off x="2424477" y="5109735"/>
            <a:ext cx="2503245" cy="7440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9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0C63-4602-7AD4-78A6-27C4AE84CD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9FC7EE-B3CA-1459-FC33-8864BEDA050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②無線</a:t>
            </a:r>
            <a:r>
              <a:rPr kumimoji="1" lang="en-US" altLang="ja-JP" dirty="0">
                <a:solidFill>
                  <a:srgbClr val="FF0000"/>
                </a:solidFill>
              </a:rPr>
              <a:t>LAN</a:t>
            </a:r>
            <a:r>
              <a:rPr kumimoji="1" lang="ja-JP" altLang="en-US" dirty="0">
                <a:solidFill>
                  <a:srgbClr val="FF0000"/>
                </a:solidFill>
              </a:rPr>
              <a:t>のセキュリティ技術</a:t>
            </a:r>
          </a:p>
        </p:txBody>
      </p:sp>
      <p:sp>
        <p:nvSpPr>
          <p:cNvPr id="3" name="コンテンツ プレースホルダー 2">
            <a:extLst>
              <a:ext uri="{FF2B5EF4-FFF2-40B4-BE49-F238E27FC236}">
                <a16:creationId xmlns:a16="http://schemas.microsoft.com/office/drawing/2014/main" id="{E5E4C33F-0B00-26D1-4A02-8CB4674E9EB9}"/>
              </a:ext>
            </a:extLst>
          </p:cNvPr>
          <p:cNvSpPr>
            <a:spLocks noGrp="1"/>
          </p:cNvSpPr>
          <p:nvPr>
            <p:ph idx="1"/>
          </p:nvPr>
        </p:nvSpPr>
        <p:spPr>
          <a:xfrm>
            <a:off x="628650" y="1825625"/>
            <a:ext cx="8081596" cy="1046529"/>
          </a:xfrm>
        </p:spPr>
        <p:txBody>
          <a:bodyPr/>
          <a:lstStyle/>
          <a:p>
            <a:pPr marL="0" indent="0">
              <a:buNone/>
            </a:pPr>
            <a:r>
              <a:rPr kumimoji="1" lang="ja-JP" altLang="en-US" dirty="0"/>
              <a:t>２）途中で情報を盗まれないようにする（暗号化技術）</a:t>
            </a:r>
          </a:p>
          <a:p>
            <a:pPr marL="0" indent="0">
              <a:buNone/>
            </a:pPr>
            <a:r>
              <a:rPr kumimoji="1" lang="ja-JP" altLang="en-US" dirty="0"/>
              <a:t>　　　→</a:t>
            </a:r>
            <a:r>
              <a:rPr kumimoji="1" lang="en-US" altLang="ja-JP" dirty="0"/>
              <a:t>WEP</a:t>
            </a:r>
            <a:r>
              <a:rPr kumimoji="1" lang="ja-JP" altLang="en-US" dirty="0"/>
              <a:t>、</a:t>
            </a:r>
            <a:r>
              <a:rPr kumimoji="1" lang="en-US" altLang="ja-JP" dirty="0"/>
              <a:t>WPA</a:t>
            </a:r>
            <a:r>
              <a:rPr kumimoji="1" lang="ja-JP" altLang="en-US" dirty="0"/>
              <a:t>、</a:t>
            </a:r>
            <a:r>
              <a:rPr kumimoji="1" lang="en-US" altLang="ja-JP" dirty="0"/>
              <a:t>WPA2</a:t>
            </a:r>
            <a:r>
              <a:rPr kumimoji="1" lang="ja-JP" altLang="en-US" dirty="0"/>
              <a:t>、</a:t>
            </a:r>
            <a:r>
              <a:rPr kumimoji="1" lang="en-US" altLang="ja-JP" dirty="0"/>
              <a:t>WPA3</a:t>
            </a:r>
            <a:r>
              <a:rPr kumimoji="1" lang="ja-JP" altLang="en-US" dirty="0"/>
              <a:t>などの方式</a:t>
            </a:r>
          </a:p>
          <a:p>
            <a:pPr marL="0" indent="0">
              <a:buNone/>
            </a:pPr>
            <a:endParaRPr kumimoji="1" lang="ja-JP" altLang="en-US" dirty="0"/>
          </a:p>
        </p:txBody>
      </p:sp>
      <p:pic>
        <p:nvPicPr>
          <p:cNvPr id="5" name="図 4">
            <a:extLst>
              <a:ext uri="{FF2B5EF4-FFF2-40B4-BE49-F238E27FC236}">
                <a16:creationId xmlns:a16="http://schemas.microsoft.com/office/drawing/2014/main" id="{0046A2A7-7210-501C-EAAC-978C4A61F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67" y="2977663"/>
            <a:ext cx="7309362" cy="2826619"/>
          </a:xfrm>
          <a:prstGeom prst="rect">
            <a:avLst/>
          </a:prstGeom>
        </p:spPr>
      </p:pic>
      <p:sp>
        <p:nvSpPr>
          <p:cNvPr id="6" name="四角形: 角を丸くする 5">
            <a:extLst>
              <a:ext uri="{FF2B5EF4-FFF2-40B4-BE49-F238E27FC236}">
                <a16:creationId xmlns:a16="http://schemas.microsoft.com/office/drawing/2014/main" id="{D67B86A2-3383-D2DB-93D6-63F664523AD3}"/>
              </a:ext>
            </a:extLst>
          </p:cNvPr>
          <p:cNvSpPr/>
          <p:nvPr/>
        </p:nvSpPr>
        <p:spPr>
          <a:xfrm>
            <a:off x="5399942" y="2977663"/>
            <a:ext cx="1387720" cy="270803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FF0000"/>
                </a:solidFill>
              </a:rPr>
              <a:t>学校は　</a:t>
            </a:r>
            <a:endParaRPr kumimoji="1" lang="en-US" altLang="ja-JP" sz="2400" dirty="0">
              <a:solidFill>
                <a:srgbClr val="FF0000"/>
              </a:solidFill>
            </a:endParaRPr>
          </a:p>
          <a:p>
            <a:r>
              <a:rPr kumimoji="1" lang="ja-JP" altLang="en-US" sz="2400" dirty="0">
                <a:solidFill>
                  <a:srgbClr val="FF0000"/>
                </a:solidFill>
              </a:rPr>
              <a:t>　コレ</a:t>
            </a:r>
          </a:p>
        </p:txBody>
      </p:sp>
      <p:sp>
        <p:nvSpPr>
          <p:cNvPr id="7" name="矢印: 右 6">
            <a:extLst>
              <a:ext uri="{FF2B5EF4-FFF2-40B4-BE49-F238E27FC236}">
                <a16:creationId xmlns:a16="http://schemas.microsoft.com/office/drawing/2014/main" id="{C19C569D-9A1B-A604-E8A5-325D4722885A}"/>
              </a:ext>
            </a:extLst>
          </p:cNvPr>
          <p:cNvSpPr/>
          <p:nvPr/>
        </p:nvSpPr>
        <p:spPr>
          <a:xfrm>
            <a:off x="2532185" y="5909791"/>
            <a:ext cx="5673969" cy="8075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800" b="1" dirty="0"/>
              <a:t>より安全な方向に進化</a:t>
            </a:r>
          </a:p>
        </p:txBody>
      </p:sp>
    </p:spTree>
    <p:extLst>
      <p:ext uri="{BB962C8B-B14F-4D97-AF65-F5344CB8AC3E}">
        <p14:creationId xmlns:p14="http://schemas.microsoft.com/office/powerpoint/2010/main" val="301080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F57E-AD00-BB07-9193-A9AC0731479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02CE8C0-C6C9-A153-C6F9-C5A33BA417C0}"/>
              </a:ext>
            </a:extLst>
          </p:cNvPr>
          <p:cNvSpPr>
            <a:spLocks noGrp="1"/>
          </p:cNvSpPr>
          <p:nvPr>
            <p:ph type="title"/>
          </p:nvPr>
        </p:nvSpPr>
        <p:spPr/>
        <p:txBody>
          <a:bodyPr/>
          <a:lstStyle/>
          <a:p>
            <a:r>
              <a:rPr lang="ja-JP" altLang="en-US" dirty="0">
                <a:solidFill>
                  <a:srgbClr val="FF0000"/>
                </a:solidFill>
              </a:rPr>
              <a:t>学校の無線</a:t>
            </a:r>
            <a:r>
              <a:rPr lang="en-US" altLang="ja-JP" dirty="0">
                <a:solidFill>
                  <a:srgbClr val="FF0000"/>
                </a:solidFill>
              </a:rPr>
              <a:t>LAN</a:t>
            </a:r>
            <a:r>
              <a:rPr lang="ja-JP" altLang="en-US" dirty="0">
                <a:solidFill>
                  <a:srgbClr val="FF0000"/>
                </a:solidFill>
              </a:rPr>
              <a:t>を調べると・・・</a:t>
            </a:r>
          </a:p>
        </p:txBody>
      </p:sp>
      <p:pic>
        <p:nvPicPr>
          <p:cNvPr id="6" name="図 5">
            <a:extLst>
              <a:ext uri="{FF2B5EF4-FFF2-40B4-BE49-F238E27FC236}">
                <a16:creationId xmlns:a16="http://schemas.microsoft.com/office/drawing/2014/main" id="{A9BF4A54-0691-ADAB-3D51-3E7ADE6FB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721"/>
            <a:ext cx="7361290" cy="5097648"/>
          </a:xfrm>
          <a:prstGeom prst="rect">
            <a:avLst/>
          </a:prstGeom>
        </p:spPr>
      </p:pic>
      <p:sp>
        <p:nvSpPr>
          <p:cNvPr id="7" name="テキスト ボックス 6">
            <a:extLst>
              <a:ext uri="{FF2B5EF4-FFF2-40B4-BE49-F238E27FC236}">
                <a16:creationId xmlns:a16="http://schemas.microsoft.com/office/drawing/2014/main" id="{E9DECF21-F38C-ADD7-6378-F2CE87950E85}"/>
              </a:ext>
            </a:extLst>
          </p:cNvPr>
          <p:cNvSpPr txBox="1"/>
          <p:nvPr/>
        </p:nvSpPr>
        <p:spPr>
          <a:xfrm>
            <a:off x="5122987" y="2186920"/>
            <a:ext cx="3657598" cy="461665"/>
          </a:xfrm>
          <a:prstGeom prst="rect">
            <a:avLst/>
          </a:prstGeom>
          <a:noFill/>
          <a:ln>
            <a:solidFill>
              <a:srgbClr val="FF0000"/>
            </a:solidFill>
          </a:ln>
        </p:spPr>
        <p:txBody>
          <a:bodyPr wrap="square" rtlCol="0">
            <a:spAutoFit/>
          </a:bodyPr>
          <a:lstStyle/>
          <a:p>
            <a:r>
              <a:rPr kumimoji="1" lang="ja-JP" altLang="en-US" sz="2400" dirty="0">
                <a:solidFill>
                  <a:srgbClr val="FF0000"/>
                </a:solidFill>
              </a:rPr>
              <a:t>ネットワークの名称（</a:t>
            </a:r>
            <a:r>
              <a:rPr kumimoji="1" lang="en-US" altLang="ja-JP" sz="2400" dirty="0">
                <a:solidFill>
                  <a:srgbClr val="FF0000"/>
                </a:solidFill>
              </a:rPr>
              <a:t>SSID</a:t>
            </a:r>
            <a:r>
              <a:rPr kumimoji="1" lang="ja-JP" altLang="en-US" sz="2400" dirty="0">
                <a:solidFill>
                  <a:srgbClr val="FF0000"/>
                </a:solidFill>
              </a:rPr>
              <a:t>）</a:t>
            </a:r>
          </a:p>
        </p:txBody>
      </p:sp>
      <p:sp>
        <p:nvSpPr>
          <p:cNvPr id="8" name="テキスト ボックス 7">
            <a:extLst>
              <a:ext uri="{FF2B5EF4-FFF2-40B4-BE49-F238E27FC236}">
                <a16:creationId xmlns:a16="http://schemas.microsoft.com/office/drawing/2014/main" id="{863CD6F7-3C00-BFC0-5AB6-CCC0F47D2018}"/>
              </a:ext>
            </a:extLst>
          </p:cNvPr>
          <p:cNvSpPr txBox="1"/>
          <p:nvPr/>
        </p:nvSpPr>
        <p:spPr>
          <a:xfrm>
            <a:off x="5735517" y="2727321"/>
            <a:ext cx="2432537" cy="461665"/>
          </a:xfrm>
          <a:prstGeom prst="rect">
            <a:avLst/>
          </a:prstGeom>
          <a:noFill/>
          <a:ln>
            <a:solidFill>
              <a:srgbClr val="FF0000"/>
            </a:solidFill>
          </a:ln>
        </p:spPr>
        <p:txBody>
          <a:bodyPr wrap="square" rtlCol="0">
            <a:spAutoFit/>
          </a:bodyPr>
          <a:lstStyle/>
          <a:p>
            <a:r>
              <a:rPr kumimoji="1" lang="ja-JP" altLang="en-US" sz="2400" dirty="0">
                <a:solidFill>
                  <a:srgbClr val="FF0000"/>
                </a:solidFill>
              </a:rPr>
              <a:t>無線ＬＡＮの規格</a:t>
            </a:r>
          </a:p>
        </p:txBody>
      </p:sp>
      <p:sp>
        <p:nvSpPr>
          <p:cNvPr id="9" name="テキスト ボックス 8">
            <a:extLst>
              <a:ext uri="{FF2B5EF4-FFF2-40B4-BE49-F238E27FC236}">
                <a16:creationId xmlns:a16="http://schemas.microsoft.com/office/drawing/2014/main" id="{38B6D414-EE6C-CDC6-801E-ACF3D88ADDB9}"/>
              </a:ext>
            </a:extLst>
          </p:cNvPr>
          <p:cNvSpPr txBox="1"/>
          <p:nvPr/>
        </p:nvSpPr>
        <p:spPr>
          <a:xfrm>
            <a:off x="4677507" y="3820404"/>
            <a:ext cx="3837843" cy="1015663"/>
          </a:xfrm>
          <a:prstGeom prst="rect">
            <a:avLst/>
          </a:prstGeom>
          <a:noFill/>
          <a:ln>
            <a:solidFill>
              <a:srgbClr val="FF0000"/>
            </a:solidFill>
          </a:ln>
        </p:spPr>
        <p:txBody>
          <a:bodyPr wrap="square" rtlCol="0">
            <a:spAutoFit/>
          </a:bodyPr>
          <a:lstStyle/>
          <a:p>
            <a:r>
              <a:rPr kumimoji="1" lang="ja-JP" altLang="en-US" sz="2000" dirty="0">
                <a:solidFill>
                  <a:srgbClr val="FF0000"/>
                </a:solidFill>
              </a:rPr>
              <a:t>無線ＬＡＮの周波数</a:t>
            </a:r>
            <a:endParaRPr kumimoji="1" lang="en-US" altLang="ja-JP" sz="2000" dirty="0">
              <a:solidFill>
                <a:srgbClr val="FF0000"/>
              </a:solidFill>
            </a:endParaRPr>
          </a:p>
          <a:p>
            <a:r>
              <a:rPr kumimoji="1" lang="ja-JP" altLang="en-US" sz="2000" dirty="0">
                <a:solidFill>
                  <a:srgbClr val="FF0000"/>
                </a:solidFill>
              </a:rPr>
              <a:t>　</a:t>
            </a:r>
            <a:r>
              <a:rPr kumimoji="1" lang="en-US" altLang="ja-JP" sz="2000" dirty="0">
                <a:solidFill>
                  <a:srgbClr val="FF0000"/>
                </a:solidFill>
              </a:rPr>
              <a:t>2.4GHz</a:t>
            </a:r>
            <a:r>
              <a:rPr kumimoji="1" lang="ja-JP" altLang="en-US" sz="2000" dirty="0">
                <a:solidFill>
                  <a:srgbClr val="FF0000"/>
                </a:solidFill>
              </a:rPr>
              <a:t>・・広く届くがやや遅い</a:t>
            </a:r>
            <a:endParaRPr kumimoji="1" lang="en-US" altLang="ja-JP" sz="2000" dirty="0">
              <a:solidFill>
                <a:srgbClr val="FF0000"/>
              </a:solidFill>
            </a:endParaRPr>
          </a:p>
          <a:p>
            <a:r>
              <a:rPr kumimoji="1" lang="ja-JP" altLang="en-US" sz="2000" dirty="0">
                <a:solidFill>
                  <a:srgbClr val="FF0000"/>
                </a:solidFill>
              </a:rPr>
              <a:t>　５</a:t>
            </a:r>
            <a:r>
              <a:rPr kumimoji="1" lang="en-US" altLang="ja-JP" sz="2000" dirty="0">
                <a:solidFill>
                  <a:srgbClr val="FF0000"/>
                </a:solidFill>
              </a:rPr>
              <a:t>GHz</a:t>
            </a:r>
            <a:r>
              <a:rPr kumimoji="1" lang="ja-JP" altLang="en-US" sz="2000" dirty="0">
                <a:solidFill>
                  <a:srgbClr val="FF0000"/>
                </a:solidFill>
              </a:rPr>
              <a:t>・・届く範囲は狭いが高速</a:t>
            </a:r>
          </a:p>
        </p:txBody>
      </p:sp>
      <p:sp>
        <p:nvSpPr>
          <p:cNvPr id="10" name="テキスト ボックス 9">
            <a:extLst>
              <a:ext uri="{FF2B5EF4-FFF2-40B4-BE49-F238E27FC236}">
                <a16:creationId xmlns:a16="http://schemas.microsoft.com/office/drawing/2014/main" id="{0E404FD6-D750-DFCB-CE87-CCC97C553259}"/>
              </a:ext>
            </a:extLst>
          </p:cNvPr>
          <p:cNvSpPr txBox="1"/>
          <p:nvPr/>
        </p:nvSpPr>
        <p:spPr>
          <a:xfrm>
            <a:off x="5735517" y="3266169"/>
            <a:ext cx="2432537" cy="461665"/>
          </a:xfrm>
          <a:prstGeom prst="rect">
            <a:avLst/>
          </a:prstGeom>
          <a:noFill/>
          <a:ln>
            <a:solidFill>
              <a:srgbClr val="FF0000"/>
            </a:solidFill>
          </a:ln>
        </p:spPr>
        <p:txBody>
          <a:bodyPr wrap="square" rtlCol="0">
            <a:spAutoFit/>
          </a:bodyPr>
          <a:lstStyle/>
          <a:p>
            <a:r>
              <a:rPr kumimoji="1" lang="ja-JP" altLang="en-US" sz="2400" dirty="0">
                <a:solidFill>
                  <a:srgbClr val="FF0000"/>
                </a:solidFill>
              </a:rPr>
              <a:t>暗号化の方法</a:t>
            </a:r>
          </a:p>
        </p:txBody>
      </p:sp>
      <p:sp>
        <p:nvSpPr>
          <p:cNvPr id="11" name="テキスト ボックス 10">
            <a:extLst>
              <a:ext uri="{FF2B5EF4-FFF2-40B4-BE49-F238E27FC236}">
                <a16:creationId xmlns:a16="http://schemas.microsoft.com/office/drawing/2014/main" id="{1597CE62-FE36-481A-F55A-4542122CB3AB}"/>
              </a:ext>
            </a:extLst>
          </p:cNvPr>
          <p:cNvSpPr txBox="1"/>
          <p:nvPr/>
        </p:nvSpPr>
        <p:spPr>
          <a:xfrm>
            <a:off x="7220283" y="4899653"/>
            <a:ext cx="1436075" cy="461665"/>
          </a:xfrm>
          <a:prstGeom prst="rect">
            <a:avLst/>
          </a:prstGeom>
          <a:noFill/>
          <a:ln>
            <a:solidFill>
              <a:srgbClr val="FF0000"/>
            </a:solidFill>
          </a:ln>
        </p:spPr>
        <p:txBody>
          <a:bodyPr wrap="square" rtlCol="0">
            <a:spAutoFit/>
          </a:bodyPr>
          <a:lstStyle/>
          <a:p>
            <a:r>
              <a:rPr kumimoji="1" lang="ja-JP" altLang="en-US" sz="2400" dirty="0">
                <a:solidFill>
                  <a:srgbClr val="FF0000"/>
                </a:solidFill>
              </a:rPr>
              <a:t>通信速度</a:t>
            </a:r>
          </a:p>
        </p:txBody>
      </p:sp>
      <p:sp>
        <p:nvSpPr>
          <p:cNvPr id="12" name="テキスト ボックス 11">
            <a:extLst>
              <a:ext uri="{FF2B5EF4-FFF2-40B4-BE49-F238E27FC236}">
                <a16:creationId xmlns:a16="http://schemas.microsoft.com/office/drawing/2014/main" id="{FECF0F33-D3F6-4F80-065E-42F0F43A76F1}"/>
              </a:ext>
            </a:extLst>
          </p:cNvPr>
          <p:cNvSpPr txBox="1"/>
          <p:nvPr/>
        </p:nvSpPr>
        <p:spPr>
          <a:xfrm>
            <a:off x="5358913" y="5626716"/>
            <a:ext cx="3421671" cy="830997"/>
          </a:xfrm>
          <a:prstGeom prst="rect">
            <a:avLst/>
          </a:prstGeom>
          <a:noFill/>
          <a:ln>
            <a:solidFill>
              <a:srgbClr val="FF0000"/>
            </a:solidFill>
          </a:ln>
        </p:spPr>
        <p:txBody>
          <a:bodyPr wrap="square" rtlCol="0">
            <a:spAutoFit/>
          </a:bodyPr>
          <a:lstStyle/>
          <a:p>
            <a:r>
              <a:rPr kumimoji="1" lang="en-US" altLang="ja-JP" sz="2400" dirty="0">
                <a:solidFill>
                  <a:srgbClr val="FF0000"/>
                </a:solidFill>
              </a:rPr>
              <a:t>LAN</a:t>
            </a:r>
            <a:r>
              <a:rPr kumimoji="1" lang="ja-JP" altLang="en-US" sz="2400" dirty="0">
                <a:solidFill>
                  <a:srgbClr val="FF0000"/>
                </a:solidFill>
              </a:rPr>
              <a:t>内で割り当てられた</a:t>
            </a:r>
            <a:endParaRPr kumimoji="1" lang="en-US" altLang="ja-JP" sz="2400" dirty="0">
              <a:solidFill>
                <a:srgbClr val="FF0000"/>
              </a:solidFill>
            </a:endParaRPr>
          </a:p>
          <a:p>
            <a:r>
              <a:rPr kumimoji="1" lang="ja-JP" altLang="en-US" sz="2400" dirty="0">
                <a:solidFill>
                  <a:srgbClr val="FF0000"/>
                </a:solidFill>
              </a:rPr>
              <a:t>アドレス（</a:t>
            </a:r>
            <a:r>
              <a:rPr kumimoji="1" lang="en-US" altLang="ja-JP" sz="2400" dirty="0">
                <a:solidFill>
                  <a:srgbClr val="FF0000"/>
                </a:solidFill>
              </a:rPr>
              <a:t>1</a:t>
            </a:r>
            <a:r>
              <a:rPr kumimoji="1" lang="ja-JP" altLang="en-US" sz="2400" dirty="0">
                <a:solidFill>
                  <a:srgbClr val="FF0000"/>
                </a:solidFill>
              </a:rPr>
              <a:t>台に</a:t>
            </a:r>
            <a:r>
              <a:rPr kumimoji="1" lang="en-US" altLang="ja-JP" sz="2400" dirty="0">
                <a:solidFill>
                  <a:srgbClr val="FF0000"/>
                </a:solidFill>
              </a:rPr>
              <a:t>1</a:t>
            </a:r>
            <a:r>
              <a:rPr kumimoji="1" lang="ja-JP" altLang="en-US" sz="2400" dirty="0">
                <a:solidFill>
                  <a:srgbClr val="FF0000"/>
                </a:solidFill>
              </a:rPr>
              <a:t>つだけ）</a:t>
            </a:r>
          </a:p>
        </p:txBody>
      </p:sp>
      <p:cxnSp>
        <p:nvCxnSpPr>
          <p:cNvPr id="14" name="直線矢印コネクタ 13">
            <a:extLst>
              <a:ext uri="{FF2B5EF4-FFF2-40B4-BE49-F238E27FC236}">
                <a16:creationId xmlns:a16="http://schemas.microsoft.com/office/drawing/2014/main" id="{F380A7E8-DB70-35C0-F3E7-249B44B9C4A3}"/>
              </a:ext>
            </a:extLst>
          </p:cNvPr>
          <p:cNvCxnSpPr>
            <a:cxnSpLocks/>
            <a:stCxn id="11" idx="1"/>
          </p:cNvCxnSpPr>
          <p:nvPr/>
        </p:nvCxnSpPr>
        <p:spPr>
          <a:xfrm flipH="1" flipV="1">
            <a:off x="5627077" y="5001553"/>
            <a:ext cx="1593206" cy="1289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3A36F3BC-703F-2E78-404F-00A2C1DBD856}"/>
              </a:ext>
            </a:extLst>
          </p:cNvPr>
          <p:cNvCxnSpPr>
            <a:cxnSpLocks/>
          </p:cNvCxnSpPr>
          <p:nvPr/>
        </p:nvCxnSpPr>
        <p:spPr>
          <a:xfrm flipH="1" flipV="1">
            <a:off x="4314092" y="4075062"/>
            <a:ext cx="363415" cy="2336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38652D1-800D-6484-EE82-AA7EF65580D0}"/>
              </a:ext>
            </a:extLst>
          </p:cNvPr>
          <p:cNvCxnSpPr>
            <a:cxnSpLocks/>
          </p:cNvCxnSpPr>
          <p:nvPr/>
        </p:nvCxnSpPr>
        <p:spPr>
          <a:xfrm flipH="1" flipV="1">
            <a:off x="5007221" y="5574380"/>
            <a:ext cx="363415" cy="2336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0BBFB98-D62E-83BD-8B8A-F1AFA248856A}"/>
              </a:ext>
            </a:extLst>
          </p:cNvPr>
          <p:cNvCxnSpPr>
            <a:cxnSpLocks/>
          </p:cNvCxnSpPr>
          <p:nvPr/>
        </p:nvCxnSpPr>
        <p:spPr>
          <a:xfrm flipH="1">
            <a:off x="5007221" y="5861508"/>
            <a:ext cx="400049" cy="12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1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320FAFA-E8CB-0606-BB4A-9F6CF5D7DFB9}"/>
              </a:ext>
            </a:extLst>
          </p:cNvPr>
          <p:cNvSpPr>
            <a:spLocks noGrp="1"/>
          </p:cNvSpPr>
          <p:nvPr>
            <p:ph type="title"/>
          </p:nvPr>
        </p:nvSpPr>
        <p:spPr/>
        <p:txBody>
          <a:bodyPr>
            <a:normAutofit/>
          </a:bodyPr>
          <a:lstStyle/>
          <a:p>
            <a:r>
              <a:rPr lang="ja-JP" altLang="en-US" dirty="0">
                <a:solidFill>
                  <a:srgbClr val="FF0000"/>
                </a:solidFill>
              </a:rPr>
              <a:t>参考</a:t>
            </a:r>
            <a:br>
              <a:rPr lang="en-US" altLang="ja-JP" dirty="0">
                <a:solidFill>
                  <a:srgbClr val="FF0000"/>
                </a:solidFill>
              </a:rPr>
            </a:br>
            <a:r>
              <a:rPr lang="ja-JP" altLang="en-US" dirty="0">
                <a:solidFill>
                  <a:srgbClr val="FF0000"/>
                </a:solidFill>
              </a:rPr>
              <a:t>　携帯電話回線の通信規格</a:t>
            </a:r>
          </a:p>
        </p:txBody>
      </p:sp>
      <p:sp>
        <p:nvSpPr>
          <p:cNvPr id="4" name="コンテンツ プレースホルダー 3">
            <a:extLst>
              <a:ext uri="{FF2B5EF4-FFF2-40B4-BE49-F238E27FC236}">
                <a16:creationId xmlns:a16="http://schemas.microsoft.com/office/drawing/2014/main" id="{C305C677-B7AB-B40B-1842-2C0D6C7178E7}"/>
              </a:ext>
            </a:extLst>
          </p:cNvPr>
          <p:cNvSpPr>
            <a:spLocks noGrp="1"/>
          </p:cNvSpPr>
          <p:nvPr>
            <p:ph idx="1"/>
          </p:nvPr>
        </p:nvSpPr>
        <p:spPr>
          <a:xfrm>
            <a:off x="628650" y="1825624"/>
            <a:ext cx="7886700" cy="2031267"/>
          </a:xfrm>
        </p:spPr>
        <p:txBody>
          <a:bodyPr>
            <a:normAutofit/>
          </a:bodyPr>
          <a:lstStyle/>
          <a:p>
            <a:r>
              <a:rPr lang="ja-JP" altLang="en-US" dirty="0"/>
              <a:t>携帯電話回線の規格は</a:t>
            </a:r>
            <a:r>
              <a:rPr lang="en-US" altLang="ja-JP" dirty="0"/>
              <a:t>3G→4G→5G</a:t>
            </a:r>
            <a:r>
              <a:rPr lang="ja-JP" altLang="en-US" dirty="0"/>
              <a:t>と進化</a:t>
            </a:r>
          </a:p>
          <a:p>
            <a:r>
              <a:rPr lang="ja-JP" altLang="en-US" dirty="0"/>
              <a:t>最新の（　</a:t>
            </a:r>
            <a:r>
              <a:rPr lang="ja-JP" altLang="en-US" dirty="0">
                <a:solidFill>
                  <a:srgbClr val="FF0000"/>
                </a:solidFill>
              </a:rPr>
              <a:t>５Ｇ</a:t>
            </a:r>
            <a:r>
              <a:rPr lang="ja-JP" altLang="en-US" dirty="0"/>
              <a:t>　）回線　</a:t>
            </a:r>
            <a:r>
              <a:rPr lang="en-US" altLang="ja-JP" dirty="0"/>
              <a:t>※G</a:t>
            </a:r>
            <a:r>
              <a:rPr lang="ja-JP" altLang="en-US" dirty="0"/>
              <a:t>は（</a:t>
            </a:r>
            <a:r>
              <a:rPr lang="en-US" altLang="ja-JP" dirty="0"/>
              <a:t>Generation</a:t>
            </a:r>
            <a:r>
              <a:rPr lang="ja-JP" altLang="en-US" dirty="0"/>
              <a:t>：世代）</a:t>
            </a:r>
          </a:p>
          <a:p>
            <a:r>
              <a:rPr lang="ja-JP" altLang="en-US" dirty="0"/>
              <a:t>通信速度が</a:t>
            </a:r>
            <a:r>
              <a:rPr lang="en-US" altLang="ja-JP" dirty="0"/>
              <a:t>4G</a:t>
            </a:r>
            <a:r>
              <a:rPr lang="ja-JP" altLang="en-US" dirty="0"/>
              <a:t>の</a:t>
            </a:r>
            <a:r>
              <a:rPr lang="en-US" altLang="ja-JP" dirty="0"/>
              <a:t>20</a:t>
            </a:r>
            <a:r>
              <a:rPr lang="ja-JP" altLang="en-US" dirty="0"/>
              <a:t>倍、通信遅延は</a:t>
            </a:r>
            <a:r>
              <a:rPr lang="en-US" altLang="ja-JP" dirty="0"/>
              <a:t>1/10</a:t>
            </a:r>
            <a:r>
              <a:rPr lang="ja-JP" altLang="en-US" dirty="0"/>
              <a:t>、同時接続台数は</a:t>
            </a:r>
            <a:r>
              <a:rPr lang="en-US" altLang="ja-JP" dirty="0"/>
              <a:t>10</a:t>
            </a:r>
            <a:r>
              <a:rPr lang="ja-JP" altLang="en-US" dirty="0"/>
              <a:t>倍に進化</a:t>
            </a:r>
          </a:p>
          <a:p>
            <a:endParaRPr lang="ja-JP" altLang="en-US" dirty="0"/>
          </a:p>
        </p:txBody>
      </p:sp>
      <p:graphicFrame>
        <p:nvGraphicFramePr>
          <p:cNvPr id="5" name="表 4">
            <a:extLst>
              <a:ext uri="{FF2B5EF4-FFF2-40B4-BE49-F238E27FC236}">
                <a16:creationId xmlns:a16="http://schemas.microsoft.com/office/drawing/2014/main" id="{BC59CCE2-0D7F-DD72-B0E6-5F7D13350A07}"/>
              </a:ext>
            </a:extLst>
          </p:cNvPr>
          <p:cNvGraphicFramePr>
            <a:graphicFrameLocks noGrp="1"/>
          </p:cNvGraphicFramePr>
          <p:nvPr>
            <p:extLst>
              <p:ext uri="{D42A27DB-BD31-4B8C-83A1-F6EECF244321}">
                <p14:modId xmlns:p14="http://schemas.microsoft.com/office/powerpoint/2010/main" val="1468534406"/>
              </p:ext>
            </p:extLst>
          </p:nvPr>
        </p:nvGraphicFramePr>
        <p:xfrm>
          <a:off x="740994" y="3991826"/>
          <a:ext cx="7570666" cy="2560320"/>
        </p:xfrm>
        <a:graphic>
          <a:graphicData uri="http://schemas.openxmlformats.org/drawingml/2006/table">
            <a:tbl>
              <a:tblPr firstRow="1" firstCol="1" bandRow="1">
                <a:tableStyleId>{073A0DAA-6AF3-43AB-8588-CEC1D06C72B9}</a:tableStyleId>
              </a:tblPr>
              <a:tblGrid>
                <a:gridCol w="1746968">
                  <a:extLst>
                    <a:ext uri="{9D8B030D-6E8A-4147-A177-3AD203B41FA5}">
                      <a16:colId xmlns:a16="http://schemas.microsoft.com/office/drawing/2014/main" val="844163573"/>
                    </a:ext>
                  </a:extLst>
                </a:gridCol>
                <a:gridCol w="1940761">
                  <a:extLst>
                    <a:ext uri="{9D8B030D-6E8A-4147-A177-3AD203B41FA5}">
                      <a16:colId xmlns:a16="http://schemas.microsoft.com/office/drawing/2014/main" val="399601834"/>
                    </a:ext>
                  </a:extLst>
                </a:gridCol>
                <a:gridCol w="1940761">
                  <a:extLst>
                    <a:ext uri="{9D8B030D-6E8A-4147-A177-3AD203B41FA5}">
                      <a16:colId xmlns:a16="http://schemas.microsoft.com/office/drawing/2014/main" val="1141582911"/>
                    </a:ext>
                  </a:extLst>
                </a:gridCol>
                <a:gridCol w="1942176">
                  <a:extLst>
                    <a:ext uri="{9D8B030D-6E8A-4147-A177-3AD203B41FA5}">
                      <a16:colId xmlns:a16="http://schemas.microsoft.com/office/drawing/2014/main" val="110529455"/>
                    </a:ext>
                  </a:extLst>
                </a:gridCol>
              </a:tblGrid>
              <a:tr h="330432">
                <a:tc>
                  <a:txBody>
                    <a:bodyPr/>
                    <a:lstStyle/>
                    <a:p>
                      <a:pPr algn="just"/>
                      <a:r>
                        <a:rPr lang="ja-JP" sz="2400" kern="100" dirty="0">
                          <a:effectLst/>
                          <a:latin typeface="+mn-ea"/>
                          <a:ea typeface="+mn-ea"/>
                        </a:rPr>
                        <a:t>携帯回線</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ja-JP" altLang="en-US" sz="2400" kern="100" dirty="0">
                          <a:effectLst/>
                          <a:latin typeface="+mn-ea"/>
                          <a:ea typeface="+mn-ea"/>
                          <a:cs typeface="Times New Roman" panose="02020603050405020304" pitchFamily="18" charset="0"/>
                        </a:rPr>
                        <a:t>３</a:t>
                      </a:r>
                      <a:r>
                        <a:rPr lang="en-US" altLang="ja-JP" sz="2400" kern="100" dirty="0">
                          <a:effectLst/>
                          <a:latin typeface="+mn-ea"/>
                          <a:ea typeface="+mn-ea"/>
                          <a:cs typeface="Times New Roman" panose="02020603050405020304" pitchFamily="18" charset="0"/>
                        </a:rPr>
                        <a:t>G</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dirty="0">
                          <a:effectLst/>
                          <a:latin typeface="+mn-ea"/>
                          <a:ea typeface="+mn-ea"/>
                        </a:rPr>
                        <a:t>4G</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a:effectLst/>
                          <a:latin typeface="+mn-ea"/>
                          <a:ea typeface="+mn-ea"/>
                        </a:rPr>
                        <a:t>5G</a:t>
                      </a:r>
                      <a:endParaRPr lang="ja-JP" sz="24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80657559"/>
                  </a:ext>
                </a:extLst>
              </a:tr>
              <a:tr h="330432">
                <a:tc>
                  <a:txBody>
                    <a:bodyPr/>
                    <a:lstStyle/>
                    <a:p>
                      <a:pPr algn="just"/>
                      <a:r>
                        <a:rPr lang="ja-JP" sz="2400" kern="100">
                          <a:effectLst/>
                          <a:latin typeface="+mn-ea"/>
                          <a:ea typeface="+mn-ea"/>
                        </a:rPr>
                        <a:t>登場</a:t>
                      </a:r>
                      <a:endParaRPr lang="ja-JP" sz="2400" kern="100">
                        <a:effectLst/>
                        <a:latin typeface="+mn-ea"/>
                        <a:ea typeface="+mn-ea"/>
                        <a:cs typeface="Times New Roman" panose="02020603050405020304" pitchFamily="18" charset="0"/>
                      </a:endParaRPr>
                    </a:p>
                  </a:txBody>
                  <a:tcPr marL="68580" marR="68580" marT="0" marB="0"/>
                </a:tc>
                <a:tc>
                  <a:txBody>
                    <a:bodyPr/>
                    <a:lstStyle/>
                    <a:p>
                      <a:pPr algn="ctr"/>
                      <a:r>
                        <a:rPr lang="en-US" altLang="ja-JP" sz="2400" kern="100" dirty="0">
                          <a:effectLst/>
                          <a:latin typeface="+mn-ea"/>
                          <a:ea typeface="+mn-ea"/>
                          <a:cs typeface="Times New Roman" panose="02020603050405020304" pitchFamily="18" charset="0"/>
                        </a:rPr>
                        <a:t>2001</a:t>
                      </a:r>
                      <a:r>
                        <a:rPr lang="ja-JP" altLang="en-US" sz="2400" kern="100" dirty="0">
                          <a:effectLst/>
                          <a:latin typeface="+mn-ea"/>
                          <a:ea typeface="+mn-ea"/>
                          <a:cs typeface="Times New Roman" panose="02020603050405020304" pitchFamily="18" charset="0"/>
                        </a:rPr>
                        <a:t>年</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dirty="0">
                          <a:effectLst/>
                          <a:latin typeface="+mn-ea"/>
                          <a:ea typeface="+mn-ea"/>
                        </a:rPr>
                        <a:t>2010</a:t>
                      </a:r>
                      <a:r>
                        <a:rPr lang="ja-JP" sz="2400" kern="100" dirty="0">
                          <a:effectLst/>
                          <a:latin typeface="+mn-ea"/>
                          <a:ea typeface="+mn-ea"/>
                        </a:rPr>
                        <a:t>年</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dirty="0">
                          <a:effectLst/>
                          <a:latin typeface="+mn-ea"/>
                          <a:ea typeface="+mn-ea"/>
                        </a:rPr>
                        <a:t>2020</a:t>
                      </a:r>
                      <a:r>
                        <a:rPr lang="ja-JP" sz="2400" kern="100" dirty="0">
                          <a:effectLst/>
                          <a:latin typeface="+mn-ea"/>
                          <a:ea typeface="+mn-ea"/>
                        </a:rPr>
                        <a:t>年</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44074363"/>
                  </a:ext>
                </a:extLst>
              </a:tr>
              <a:tr h="330432">
                <a:tc>
                  <a:txBody>
                    <a:bodyPr/>
                    <a:lstStyle/>
                    <a:p>
                      <a:pPr algn="just"/>
                      <a:r>
                        <a:rPr lang="ja-JP" sz="2400" kern="100">
                          <a:effectLst/>
                          <a:latin typeface="+mn-ea"/>
                          <a:ea typeface="+mn-ea"/>
                        </a:rPr>
                        <a:t>通信速度</a:t>
                      </a:r>
                      <a:endParaRPr lang="ja-JP" sz="2400" kern="100">
                        <a:effectLst/>
                        <a:latin typeface="+mn-ea"/>
                        <a:ea typeface="+mn-ea"/>
                        <a:cs typeface="Times New Roman" panose="02020603050405020304" pitchFamily="18" charset="0"/>
                      </a:endParaRPr>
                    </a:p>
                  </a:txBody>
                  <a:tcPr marL="68580" marR="68580" marT="0" marB="0"/>
                </a:tc>
                <a:tc>
                  <a:txBody>
                    <a:bodyPr/>
                    <a:lstStyle/>
                    <a:p>
                      <a:pPr algn="ctr"/>
                      <a:r>
                        <a:rPr lang="en-US" altLang="ja-JP" sz="2400" kern="100" dirty="0">
                          <a:effectLst/>
                          <a:latin typeface="+mn-ea"/>
                          <a:ea typeface="+mn-ea"/>
                          <a:cs typeface="Times New Roman" panose="02020603050405020304" pitchFamily="18" charset="0"/>
                        </a:rPr>
                        <a:t>14Mbps</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a:effectLst/>
                          <a:latin typeface="+mn-ea"/>
                          <a:ea typeface="+mn-ea"/>
                        </a:rPr>
                        <a:t>1Gbps</a:t>
                      </a:r>
                      <a:endParaRPr lang="ja-JP" sz="2400" kern="100">
                        <a:effectLst/>
                        <a:latin typeface="+mn-ea"/>
                        <a:ea typeface="+mn-ea"/>
                        <a:cs typeface="Times New Roman" panose="02020603050405020304" pitchFamily="18" charset="0"/>
                      </a:endParaRPr>
                    </a:p>
                  </a:txBody>
                  <a:tcPr marL="68580" marR="68580" marT="0" marB="0"/>
                </a:tc>
                <a:tc>
                  <a:txBody>
                    <a:bodyPr/>
                    <a:lstStyle/>
                    <a:p>
                      <a:pPr algn="ctr"/>
                      <a:r>
                        <a:rPr lang="en-US" sz="2400" kern="100">
                          <a:effectLst/>
                          <a:latin typeface="+mn-ea"/>
                          <a:ea typeface="+mn-ea"/>
                        </a:rPr>
                        <a:t>20Gbps</a:t>
                      </a:r>
                      <a:endParaRPr lang="ja-JP" sz="24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4255018142"/>
                  </a:ext>
                </a:extLst>
              </a:tr>
              <a:tr h="330432">
                <a:tc>
                  <a:txBody>
                    <a:bodyPr/>
                    <a:lstStyle/>
                    <a:p>
                      <a:pPr algn="just"/>
                      <a:r>
                        <a:rPr lang="en-US" altLang="ja-JP" sz="2400" kern="100" dirty="0">
                          <a:effectLst/>
                          <a:latin typeface="+mn-ea"/>
                          <a:ea typeface="+mn-ea"/>
                          <a:cs typeface="Times New Roman" panose="02020603050405020304" pitchFamily="18" charset="0"/>
                        </a:rPr>
                        <a:t>DVD1</a:t>
                      </a:r>
                      <a:r>
                        <a:rPr lang="ja-JP" altLang="en-US" sz="2400" kern="100" dirty="0">
                          <a:effectLst/>
                          <a:latin typeface="+mn-ea"/>
                          <a:ea typeface="+mn-ea"/>
                          <a:cs typeface="Times New Roman" panose="02020603050405020304" pitchFamily="18" charset="0"/>
                        </a:rPr>
                        <a:t>枚の</a:t>
                      </a:r>
                      <a:endParaRPr lang="en-US" altLang="ja-JP" sz="2400" kern="100" dirty="0">
                        <a:effectLst/>
                        <a:latin typeface="+mn-ea"/>
                        <a:ea typeface="+mn-ea"/>
                        <a:cs typeface="Times New Roman" panose="02020603050405020304" pitchFamily="18" charset="0"/>
                      </a:endParaRPr>
                    </a:p>
                    <a:p>
                      <a:pPr algn="just"/>
                      <a:r>
                        <a:rPr lang="ja-JP" altLang="en-US" sz="2400" kern="100" dirty="0">
                          <a:effectLst/>
                          <a:latin typeface="+mn-ea"/>
                          <a:ea typeface="+mn-ea"/>
                          <a:cs typeface="Times New Roman" panose="02020603050405020304" pitchFamily="18" charset="0"/>
                        </a:rPr>
                        <a:t>　　ﾀﾞｳﾝﾛｰﾄ</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altLang="ja-JP" sz="2400" kern="100" dirty="0">
                          <a:effectLst/>
                          <a:latin typeface="+mn-ea"/>
                          <a:ea typeface="+mn-ea"/>
                          <a:cs typeface="Times New Roman" panose="02020603050405020304" pitchFamily="18" charset="0"/>
                        </a:rPr>
                        <a:t>45</a:t>
                      </a:r>
                      <a:r>
                        <a:rPr lang="ja-JP" altLang="en-US" sz="2400" kern="100" dirty="0">
                          <a:effectLst/>
                          <a:latin typeface="+mn-ea"/>
                          <a:ea typeface="+mn-ea"/>
                          <a:cs typeface="Times New Roman" panose="02020603050405020304" pitchFamily="18" charset="0"/>
                        </a:rPr>
                        <a:t>～</a:t>
                      </a:r>
                      <a:r>
                        <a:rPr lang="en-US" altLang="ja-JP" sz="2400" kern="100" dirty="0">
                          <a:effectLst/>
                          <a:latin typeface="+mn-ea"/>
                          <a:ea typeface="+mn-ea"/>
                          <a:cs typeface="Times New Roman" panose="02020603050405020304" pitchFamily="18" charset="0"/>
                        </a:rPr>
                        <a:t>60</a:t>
                      </a:r>
                      <a:r>
                        <a:rPr lang="ja-JP" altLang="en-US" sz="2400" kern="100" dirty="0">
                          <a:effectLst/>
                          <a:latin typeface="+mn-ea"/>
                          <a:ea typeface="+mn-ea"/>
                          <a:cs typeface="Times New Roman" panose="02020603050405020304" pitchFamily="18" charset="0"/>
                        </a:rPr>
                        <a:t>分</a:t>
                      </a:r>
                      <a:endParaRPr lang="ja-JP" sz="2400" kern="100" dirty="0">
                        <a:effectLst/>
                        <a:latin typeface="+mn-ea"/>
                        <a:ea typeface="+mn-ea"/>
                        <a:cs typeface="Times New Roman" panose="02020603050405020304" pitchFamily="18" charset="0"/>
                      </a:endParaRPr>
                    </a:p>
                  </a:txBody>
                  <a:tcPr marL="68580" marR="68580" marT="0" marB="0" anchor="ctr"/>
                </a:tc>
                <a:tc>
                  <a:txBody>
                    <a:bodyPr/>
                    <a:lstStyle/>
                    <a:p>
                      <a:pPr algn="ctr"/>
                      <a:r>
                        <a:rPr lang="en-US" altLang="ja-JP" sz="2400" kern="100" dirty="0">
                          <a:effectLst/>
                          <a:latin typeface="+mn-ea"/>
                          <a:ea typeface="+mn-ea"/>
                          <a:cs typeface="Times New Roman" panose="02020603050405020304" pitchFamily="18" charset="0"/>
                        </a:rPr>
                        <a:t>4</a:t>
                      </a:r>
                      <a:r>
                        <a:rPr lang="ja-JP" altLang="en-US" sz="2400" kern="100" dirty="0">
                          <a:effectLst/>
                          <a:latin typeface="+mn-ea"/>
                          <a:ea typeface="+mn-ea"/>
                          <a:cs typeface="Times New Roman" panose="02020603050405020304" pitchFamily="18" charset="0"/>
                        </a:rPr>
                        <a:t>～</a:t>
                      </a:r>
                      <a:r>
                        <a:rPr lang="en-US" altLang="ja-JP" sz="2400" kern="100" dirty="0">
                          <a:effectLst/>
                          <a:latin typeface="+mn-ea"/>
                          <a:ea typeface="+mn-ea"/>
                          <a:cs typeface="Times New Roman" panose="02020603050405020304" pitchFamily="18" charset="0"/>
                        </a:rPr>
                        <a:t>5</a:t>
                      </a:r>
                      <a:r>
                        <a:rPr lang="ja-JP" altLang="en-US" sz="2400" kern="100" dirty="0">
                          <a:effectLst/>
                          <a:latin typeface="+mn-ea"/>
                          <a:ea typeface="+mn-ea"/>
                          <a:cs typeface="Times New Roman" panose="02020603050405020304" pitchFamily="18" charset="0"/>
                        </a:rPr>
                        <a:t>分</a:t>
                      </a:r>
                      <a:endParaRPr lang="ja-JP" sz="2400" kern="100" dirty="0">
                        <a:effectLst/>
                        <a:latin typeface="+mn-ea"/>
                        <a:ea typeface="+mn-ea"/>
                        <a:cs typeface="Times New Roman" panose="02020603050405020304" pitchFamily="18" charset="0"/>
                      </a:endParaRPr>
                    </a:p>
                  </a:txBody>
                  <a:tcPr marL="68580" marR="68580" marT="0" marB="0" anchor="ctr"/>
                </a:tc>
                <a:tc>
                  <a:txBody>
                    <a:bodyPr/>
                    <a:lstStyle/>
                    <a:p>
                      <a:pPr algn="ctr"/>
                      <a:r>
                        <a:rPr lang="en-US" altLang="ja-JP" sz="2400" kern="100" dirty="0">
                          <a:effectLst/>
                          <a:latin typeface="+mn-ea"/>
                          <a:ea typeface="+mn-ea"/>
                          <a:cs typeface="Times New Roman" panose="02020603050405020304" pitchFamily="18" charset="0"/>
                        </a:rPr>
                        <a:t>3</a:t>
                      </a:r>
                      <a:r>
                        <a:rPr lang="ja-JP" altLang="en-US" sz="2400" kern="100" dirty="0">
                          <a:effectLst/>
                          <a:latin typeface="+mn-ea"/>
                          <a:ea typeface="+mn-ea"/>
                          <a:cs typeface="Times New Roman" panose="02020603050405020304" pitchFamily="18" charset="0"/>
                        </a:rPr>
                        <a:t>～</a:t>
                      </a:r>
                      <a:r>
                        <a:rPr lang="en-US" altLang="ja-JP" sz="2400" kern="100" dirty="0">
                          <a:effectLst/>
                          <a:latin typeface="+mn-ea"/>
                          <a:ea typeface="+mn-ea"/>
                          <a:cs typeface="Times New Roman" panose="02020603050405020304" pitchFamily="18" charset="0"/>
                        </a:rPr>
                        <a:t>4</a:t>
                      </a:r>
                      <a:r>
                        <a:rPr lang="ja-JP" altLang="en-US" sz="2400" kern="100" dirty="0">
                          <a:effectLst/>
                          <a:latin typeface="+mn-ea"/>
                          <a:ea typeface="+mn-ea"/>
                          <a:cs typeface="Times New Roman" panose="02020603050405020304" pitchFamily="18" charset="0"/>
                        </a:rPr>
                        <a:t>秒</a:t>
                      </a:r>
                      <a:endParaRPr lang="ja-JP"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9424474"/>
                  </a:ext>
                </a:extLst>
              </a:tr>
              <a:tr h="330432">
                <a:tc>
                  <a:txBody>
                    <a:bodyPr/>
                    <a:lstStyle/>
                    <a:p>
                      <a:pPr algn="just"/>
                      <a:r>
                        <a:rPr lang="ja-JP" sz="2400" kern="100">
                          <a:effectLst/>
                          <a:latin typeface="+mn-ea"/>
                          <a:ea typeface="+mn-ea"/>
                        </a:rPr>
                        <a:t>通信遅延</a:t>
                      </a:r>
                      <a:endParaRPr lang="ja-JP" sz="2400" kern="100">
                        <a:effectLst/>
                        <a:latin typeface="+mn-ea"/>
                        <a:ea typeface="+mn-ea"/>
                        <a:cs typeface="Times New Roman" panose="02020603050405020304" pitchFamily="18" charset="0"/>
                      </a:endParaRPr>
                    </a:p>
                  </a:txBody>
                  <a:tcPr marL="68580" marR="68580" marT="0" marB="0"/>
                </a:tc>
                <a:tc>
                  <a:txBody>
                    <a:bodyPr/>
                    <a:lstStyle/>
                    <a:p>
                      <a:pPr algn="ctr"/>
                      <a:r>
                        <a:rPr lang="en-US" altLang="ja-JP" sz="2400" kern="100" dirty="0">
                          <a:effectLst/>
                          <a:latin typeface="+mn-ea"/>
                          <a:ea typeface="+mn-ea"/>
                          <a:cs typeface="Times New Roman" panose="02020603050405020304" pitchFamily="18" charset="0"/>
                        </a:rPr>
                        <a:t>0.1</a:t>
                      </a:r>
                      <a:r>
                        <a:rPr lang="ja-JP" altLang="en-US" sz="2400" kern="100" dirty="0">
                          <a:effectLst/>
                          <a:latin typeface="+mn-ea"/>
                          <a:ea typeface="+mn-ea"/>
                          <a:cs typeface="Times New Roman" panose="02020603050405020304" pitchFamily="18" charset="0"/>
                        </a:rPr>
                        <a:t>秒</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ctr"/>
                      <a:r>
                        <a:rPr lang="en-US" sz="2400" kern="100">
                          <a:effectLst/>
                          <a:latin typeface="+mn-ea"/>
                          <a:ea typeface="+mn-ea"/>
                        </a:rPr>
                        <a:t>0.01</a:t>
                      </a:r>
                      <a:r>
                        <a:rPr lang="ja-JP" sz="2400" kern="100">
                          <a:effectLst/>
                          <a:latin typeface="+mn-ea"/>
                          <a:ea typeface="+mn-ea"/>
                        </a:rPr>
                        <a:t>秒</a:t>
                      </a:r>
                      <a:endParaRPr lang="ja-JP" sz="2400" kern="100">
                        <a:effectLst/>
                        <a:latin typeface="+mn-ea"/>
                        <a:ea typeface="+mn-ea"/>
                        <a:cs typeface="Times New Roman" panose="02020603050405020304" pitchFamily="18" charset="0"/>
                      </a:endParaRPr>
                    </a:p>
                  </a:txBody>
                  <a:tcPr marL="68580" marR="68580" marT="0" marB="0"/>
                </a:tc>
                <a:tc>
                  <a:txBody>
                    <a:bodyPr/>
                    <a:lstStyle/>
                    <a:p>
                      <a:pPr algn="ctr"/>
                      <a:r>
                        <a:rPr lang="en-US" sz="2400" kern="100" dirty="0">
                          <a:effectLst/>
                          <a:latin typeface="+mn-ea"/>
                          <a:ea typeface="+mn-ea"/>
                        </a:rPr>
                        <a:t>0.001</a:t>
                      </a:r>
                      <a:r>
                        <a:rPr lang="ja-JP" sz="2400" kern="100" dirty="0">
                          <a:effectLst/>
                          <a:latin typeface="+mn-ea"/>
                          <a:ea typeface="+mn-ea"/>
                        </a:rPr>
                        <a:t>秒</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364632588"/>
                  </a:ext>
                </a:extLst>
              </a:tr>
              <a:tr h="330432">
                <a:tc>
                  <a:txBody>
                    <a:bodyPr/>
                    <a:lstStyle/>
                    <a:p>
                      <a:pPr algn="just"/>
                      <a:r>
                        <a:rPr lang="ja-JP" sz="2400" kern="100">
                          <a:effectLst/>
                          <a:latin typeface="+mn-ea"/>
                          <a:ea typeface="+mn-ea"/>
                        </a:rPr>
                        <a:t>同時接続</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endParaRPr lang="ja-JP" sz="2400" kern="100" dirty="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latin typeface="+mn-ea"/>
                          <a:ea typeface="+mn-ea"/>
                        </a:rPr>
                        <a:t>10</a:t>
                      </a:r>
                      <a:r>
                        <a:rPr lang="ja-JP" sz="2400" kern="100" dirty="0">
                          <a:effectLst/>
                          <a:latin typeface="+mn-ea"/>
                          <a:ea typeface="+mn-ea"/>
                        </a:rPr>
                        <a:t>万台</a:t>
                      </a:r>
                      <a:r>
                        <a:rPr lang="en-US" sz="2400" kern="100" dirty="0">
                          <a:effectLst/>
                          <a:latin typeface="+mn-ea"/>
                          <a:ea typeface="+mn-ea"/>
                        </a:rPr>
                        <a:t>/1</a:t>
                      </a:r>
                      <a:r>
                        <a:rPr lang="ja-JP" sz="2400" kern="100" dirty="0">
                          <a:effectLst/>
                          <a:latin typeface="+mn-ea"/>
                          <a:ea typeface="+mn-ea"/>
                        </a:rPr>
                        <a:t>㎢</a:t>
                      </a:r>
                      <a:endParaRPr lang="ja-JP" sz="2400" kern="100" dirty="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latin typeface="+mn-ea"/>
                          <a:ea typeface="+mn-ea"/>
                        </a:rPr>
                        <a:t>100</a:t>
                      </a:r>
                      <a:r>
                        <a:rPr lang="ja-JP" sz="2400" kern="100" dirty="0">
                          <a:effectLst/>
                          <a:latin typeface="+mn-ea"/>
                          <a:ea typeface="+mn-ea"/>
                        </a:rPr>
                        <a:t>万台</a:t>
                      </a:r>
                      <a:r>
                        <a:rPr lang="en-US" sz="2400" kern="100" dirty="0">
                          <a:effectLst/>
                          <a:latin typeface="+mn-ea"/>
                          <a:ea typeface="+mn-ea"/>
                        </a:rPr>
                        <a:t>/1</a:t>
                      </a:r>
                      <a:r>
                        <a:rPr lang="ja-JP" sz="2400" kern="100" dirty="0">
                          <a:effectLst/>
                          <a:latin typeface="+mn-ea"/>
                          <a:ea typeface="+mn-ea"/>
                        </a:rPr>
                        <a:t>㎢</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469128517"/>
                  </a:ext>
                </a:extLst>
              </a:tr>
            </a:tbl>
          </a:graphicData>
        </a:graphic>
      </p:graphicFrame>
      <p:sp>
        <p:nvSpPr>
          <p:cNvPr id="2" name="矢印: 下カーブ 1">
            <a:extLst>
              <a:ext uri="{FF2B5EF4-FFF2-40B4-BE49-F238E27FC236}">
                <a16:creationId xmlns:a16="http://schemas.microsoft.com/office/drawing/2014/main" id="{156A0DBB-ABA1-B992-9B70-C168A988AA8D}"/>
              </a:ext>
            </a:extLst>
          </p:cNvPr>
          <p:cNvSpPr/>
          <p:nvPr/>
        </p:nvSpPr>
        <p:spPr>
          <a:xfrm>
            <a:off x="4009292" y="4548555"/>
            <a:ext cx="820616" cy="328246"/>
          </a:xfrm>
          <a:prstGeom prst="curved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39C125B2-8081-614C-C095-252A8B5EF0C5}"/>
              </a:ext>
            </a:extLst>
          </p:cNvPr>
          <p:cNvSpPr txBox="1"/>
          <p:nvPr/>
        </p:nvSpPr>
        <p:spPr>
          <a:xfrm>
            <a:off x="4079633" y="4676746"/>
            <a:ext cx="820615" cy="400110"/>
          </a:xfrm>
          <a:prstGeom prst="rect">
            <a:avLst/>
          </a:prstGeom>
          <a:noFill/>
        </p:spPr>
        <p:txBody>
          <a:bodyPr wrap="square" rtlCol="0">
            <a:spAutoFit/>
          </a:bodyPr>
          <a:lstStyle/>
          <a:p>
            <a:r>
              <a:rPr kumimoji="1" lang="en-US" altLang="ja-JP" sz="2000" dirty="0">
                <a:solidFill>
                  <a:srgbClr val="FF0000"/>
                </a:solidFill>
              </a:rPr>
              <a:t>70</a:t>
            </a:r>
            <a:r>
              <a:rPr kumimoji="1" lang="ja-JP" altLang="en-US" sz="2000" dirty="0">
                <a:solidFill>
                  <a:srgbClr val="FF0000"/>
                </a:solidFill>
              </a:rPr>
              <a:t>倍</a:t>
            </a:r>
          </a:p>
        </p:txBody>
      </p:sp>
      <p:sp>
        <p:nvSpPr>
          <p:cNvPr id="7" name="矢印: 下カーブ 6">
            <a:extLst>
              <a:ext uri="{FF2B5EF4-FFF2-40B4-BE49-F238E27FC236}">
                <a16:creationId xmlns:a16="http://schemas.microsoft.com/office/drawing/2014/main" id="{D4DEF3E0-8B4C-256E-9441-20CDD7EEE134}"/>
              </a:ext>
            </a:extLst>
          </p:cNvPr>
          <p:cNvSpPr/>
          <p:nvPr/>
        </p:nvSpPr>
        <p:spPr>
          <a:xfrm>
            <a:off x="5943600" y="4498824"/>
            <a:ext cx="820616" cy="328246"/>
          </a:xfrm>
          <a:prstGeom prst="curved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6DE93C43-D602-5E3B-5193-9C9C50937B21}"/>
              </a:ext>
            </a:extLst>
          </p:cNvPr>
          <p:cNvSpPr txBox="1"/>
          <p:nvPr/>
        </p:nvSpPr>
        <p:spPr>
          <a:xfrm>
            <a:off x="6013940" y="4712678"/>
            <a:ext cx="820615" cy="400110"/>
          </a:xfrm>
          <a:prstGeom prst="rect">
            <a:avLst/>
          </a:prstGeom>
          <a:noFill/>
        </p:spPr>
        <p:txBody>
          <a:bodyPr wrap="square" rtlCol="0">
            <a:spAutoFit/>
          </a:bodyPr>
          <a:lstStyle/>
          <a:p>
            <a:r>
              <a:rPr kumimoji="1" lang="en-US" altLang="ja-JP" sz="2000" dirty="0">
                <a:solidFill>
                  <a:srgbClr val="FF0000"/>
                </a:solidFill>
              </a:rPr>
              <a:t>20</a:t>
            </a:r>
            <a:r>
              <a:rPr kumimoji="1" lang="ja-JP" altLang="en-US" sz="2000" dirty="0">
                <a:solidFill>
                  <a:srgbClr val="FF0000"/>
                </a:solidFill>
              </a:rPr>
              <a:t>倍</a:t>
            </a:r>
          </a:p>
        </p:txBody>
      </p:sp>
    </p:spTree>
    <p:extLst>
      <p:ext uri="{BB962C8B-B14F-4D97-AF65-F5344CB8AC3E}">
        <p14:creationId xmlns:p14="http://schemas.microsoft.com/office/powerpoint/2010/main" val="74890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7DEF5-7ED5-1B22-3D9A-2322002B519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ＴＲＹ</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08AD4CB9-B480-BF3C-B2E1-2E3463D3725B}"/>
              </a:ext>
            </a:extLst>
          </p:cNvPr>
          <p:cNvSpPr>
            <a:spLocks noGrp="1"/>
          </p:cNvSpPr>
          <p:nvPr>
            <p:ph idx="1"/>
          </p:nvPr>
        </p:nvSpPr>
        <p:spPr>
          <a:xfrm>
            <a:off x="303533" y="1690689"/>
            <a:ext cx="8711514" cy="4772883"/>
          </a:xfrm>
          <a:ln>
            <a:noFill/>
          </a:ln>
        </p:spPr>
        <p:txBody>
          <a:bodyPr>
            <a:normAutofit/>
          </a:bodyPr>
          <a:lstStyle/>
          <a:p>
            <a:pPr marL="0" indent="0">
              <a:buNone/>
            </a:pPr>
            <a:r>
              <a:rPr kumimoji="1" lang="ja-JP" altLang="en-US" dirty="0"/>
              <a:t>自分の家の中のネットワークを確認しよう。</a:t>
            </a:r>
          </a:p>
          <a:p>
            <a:pPr marL="0" indent="0">
              <a:buNone/>
            </a:pPr>
            <a:r>
              <a:rPr lang="ja-JP" altLang="en-US" dirty="0"/>
              <a:t>○</a:t>
            </a:r>
            <a:r>
              <a:rPr kumimoji="1" lang="ja-JP" altLang="en-US" dirty="0"/>
              <a:t>家庭内のネットワーク（</a:t>
            </a:r>
            <a:r>
              <a:rPr kumimoji="1" lang="en-US" altLang="ja-JP" dirty="0"/>
              <a:t>LAN</a:t>
            </a:r>
            <a:r>
              <a:rPr kumimoji="1" lang="ja-JP" altLang="en-US" dirty="0"/>
              <a:t>）	</a:t>
            </a:r>
          </a:p>
          <a:p>
            <a:pPr marL="0" indent="0">
              <a:buNone/>
            </a:pPr>
            <a:r>
              <a:rPr kumimoji="1" lang="ja-JP" altLang="en-US" dirty="0"/>
              <a:t>　　あり（　有線</a:t>
            </a:r>
            <a:r>
              <a:rPr kumimoji="1" lang="en-US" altLang="ja-JP" dirty="0"/>
              <a:t>LAN</a:t>
            </a:r>
            <a:r>
              <a:rPr kumimoji="1" lang="ja-JP" altLang="en-US" dirty="0"/>
              <a:t>　・　無線</a:t>
            </a:r>
            <a:r>
              <a:rPr kumimoji="1" lang="en-US" altLang="ja-JP" dirty="0"/>
              <a:t>LAN</a:t>
            </a:r>
            <a:r>
              <a:rPr kumimoji="1" lang="ja-JP" altLang="en-US" dirty="0"/>
              <a:t>（</a:t>
            </a:r>
            <a:r>
              <a:rPr kumimoji="1" lang="en-US" altLang="ja-JP" dirty="0"/>
              <a:t>Wi-Fi</a:t>
            </a:r>
            <a:r>
              <a:rPr kumimoji="1" lang="ja-JP" altLang="en-US" dirty="0"/>
              <a:t>））　）　　なし　</a:t>
            </a:r>
          </a:p>
          <a:p>
            <a:pPr marL="0" indent="0">
              <a:buNone/>
            </a:pPr>
            <a:r>
              <a:rPr kumimoji="1" lang="ja-JP" altLang="en-US" dirty="0"/>
              <a:t>○契約しているプロバイダ・回線事業者	</a:t>
            </a:r>
          </a:p>
        </p:txBody>
      </p:sp>
      <p:sp>
        <p:nvSpPr>
          <p:cNvPr id="4" name="楕円 3">
            <a:extLst>
              <a:ext uri="{FF2B5EF4-FFF2-40B4-BE49-F238E27FC236}">
                <a16:creationId xmlns:a16="http://schemas.microsoft.com/office/drawing/2014/main" id="{859ACBF0-05D6-87EC-B872-543B6AC53A05}"/>
              </a:ext>
            </a:extLst>
          </p:cNvPr>
          <p:cNvSpPr/>
          <p:nvPr/>
        </p:nvSpPr>
        <p:spPr>
          <a:xfrm>
            <a:off x="849920" y="2627251"/>
            <a:ext cx="656492" cy="5627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E438302-EF3C-9EBB-6821-56CAEF8A631F}"/>
              </a:ext>
            </a:extLst>
          </p:cNvPr>
          <p:cNvSpPr/>
          <p:nvPr/>
        </p:nvSpPr>
        <p:spPr>
          <a:xfrm>
            <a:off x="3792414" y="2627252"/>
            <a:ext cx="2936631" cy="5627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8CEF02BA-6FFC-7DB3-5D05-590E7C59ED99}"/>
              </a:ext>
            </a:extLst>
          </p:cNvPr>
          <p:cNvGraphicFramePr>
            <a:graphicFrameLocks noGrp="1"/>
          </p:cNvGraphicFramePr>
          <p:nvPr>
            <p:extLst>
              <p:ext uri="{D42A27DB-BD31-4B8C-83A1-F6EECF244321}">
                <p14:modId xmlns:p14="http://schemas.microsoft.com/office/powerpoint/2010/main" val="1982324786"/>
              </p:ext>
            </p:extLst>
          </p:nvPr>
        </p:nvGraphicFramePr>
        <p:xfrm>
          <a:off x="987059" y="4140197"/>
          <a:ext cx="7286082" cy="2378169"/>
        </p:xfrm>
        <a:graphic>
          <a:graphicData uri="http://schemas.openxmlformats.org/drawingml/2006/table">
            <a:tbl>
              <a:tblPr firstRow="1" bandRow="1">
                <a:tableStyleId>{2D5ABB26-0587-4C30-8999-92F81FD0307C}</a:tableStyleId>
              </a:tblPr>
              <a:tblGrid>
                <a:gridCol w="2428694">
                  <a:extLst>
                    <a:ext uri="{9D8B030D-6E8A-4147-A177-3AD203B41FA5}">
                      <a16:colId xmlns:a16="http://schemas.microsoft.com/office/drawing/2014/main" val="20000"/>
                    </a:ext>
                  </a:extLst>
                </a:gridCol>
                <a:gridCol w="2428694">
                  <a:extLst>
                    <a:ext uri="{9D8B030D-6E8A-4147-A177-3AD203B41FA5}">
                      <a16:colId xmlns:a16="http://schemas.microsoft.com/office/drawing/2014/main" val="20001"/>
                    </a:ext>
                  </a:extLst>
                </a:gridCol>
                <a:gridCol w="2428694">
                  <a:extLst>
                    <a:ext uri="{9D8B030D-6E8A-4147-A177-3AD203B41FA5}">
                      <a16:colId xmlns:a16="http://schemas.microsoft.com/office/drawing/2014/main" val="20002"/>
                    </a:ext>
                  </a:extLst>
                </a:gridCol>
              </a:tblGrid>
              <a:tr h="366489">
                <a:tc>
                  <a:txBody>
                    <a:bodyPr/>
                    <a:lstStyle/>
                    <a:p>
                      <a:r>
                        <a:rPr kumimoji="1" lang="ja-JP" altLang="en-US" b="1" dirty="0"/>
                        <a:t>学校ネットワーク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1" dirty="0"/>
                        <a:t>家のネットワーク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1" dirty="0"/>
                        <a:t>携帯回線利用の無線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62958">
                <a:tc>
                  <a:txBody>
                    <a:bodyPr/>
                    <a:lstStyle/>
                    <a:p>
                      <a:r>
                        <a:rPr kumimoji="1" lang="ja-JP" altLang="en-US" dirty="0"/>
                        <a:t>学校の無線ＡＰ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家庭の無線ＡＰ</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ホームルータ</a:t>
                      </a:r>
                      <a:endParaRPr kumimoji="1" lang="en-US" altLang="ja-JP"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2" descr="価格.com - ドコモ、月額4,950円でデータ無制限の5Gホームルーター「home 5G HR01」">
            <a:extLst>
              <a:ext uri="{FF2B5EF4-FFF2-40B4-BE49-F238E27FC236}">
                <a16:creationId xmlns:a16="http://schemas.microsoft.com/office/drawing/2014/main" id="{B037B460-481F-F4E5-60D0-0D9333937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1" y="4800376"/>
            <a:ext cx="1632855" cy="16328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フルノシステムズ、Wi-Fiの最新規格であるWi-Fi 6対応機種「ACERA 1320」を開発 - 週刊アスキー">
            <a:extLst>
              <a:ext uri="{FF2B5EF4-FFF2-40B4-BE49-F238E27FC236}">
                <a16:creationId xmlns:a16="http://schemas.microsoft.com/office/drawing/2014/main" id="{C0F56BF0-E87B-172A-D1EA-2B45FFEF3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0" t="17251" r="21770" b="21034"/>
          <a:stretch/>
        </p:blipFill>
        <p:spPr bwMode="auto">
          <a:xfrm>
            <a:off x="1400443" y="4854321"/>
            <a:ext cx="1963243" cy="16226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価格.com - バッファロー、ゴールドカラーの無線LANルーター「WSR-2533DHP」">
            <a:extLst>
              <a:ext uri="{FF2B5EF4-FFF2-40B4-BE49-F238E27FC236}">
                <a16:creationId xmlns:a16="http://schemas.microsoft.com/office/drawing/2014/main" id="{8F9BBC39-82C6-94DC-077D-783192CD50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892" y="4834025"/>
            <a:ext cx="1653408" cy="165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3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21876-AF09-8F71-3E79-3D3798B3BEA3}"/>
              </a:ext>
            </a:extLst>
          </p:cNvPr>
          <p:cNvSpPr>
            <a:spLocks noGrp="1"/>
          </p:cNvSpPr>
          <p:nvPr>
            <p:ph type="title"/>
          </p:nvPr>
        </p:nvSpPr>
        <p:spPr/>
        <p:txBody>
          <a:bodyPr>
            <a:normAutofit/>
          </a:bodyPr>
          <a:lstStyle/>
          <a:p>
            <a:r>
              <a:rPr lang="ja-JP" altLang="en-US" dirty="0">
                <a:solidFill>
                  <a:srgbClr val="FF0000"/>
                </a:solidFill>
              </a:rPr>
              <a:t>ネットワークサービスは</a:t>
            </a:r>
            <a:br>
              <a:rPr lang="en-US" altLang="ja-JP" dirty="0">
                <a:solidFill>
                  <a:srgbClr val="FF0000"/>
                </a:solidFill>
              </a:rPr>
            </a:br>
            <a:r>
              <a:rPr lang="ja-JP" altLang="en-US" dirty="0">
                <a:solidFill>
                  <a:srgbClr val="FF0000"/>
                </a:solidFill>
              </a:rPr>
              <a:t>　　　　　　　　　始まった背景は？</a:t>
            </a:r>
          </a:p>
        </p:txBody>
      </p:sp>
      <p:sp>
        <p:nvSpPr>
          <p:cNvPr id="3" name="コンテンツ プレースホルダー 2">
            <a:extLst>
              <a:ext uri="{FF2B5EF4-FFF2-40B4-BE49-F238E27FC236}">
                <a16:creationId xmlns:a16="http://schemas.microsoft.com/office/drawing/2014/main" id="{76649922-3E30-9B87-7993-1BF1FBBA7FE1}"/>
              </a:ext>
            </a:extLst>
          </p:cNvPr>
          <p:cNvSpPr>
            <a:spLocks noGrp="1"/>
          </p:cNvSpPr>
          <p:nvPr>
            <p:ph idx="1"/>
          </p:nvPr>
        </p:nvSpPr>
        <p:spPr/>
        <p:txBody>
          <a:bodyPr>
            <a:normAutofit/>
          </a:bodyPr>
          <a:lstStyle/>
          <a:p>
            <a:r>
              <a:rPr lang="ja-JP" altLang="en-US" dirty="0"/>
              <a:t>インターネット回線の進化</a:t>
            </a:r>
            <a:endParaRPr lang="en-US" altLang="ja-JP" dirty="0"/>
          </a:p>
          <a:p>
            <a:pPr marL="0" indent="0">
              <a:buNone/>
            </a:pPr>
            <a:r>
              <a:rPr lang="ja-JP" altLang="en-US" dirty="0"/>
              <a:t>　電話回線→</a:t>
            </a:r>
            <a:r>
              <a:rPr lang="en-US" altLang="ja-JP" dirty="0"/>
              <a:t>ADSL</a:t>
            </a:r>
            <a:r>
              <a:rPr lang="ja-JP" altLang="en-US" dirty="0"/>
              <a:t>→光回線（</a:t>
            </a:r>
            <a:r>
              <a:rPr lang="en-US" altLang="ja-JP" dirty="0">
                <a:solidFill>
                  <a:srgbClr val="FF0000"/>
                </a:solidFill>
              </a:rPr>
              <a:t>2015</a:t>
            </a:r>
            <a:r>
              <a:rPr lang="ja-JP" altLang="en-US" dirty="0">
                <a:solidFill>
                  <a:srgbClr val="FF0000"/>
                </a:solidFill>
              </a:rPr>
              <a:t>年頃</a:t>
            </a:r>
            <a:r>
              <a:rPr lang="ja-JP" altLang="en-US" dirty="0"/>
              <a:t>）</a:t>
            </a:r>
            <a:endParaRPr lang="en-US" altLang="ja-JP" dirty="0"/>
          </a:p>
          <a:p>
            <a:r>
              <a:rPr lang="ja-JP" altLang="en-US" dirty="0"/>
              <a:t>携帯電話回線の進化</a:t>
            </a:r>
            <a:endParaRPr lang="en-US" altLang="ja-JP" dirty="0"/>
          </a:p>
          <a:p>
            <a:pPr marL="0" indent="0">
              <a:buNone/>
            </a:pPr>
            <a:r>
              <a:rPr lang="ja-JP" altLang="en-US" dirty="0"/>
              <a:t>　３Ｇ→４Ｇ（</a:t>
            </a:r>
            <a:r>
              <a:rPr lang="en-US" altLang="ja-JP" dirty="0">
                <a:solidFill>
                  <a:srgbClr val="FF0000"/>
                </a:solidFill>
              </a:rPr>
              <a:t>2010</a:t>
            </a:r>
            <a:r>
              <a:rPr lang="ja-JP" altLang="en-US" dirty="0">
                <a:solidFill>
                  <a:srgbClr val="FF0000"/>
                </a:solidFill>
              </a:rPr>
              <a:t>年～</a:t>
            </a:r>
            <a:r>
              <a:rPr lang="ja-JP" altLang="en-US" dirty="0"/>
              <a:t>）→５Ｇ（</a:t>
            </a:r>
            <a:r>
              <a:rPr lang="en-US" altLang="ja-JP" dirty="0">
                <a:solidFill>
                  <a:srgbClr val="FF0000"/>
                </a:solidFill>
              </a:rPr>
              <a:t>2020</a:t>
            </a:r>
            <a:r>
              <a:rPr lang="ja-JP" altLang="en-US" dirty="0">
                <a:solidFill>
                  <a:srgbClr val="FF0000"/>
                </a:solidFill>
              </a:rPr>
              <a:t>年～</a:t>
            </a:r>
            <a:r>
              <a:rPr lang="ja-JP" altLang="en-US" dirty="0"/>
              <a:t>）</a:t>
            </a:r>
            <a:endParaRPr lang="en-US" altLang="ja-JP" dirty="0"/>
          </a:p>
          <a:p>
            <a:r>
              <a:rPr lang="ja-JP" altLang="en-US" dirty="0"/>
              <a:t>無線ＬＡＮの進化</a:t>
            </a:r>
            <a:endParaRPr lang="en-US" altLang="ja-JP" dirty="0"/>
          </a:p>
          <a:p>
            <a:pPr marL="0" indent="0">
              <a:buNone/>
            </a:pPr>
            <a:r>
              <a:rPr lang="ja-JP" altLang="en-US" dirty="0"/>
              <a:t>　</a:t>
            </a:r>
            <a:r>
              <a:rPr lang="en-US" altLang="ja-JP" dirty="0"/>
              <a:t>IEEE802.11g</a:t>
            </a:r>
            <a:r>
              <a:rPr lang="ja-JP" altLang="en-US" dirty="0"/>
              <a:t>・</a:t>
            </a:r>
            <a:r>
              <a:rPr lang="en-US" altLang="ja-JP" dirty="0"/>
              <a:t>n</a:t>
            </a:r>
            <a:r>
              <a:rPr lang="ja-JP" altLang="en-US" dirty="0"/>
              <a:t>　→　</a:t>
            </a:r>
            <a:r>
              <a:rPr lang="en-US" altLang="ja-JP" dirty="0"/>
              <a:t>IEEE802.11ac</a:t>
            </a:r>
            <a:r>
              <a:rPr lang="ja-JP" altLang="en-US" dirty="0"/>
              <a:t>（</a:t>
            </a:r>
            <a:r>
              <a:rPr lang="en-US" altLang="ja-JP" dirty="0">
                <a:solidFill>
                  <a:srgbClr val="FF0000"/>
                </a:solidFill>
              </a:rPr>
              <a:t>2013</a:t>
            </a:r>
            <a:r>
              <a:rPr lang="ja-JP" altLang="en-US" dirty="0">
                <a:solidFill>
                  <a:srgbClr val="FF0000"/>
                </a:solidFill>
              </a:rPr>
              <a:t>年～</a:t>
            </a:r>
            <a:r>
              <a:rPr lang="ja-JP" altLang="en-US" dirty="0"/>
              <a:t>）</a:t>
            </a:r>
            <a:endParaRPr lang="en-US" altLang="ja-JP" dirty="0"/>
          </a:p>
          <a:p>
            <a:pPr marL="0" indent="0">
              <a:buNone/>
            </a:pPr>
            <a:r>
              <a:rPr lang="ja-JP" altLang="en-US" dirty="0"/>
              <a:t>　</a:t>
            </a:r>
            <a:endParaRPr lang="en-US" altLang="ja-JP" dirty="0"/>
          </a:p>
          <a:p>
            <a:pPr marL="0" indent="0">
              <a:buNone/>
            </a:pPr>
            <a:r>
              <a:rPr lang="ja-JP" altLang="en-US" dirty="0"/>
              <a:t>　</a:t>
            </a:r>
          </a:p>
        </p:txBody>
      </p:sp>
      <p:sp>
        <p:nvSpPr>
          <p:cNvPr id="4" name="矢印: 下 3">
            <a:extLst>
              <a:ext uri="{FF2B5EF4-FFF2-40B4-BE49-F238E27FC236}">
                <a16:creationId xmlns:a16="http://schemas.microsoft.com/office/drawing/2014/main" id="{166D9890-FE46-BC7A-CB34-2A0D4E7E6D57}"/>
              </a:ext>
            </a:extLst>
          </p:cNvPr>
          <p:cNvSpPr/>
          <p:nvPr/>
        </p:nvSpPr>
        <p:spPr>
          <a:xfrm>
            <a:off x="3294185" y="5111262"/>
            <a:ext cx="1746738" cy="351692"/>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04B470A-0DCF-CEAF-28FD-F46C67D90D0E}"/>
              </a:ext>
            </a:extLst>
          </p:cNvPr>
          <p:cNvSpPr txBox="1"/>
          <p:nvPr/>
        </p:nvSpPr>
        <p:spPr>
          <a:xfrm>
            <a:off x="855785" y="5699909"/>
            <a:ext cx="7886700" cy="954107"/>
          </a:xfrm>
          <a:prstGeom prst="rect">
            <a:avLst/>
          </a:prstGeom>
          <a:noFill/>
        </p:spPr>
        <p:txBody>
          <a:bodyPr wrap="square" rtlCol="0">
            <a:spAutoFit/>
          </a:bodyPr>
          <a:lstStyle/>
          <a:p>
            <a:r>
              <a:rPr kumimoji="1" lang="en-US" altLang="ja-JP" sz="2800" dirty="0"/>
              <a:t>2010</a:t>
            </a:r>
            <a:r>
              <a:rPr kumimoji="1" lang="ja-JP" altLang="en-US" sz="2800" dirty="0"/>
              <a:t>年代から通信速度が向上</a:t>
            </a:r>
            <a:endParaRPr kumimoji="1" lang="en-US" altLang="ja-JP" sz="2800" dirty="0"/>
          </a:p>
          <a:p>
            <a:r>
              <a:rPr kumimoji="1" lang="ja-JP" altLang="en-US" sz="2800" dirty="0"/>
              <a:t>　→動画・音楽配信サービスが行いやすくなった！</a:t>
            </a:r>
          </a:p>
        </p:txBody>
      </p:sp>
    </p:spTree>
    <p:extLst>
      <p:ext uri="{BB962C8B-B14F-4D97-AF65-F5344CB8AC3E}">
        <p14:creationId xmlns:p14="http://schemas.microsoft.com/office/powerpoint/2010/main" val="286334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9A61790-760B-A237-70BE-B495D523AE7D}"/>
              </a:ext>
            </a:extLst>
          </p:cNvPr>
          <p:cNvSpPr>
            <a:spLocks noGrp="1"/>
          </p:cNvSpPr>
          <p:nvPr>
            <p:ph type="title"/>
          </p:nvPr>
        </p:nvSpPr>
        <p:spPr>
          <a:xfrm>
            <a:off x="357554" y="365126"/>
            <a:ext cx="8428892" cy="1325563"/>
          </a:xfrm>
        </p:spPr>
        <p:txBody>
          <a:bodyPr>
            <a:normAutofit/>
          </a:bodyPr>
          <a:lstStyle/>
          <a:p>
            <a:r>
              <a:rPr lang="en-US" altLang="ja-JP" dirty="0">
                <a:solidFill>
                  <a:srgbClr val="FF0000"/>
                </a:solidFill>
              </a:rPr>
              <a:t>2-2</a:t>
            </a:r>
            <a:r>
              <a:rPr lang="ja-JP" altLang="en-US" dirty="0">
                <a:solidFill>
                  <a:srgbClr val="FF0000"/>
                </a:solidFill>
              </a:rPr>
              <a:t>　</a:t>
            </a:r>
            <a:br>
              <a:rPr lang="en-US" altLang="ja-JP" dirty="0">
                <a:solidFill>
                  <a:srgbClr val="FF0000"/>
                </a:solidFill>
              </a:rPr>
            </a:br>
            <a:r>
              <a:rPr lang="ja-JP" altLang="en-US" dirty="0">
                <a:solidFill>
                  <a:srgbClr val="FF0000"/>
                </a:solidFill>
              </a:rPr>
              <a:t>処理を担うコンピュータの配置形態</a:t>
            </a:r>
          </a:p>
        </p:txBody>
      </p:sp>
      <p:graphicFrame>
        <p:nvGraphicFramePr>
          <p:cNvPr id="5" name="表 4">
            <a:extLst>
              <a:ext uri="{FF2B5EF4-FFF2-40B4-BE49-F238E27FC236}">
                <a16:creationId xmlns:a16="http://schemas.microsoft.com/office/drawing/2014/main" id="{D7B299B1-89A5-2294-0BBE-2D25B2E3B27C}"/>
              </a:ext>
            </a:extLst>
          </p:cNvPr>
          <p:cNvGraphicFramePr>
            <a:graphicFrameLocks noGrp="1"/>
          </p:cNvGraphicFramePr>
          <p:nvPr>
            <p:extLst>
              <p:ext uri="{D42A27DB-BD31-4B8C-83A1-F6EECF244321}">
                <p14:modId xmlns:p14="http://schemas.microsoft.com/office/powerpoint/2010/main" val="1858759185"/>
              </p:ext>
            </p:extLst>
          </p:nvPr>
        </p:nvGraphicFramePr>
        <p:xfrm>
          <a:off x="357554" y="1920877"/>
          <a:ext cx="8428892" cy="4754880"/>
        </p:xfrm>
        <a:graphic>
          <a:graphicData uri="http://schemas.openxmlformats.org/drawingml/2006/table">
            <a:tbl>
              <a:tblPr firstRow="1" firstCol="1" bandRow="1">
                <a:tableStyleId>{5940675A-B579-460E-94D1-54222C63F5DA}</a:tableStyleId>
              </a:tblPr>
              <a:tblGrid>
                <a:gridCol w="4533708">
                  <a:extLst>
                    <a:ext uri="{9D8B030D-6E8A-4147-A177-3AD203B41FA5}">
                      <a16:colId xmlns:a16="http://schemas.microsoft.com/office/drawing/2014/main" val="3793746557"/>
                    </a:ext>
                  </a:extLst>
                </a:gridCol>
                <a:gridCol w="3895184">
                  <a:extLst>
                    <a:ext uri="{9D8B030D-6E8A-4147-A177-3AD203B41FA5}">
                      <a16:colId xmlns:a16="http://schemas.microsoft.com/office/drawing/2014/main" val="3585287552"/>
                    </a:ext>
                  </a:extLst>
                </a:gridCol>
              </a:tblGrid>
              <a:tr h="0">
                <a:tc>
                  <a:txBody>
                    <a:bodyPr/>
                    <a:lstStyle/>
                    <a:p>
                      <a:pPr algn="just"/>
                      <a:r>
                        <a:rPr lang="ja-JP" sz="2400" kern="100" dirty="0">
                          <a:effectLst/>
                        </a:rPr>
                        <a:t>（　</a:t>
                      </a:r>
                      <a:r>
                        <a:rPr lang="ja-JP" sz="2400" kern="100" dirty="0">
                          <a:solidFill>
                            <a:srgbClr val="FF0000"/>
                          </a:solidFill>
                          <a:effectLst/>
                        </a:rPr>
                        <a:t>クライアントサーバ</a:t>
                      </a:r>
                      <a:r>
                        <a:rPr lang="ja-JP" sz="2400" kern="100" dirty="0">
                          <a:effectLst/>
                        </a:rPr>
                        <a:t>　）型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2400" kern="100" dirty="0">
                          <a:effectLst/>
                        </a:rPr>
                        <a:t>（　</a:t>
                      </a:r>
                      <a:r>
                        <a:rPr lang="ja-JP" sz="2400" kern="100" dirty="0">
                          <a:solidFill>
                            <a:srgbClr val="FF0000"/>
                          </a:solidFill>
                          <a:effectLst/>
                        </a:rPr>
                        <a:t>ピア・ツー・ピア（Ｐ２Ｐ）</a:t>
                      </a:r>
                      <a:r>
                        <a:rPr lang="ja-JP" sz="2400" kern="100" dirty="0">
                          <a:effectLst/>
                        </a:rPr>
                        <a:t>）型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526077351"/>
                  </a:ext>
                </a:extLst>
              </a:tr>
              <a:tr h="0">
                <a:tc>
                  <a:txBody>
                    <a:bodyPr/>
                    <a:lstStyle/>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68580" marR="68580" marT="0" marB="0"/>
                </a:tc>
                <a:tc>
                  <a:txBody>
                    <a:bodyPr/>
                    <a:lstStyle/>
                    <a:p>
                      <a:pPr algn="ctr"/>
                      <a:endParaRPr lang="en-US" sz="24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72840745"/>
                  </a:ext>
                </a:extLst>
              </a:tr>
              <a:tr h="0">
                <a:tc>
                  <a:txBody>
                    <a:bodyPr/>
                    <a:lstStyle/>
                    <a:p>
                      <a:pPr algn="just"/>
                      <a:r>
                        <a:rPr lang="ja-JP" sz="2400" kern="100" dirty="0">
                          <a:effectLst/>
                        </a:rPr>
                        <a:t>機能や情報などサービスを提供する（　</a:t>
                      </a:r>
                      <a:r>
                        <a:rPr lang="ja-JP" altLang="en-US" sz="2400" kern="100" dirty="0">
                          <a:solidFill>
                            <a:srgbClr val="FF0000"/>
                          </a:solidFill>
                          <a:effectLst/>
                        </a:rPr>
                        <a:t>サーバ</a:t>
                      </a:r>
                      <a:r>
                        <a:rPr lang="ja-JP" sz="2400" kern="100" dirty="0">
                          <a:effectLst/>
                        </a:rPr>
                        <a:t>　）とサービスを受け取る（　</a:t>
                      </a:r>
                      <a:r>
                        <a:rPr lang="ja-JP" altLang="en-US" sz="2400" kern="100" dirty="0">
                          <a:solidFill>
                            <a:srgbClr val="FF0000"/>
                          </a:solidFill>
                          <a:effectLst/>
                        </a:rPr>
                        <a:t>クライアント</a:t>
                      </a:r>
                      <a:r>
                        <a:rPr lang="ja-JP" sz="2400" kern="100" dirty="0">
                          <a:effectLst/>
                        </a:rPr>
                        <a:t>　）で構成する（例）</a:t>
                      </a:r>
                      <a:r>
                        <a:rPr lang="en-US" sz="2400" kern="100" dirty="0">
                          <a:effectLst/>
                        </a:rPr>
                        <a:t>SNS</a:t>
                      </a:r>
                      <a:r>
                        <a:rPr lang="ja-JP" sz="2400" kern="100" dirty="0">
                          <a:effectLst/>
                        </a:rPr>
                        <a:t>アプリはクライアント、サーバ経由で通信</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2400" kern="100" dirty="0">
                          <a:effectLst/>
                        </a:rPr>
                        <a:t>コンピュータどうしが対等の関係で、サービスの提供と受け取りを行うシステム</a:t>
                      </a:r>
                      <a:endParaRPr lang="en-US" altLang="ja-JP" sz="2400" kern="100" dirty="0">
                        <a:effectLst/>
                      </a:endParaRPr>
                    </a:p>
                    <a:p>
                      <a:pPr algn="just"/>
                      <a:r>
                        <a:rPr lang="ja-JP" sz="2400" kern="100" dirty="0">
                          <a:effectLst/>
                        </a:rPr>
                        <a:t>（例）</a:t>
                      </a:r>
                      <a:r>
                        <a:rPr lang="en-US" sz="2400" kern="100" dirty="0">
                          <a:effectLst/>
                        </a:rPr>
                        <a:t>Bluetooth</a:t>
                      </a:r>
                      <a:r>
                        <a:rPr lang="ja-JP" sz="2400" kern="100" dirty="0">
                          <a:effectLst/>
                        </a:rPr>
                        <a:t>、</a:t>
                      </a:r>
                      <a:r>
                        <a:rPr lang="en-US" sz="2400" kern="100" dirty="0" err="1">
                          <a:effectLst/>
                        </a:rPr>
                        <a:t>AirDrop</a:t>
                      </a:r>
                      <a:r>
                        <a:rPr lang="ja-JP" sz="2400" kern="100" dirty="0">
                          <a:effectLst/>
                        </a:rPr>
                        <a:t>など</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712205183"/>
                  </a:ext>
                </a:extLst>
              </a:tr>
            </a:tbl>
          </a:graphicData>
        </a:graphic>
      </p:graphicFrame>
      <p:pic>
        <p:nvPicPr>
          <p:cNvPr id="1026" name="図 2">
            <a:extLst>
              <a:ext uri="{FF2B5EF4-FFF2-40B4-BE49-F238E27FC236}">
                <a16:creationId xmlns:a16="http://schemas.microsoft.com/office/drawing/2014/main" id="{A5C11280-9CDD-5276-EDB2-545B75078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62" y="2329651"/>
            <a:ext cx="3175392" cy="2519827"/>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3">
            <a:extLst>
              <a:ext uri="{FF2B5EF4-FFF2-40B4-BE49-F238E27FC236}">
                <a16:creationId xmlns:a16="http://schemas.microsoft.com/office/drawing/2014/main" id="{97B0E75D-04CA-C518-BE0A-CB030DFF8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959" y="2482465"/>
            <a:ext cx="3175391" cy="226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6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D426B-129B-A781-8518-4341AD906E5F}"/>
              </a:ext>
            </a:extLst>
          </p:cNvPr>
          <p:cNvSpPr>
            <a:spLocks noGrp="1"/>
          </p:cNvSpPr>
          <p:nvPr>
            <p:ph type="title"/>
          </p:nvPr>
        </p:nvSpPr>
        <p:spPr/>
        <p:txBody>
          <a:bodyPr/>
          <a:lstStyle/>
          <a:p>
            <a:r>
              <a:rPr kumimoji="1" lang="ja-JP" altLang="en-US" dirty="0">
                <a:solidFill>
                  <a:srgbClr val="FF0000"/>
                </a:solidFill>
              </a:rPr>
              <a:t>ネットワークサービスは</a:t>
            </a:r>
            <a:br>
              <a:rPr kumimoji="1" lang="en-US" altLang="ja-JP" dirty="0">
                <a:solidFill>
                  <a:srgbClr val="FF0000"/>
                </a:solidFill>
              </a:rPr>
            </a:br>
            <a:r>
              <a:rPr kumimoji="1" lang="ja-JP" altLang="en-US" dirty="0">
                <a:solidFill>
                  <a:srgbClr val="FF0000"/>
                </a:solidFill>
              </a:rPr>
              <a:t>　クライアントサーバ型サービス</a:t>
            </a:r>
          </a:p>
        </p:txBody>
      </p:sp>
      <p:sp>
        <p:nvSpPr>
          <p:cNvPr id="3" name="コンテンツ プレースホルダー 2">
            <a:extLst>
              <a:ext uri="{FF2B5EF4-FFF2-40B4-BE49-F238E27FC236}">
                <a16:creationId xmlns:a16="http://schemas.microsoft.com/office/drawing/2014/main" id="{8B3E10AD-63AB-C8A3-442C-CB9CCF0B9705}"/>
              </a:ext>
            </a:extLst>
          </p:cNvPr>
          <p:cNvSpPr>
            <a:spLocks noGrp="1"/>
          </p:cNvSpPr>
          <p:nvPr>
            <p:ph idx="1"/>
          </p:nvPr>
        </p:nvSpPr>
        <p:spPr>
          <a:xfrm>
            <a:off x="628650" y="1825624"/>
            <a:ext cx="7886700" cy="4317267"/>
          </a:xfrm>
        </p:spPr>
        <p:txBody>
          <a:bodyPr/>
          <a:lstStyle/>
          <a:p>
            <a:r>
              <a:rPr lang="ja-JP" altLang="en-US" dirty="0"/>
              <a:t>Ｗｅｂページは　インターネット上のサーバにデータがあり、それをクライアント（スマホ）などで見に行っている</a:t>
            </a:r>
            <a:endParaRPr lang="en-US" altLang="ja-JP" dirty="0"/>
          </a:p>
          <a:p>
            <a:r>
              <a:rPr lang="ja-JP" altLang="en-US" dirty="0"/>
              <a:t>ＬＩＮＥなどのメッセージ交換アプリも、直接相手に届くのではなく、一旦インターネット上のサーバにデータを保存してあり、それをクライアント（スマホ）などで見に行っている</a:t>
            </a:r>
            <a:endParaRPr lang="en-US" altLang="ja-JP" dirty="0"/>
          </a:p>
          <a:p>
            <a:r>
              <a:rPr lang="ja-JP" altLang="en-US" dirty="0"/>
              <a:t>クラウドサービスもインターネット上のサーバにデータを保存・バックアップしている</a:t>
            </a:r>
          </a:p>
        </p:txBody>
      </p:sp>
    </p:spTree>
    <p:extLst>
      <p:ext uri="{BB962C8B-B14F-4D97-AF65-F5344CB8AC3E}">
        <p14:creationId xmlns:p14="http://schemas.microsoft.com/office/powerpoint/2010/main" val="83059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B32EA-2F3C-36C0-E81F-AEA8856790B9}"/>
              </a:ext>
            </a:extLst>
          </p:cNvPr>
          <p:cNvSpPr>
            <a:spLocks noGrp="1"/>
          </p:cNvSpPr>
          <p:nvPr>
            <p:ph type="title"/>
          </p:nvPr>
        </p:nvSpPr>
        <p:spPr/>
        <p:txBody>
          <a:bodyPr>
            <a:normAutofit fontScale="90000"/>
          </a:bodyPr>
          <a:lstStyle/>
          <a:p>
            <a:r>
              <a:rPr kumimoji="1" lang="ja-JP" altLang="en-US" dirty="0">
                <a:solidFill>
                  <a:srgbClr val="FF0000"/>
                </a:solidFill>
              </a:rPr>
              <a:t>確認課題</a:t>
            </a:r>
            <a:br>
              <a:rPr kumimoji="1" lang="en-US" altLang="ja-JP" dirty="0">
                <a:solidFill>
                  <a:srgbClr val="FF0000"/>
                </a:solidFill>
              </a:rPr>
            </a:br>
            <a:r>
              <a:rPr kumimoji="1" lang="ja-JP" altLang="en-US" dirty="0">
                <a:solidFill>
                  <a:srgbClr val="FF0000"/>
                </a:solidFill>
              </a:rPr>
              <a:t>　公衆無線ＬＡＮについて調べよう</a:t>
            </a:r>
          </a:p>
        </p:txBody>
      </p:sp>
      <p:sp>
        <p:nvSpPr>
          <p:cNvPr id="3" name="コンテンツ プレースホルダー 2">
            <a:extLst>
              <a:ext uri="{FF2B5EF4-FFF2-40B4-BE49-F238E27FC236}">
                <a16:creationId xmlns:a16="http://schemas.microsoft.com/office/drawing/2014/main" id="{6CC81FB5-0D4B-578A-6E40-0F249E0FF279}"/>
              </a:ext>
            </a:extLst>
          </p:cNvPr>
          <p:cNvSpPr>
            <a:spLocks noGrp="1"/>
          </p:cNvSpPr>
          <p:nvPr>
            <p:ph idx="1"/>
          </p:nvPr>
        </p:nvSpPr>
        <p:spPr/>
        <p:txBody>
          <a:bodyPr/>
          <a:lstStyle/>
          <a:p>
            <a:pPr marL="0" indent="0">
              <a:buNone/>
            </a:pPr>
            <a:r>
              <a:rPr kumimoji="1" lang="ja-JP" altLang="en-US" dirty="0"/>
              <a:t>①公衆無線ＬＡＮがあるところを調べよう（３つ）</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②公衆無線ＬＡＮで気を付けることを調べよう</a:t>
            </a:r>
            <a:endParaRPr kumimoji="1" lang="ja-JP" altLang="en-US" dirty="0"/>
          </a:p>
        </p:txBody>
      </p:sp>
    </p:spTree>
    <p:extLst>
      <p:ext uri="{BB962C8B-B14F-4D97-AF65-F5344CB8AC3E}">
        <p14:creationId xmlns:p14="http://schemas.microsoft.com/office/powerpoint/2010/main" val="64963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6705B9-6419-9602-7123-CCFC4F20A6A0}"/>
              </a:ext>
            </a:extLst>
          </p:cNvPr>
          <p:cNvSpPr>
            <a:spLocks noGrp="1"/>
          </p:cNvSpPr>
          <p:nvPr>
            <p:ph type="title"/>
          </p:nvPr>
        </p:nvSpPr>
        <p:spPr/>
        <p:txBody>
          <a:bodyPr/>
          <a:lstStyle/>
          <a:p>
            <a:r>
              <a:rPr kumimoji="1" lang="ja-JP" altLang="en-US" dirty="0">
                <a:solidFill>
                  <a:srgbClr val="FF0000"/>
                </a:solidFill>
              </a:rPr>
              <a:t>振返りを書こう</a:t>
            </a:r>
          </a:p>
        </p:txBody>
      </p:sp>
      <p:sp>
        <p:nvSpPr>
          <p:cNvPr id="3" name="コンテンツ プレースホルダー 2">
            <a:extLst>
              <a:ext uri="{FF2B5EF4-FFF2-40B4-BE49-F238E27FC236}">
                <a16:creationId xmlns:a16="http://schemas.microsoft.com/office/drawing/2014/main" id="{41DA8537-5335-ED8C-7F52-93D58B1F1DB5}"/>
              </a:ext>
            </a:extLst>
          </p:cNvPr>
          <p:cNvSpPr>
            <a:spLocks noGrp="1"/>
          </p:cNvSpPr>
          <p:nvPr>
            <p:ph idx="1"/>
          </p:nvPr>
        </p:nvSpPr>
        <p:spPr>
          <a:xfrm>
            <a:off x="628650" y="1825625"/>
            <a:ext cx="8187104" cy="1603375"/>
          </a:xfrm>
        </p:spPr>
        <p:txBody>
          <a:bodyPr>
            <a:normAutofit/>
          </a:bodyPr>
          <a:lstStyle/>
          <a:p>
            <a:r>
              <a:rPr kumimoji="1" lang="en-US" altLang="ja-JP" dirty="0"/>
              <a:t>No.19</a:t>
            </a:r>
            <a:r>
              <a:rPr kumimoji="1" lang="ja-JP" altLang="en-US" dirty="0"/>
              <a:t>の授業で</a:t>
            </a:r>
            <a:r>
              <a:rPr lang="ja-JP" altLang="en-US" dirty="0"/>
              <a:t>　</a:t>
            </a:r>
            <a:r>
              <a:rPr kumimoji="1" lang="ja-JP" altLang="en-US" dirty="0"/>
              <a:t>知ったこと（学んだこと）</a:t>
            </a:r>
            <a:endParaRPr kumimoji="1" lang="en-US" altLang="ja-JP" dirty="0"/>
          </a:p>
          <a:p>
            <a:pPr marL="0" indent="0">
              <a:buNone/>
            </a:pPr>
            <a:r>
              <a:rPr lang="ja-JP" altLang="en-US" dirty="0"/>
              <a:t>　</a:t>
            </a:r>
            <a:r>
              <a:rPr kumimoji="1" lang="ja-JP" altLang="en-US" dirty="0"/>
              <a:t>思ったこと（感想）　考えたこと（経験、関連すること）</a:t>
            </a:r>
            <a:endParaRPr kumimoji="1" lang="en-US" altLang="ja-JP" dirty="0"/>
          </a:p>
          <a:p>
            <a:pPr marL="0" indent="0">
              <a:buNone/>
            </a:pPr>
            <a:r>
              <a:rPr kumimoji="1" lang="ja-JP" altLang="en-US" dirty="0"/>
              <a:t>を箇条書きで３行書こう。</a:t>
            </a:r>
          </a:p>
        </p:txBody>
      </p:sp>
      <p:graphicFrame>
        <p:nvGraphicFramePr>
          <p:cNvPr id="4" name="表 3">
            <a:extLst>
              <a:ext uri="{FF2B5EF4-FFF2-40B4-BE49-F238E27FC236}">
                <a16:creationId xmlns:a16="http://schemas.microsoft.com/office/drawing/2014/main" id="{7E95E26E-F564-2854-47C0-09ABD3F011DB}"/>
              </a:ext>
            </a:extLst>
          </p:cNvPr>
          <p:cNvGraphicFramePr>
            <a:graphicFrameLocks noGrp="1"/>
          </p:cNvGraphicFramePr>
          <p:nvPr/>
        </p:nvGraphicFramePr>
        <p:xfrm>
          <a:off x="926123" y="3563936"/>
          <a:ext cx="7291754" cy="2560320"/>
        </p:xfrm>
        <a:graphic>
          <a:graphicData uri="http://schemas.openxmlformats.org/drawingml/2006/table">
            <a:tbl>
              <a:tblPr firstRow="1" bandRow="1">
                <a:tableStyleId>{5940675A-B579-460E-94D1-54222C63F5DA}</a:tableStyleId>
              </a:tblPr>
              <a:tblGrid>
                <a:gridCol w="7291754">
                  <a:extLst>
                    <a:ext uri="{9D8B030D-6E8A-4147-A177-3AD203B41FA5}">
                      <a16:colId xmlns:a16="http://schemas.microsoft.com/office/drawing/2014/main" val="3822535837"/>
                    </a:ext>
                  </a:extLst>
                </a:gridCol>
              </a:tblGrid>
              <a:tr h="370840">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516672634"/>
                  </a:ext>
                </a:extLst>
              </a:tr>
            </a:tbl>
          </a:graphicData>
        </a:graphic>
      </p:graphicFrame>
    </p:spTree>
    <p:extLst>
      <p:ext uri="{BB962C8B-B14F-4D97-AF65-F5344CB8AC3E}">
        <p14:creationId xmlns:p14="http://schemas.microsoft.com/office/powerpoint/2010/main" val="112206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F4AA3-94B2-BC42-CA0C-AF1CF3F20E4E}"/>
              </a:ext>
            </a:extLst>
          </p:cNvPr>
          <p:cNvSpPr>
            <a:spLocks noGrp="1"/>
          </p:cNvSpPr>
          <p:nvPr>
            <p:ph type="title"/>
          </p:nvPr>
        </p:nvSpPr>
        <p:spPr/>
        <p:txBody>
          <a:bodyPr/>
          <a:lstStyle/>
          <a:p>
            <a:r>
              <a:rPr lang="ja-JP" altLang="en-US" dirty="0">
                <a:solidFill>
                  <a:srgbClr val="FF0000"/>
                </a:solidFill>
              </a:rPr>
              <a:t>１．コンピュータ</a:t>
            </a:r>
            <a:br>
              <a:rPr lang="en-US" altLang="ja-JP" dirty="0">
                <a:solidFill>
                  <a:srgbClr val="FF0000"/>
                </a:solidFill>
              </a:rPr>
            </a:br>
            <a:r>
              <a:rPr lang="ja-JP" altLang="en-US" dirty="0">
                <a:solidFill>
                  <a:srgbClr val="FF0000"/>
                </a:solidFill>
              </a:rPr>
              <a:t>　　　　　　　ネットワーク</a:t>
            </a:r>
          </a:p>
        </p:txBody>
      </p:sp>
    </p:spTree>
    <p:extLst>
      <p:ext uri="{BB962C8B-B14F-4D97-AF65-F5344CB8AC3E}">
        <p14:creationId xmlns:p14="http://schemas.microsoft.com/office/powerpoint/2010/main" val="93821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F5964B1-0671-746C-7957-95DD545EA56E}"/>
              </a:ext>
            </a:extLst>
          </p:cNvPr>
          <p:cNvSpPr>
            <a:spLocks noGrp="1"/>
          </p:cNvSpPr>
          <p:nvPr>
            <p:ph type="title"/>
          </p:nvPr>
        </p:nvSpPr>
        <p:spPr/>
        <p:txBody>
          <a:bodyPr>
            <a:normAutofit/>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solidFill>
                  <a:srgbClr val="FF0000"/>
                </a:solidFill>
              </a:rPr>
              <a:t>　①情報通信ネットワークの種類</a:t>
            </a:r>
          </a:p>
        </p:txBody>
      </p:sp>
      <p:pic>
        <p:nvPicPr>
          <p:cNvPr id="5" name="図 4">
            <a:extLst>
              <a:ext uri="{FF2B5EF4-FFF2-40B4-BE49-F238E27FC236}">
                <a16:creationId xmlns:a16="http://schemas.microsoft.com/office/drawing/2014/main" id="{6FA3785C-635D-D3E5-5D82-BBA8FB62AC11}"/>
              </a:ext>
            </a:extLst>
          </p:cNvPr>
          <p:cNvPicPr>
            <a:picLocks noChangeAspect="1"/>
          </p:cNvPicPr>
          <p:nvPr/>
        </p:nvPicPr>
        <p:blipFill rotWithShape="1">
          <a:blip r:embed="rId2"/>
          <a:srcRect l="26458" t="26609" r="29063" b="13787"/>
          <a:stretch/>
        </p:blipFill>
        <p:spPr>
          <a:xfrm>
            <a:off x="4119893" y="2733674"/>
            <a:ext cx="5024106" cy="4047541"/>
          </a:xfrm>
          <a:prstGeom prst="rect">
            <a:avLst/>
          </a:prstGeom>
        </p:spPr>
      </p:pic>
      <p:sp>
        <p:nvSpPr>
          <p:cNvPr id="6" name="コンテンツ プレースホルダー 2">
            <a:extLst>
              <a:ext uri="{FF2B5EF4-FFF2-40B4-BE49-F238E27FC236}">
                <a16:creationId xmlns:a16="http://schemas.microsoft.com/office/drawing/2014/main" id="{DE76434A-DEE1-4317-659D-CAB7E9DD7D0C}"/>
              </a:ext>
            </a:extLst>
          </p:cNvPr>
          <p:cNvSpPr txBox="1">
            <a:spLocks/>
          </p:cNvSpPr>
          <p:nvPr/>
        </p:nvSpPr>
        <p:spPr>
          <a:xfrm>
            <a:off x="99647" y="2733674"/>
            <a:ext cx="3971180" cy="2637666"/>
          </a:xfrm>
          <a:prstGeom prst="rect">
            <a:avLst/>
          </a:prstGeom>
          <a:solidFill>
            <a:schemeClr val="bg1"/>
          </a:solidFill>
          <a:ln>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a:t>
            </a:r>
            <a:r>
              <a:rPr lang="ja-JP" altLang="en-US" sz="2400" dirty="0">
                <a:solidFill>
                  <a:srgbClr val="FF0000"/>
                </a:solidFill>
              </a:rPr>
              <a:t>ＬＡＮ</a:t>
            </a:r>
            <a:r>
              <a:rPr lang="ja-JP" altLang="en-US" sz="2400" dirty="0"/>
              <a:t>　）</a:t>
            </a:r>
            <a:endParaRPr lang="en-US" altLang="ja-JP" sz="2400" dirty="0"/>
          </a:p>
          <a:p>
            <a:pPr marL="0" indent="0">
              <a:buFont typeface="Arial" panose="020B0604020202020204" pitchFamily="34" charset="0"/>
              <a:buNone/>
            </a:pPr>
            <a:r>
              <a:rPr lang="ja-JP" altLang="en-US" sz="2400" dirty="0"/>
              <a:t>　＝区域内のネットワーク</a:t>
            </a:r>
          </a:p>
          <a:p>
            <a:pPr marL="0" indent="0">
              <a:buFont typeface="Arial" panose="020B0604020202020204" pitchFamily="34" charset="0"/>
              <a:buNone/>
            </a:pPr>
            <a:r>
              <a:rPr lang="ja-JP" altLang="en-US" sz="2400" dirty="0"/>
              <a:t>　　・（　</a:t>
            </a:r>
            <a:r>
              <a:rPr lang="ja-JP" altLang="en-US" sz="2400" dirty="0">
                <a:solidFill>
                  <a:srgbClr val="FF0000"/>
                </a:solidFill>
              </a:rPr>
              <a:t>有線ＬＡＮ　</a:t>
            </a:r>
            <a:r>
              <a:rPr lang="ja-JP" altLang="en-US" sz="2400" dirty="0"/>
              <a:t>）</a:t>
            </a:r>
            <a:endParaRPr lang="en-US" altLang="ja-JP" sz="2400" dirty="0"/>
          </a:p>
          <a:p>
            <a:pPr marL="0" indent="0">
              <a:buFont typeface="Arial" panose="020B0604020202020204" pitchFamily="34" charset="0"/>
              <a:buNone/>
            </a:pPr>
            <a:r>
              <a:rPr lang="ja-JP" altLang="en-US" sz="2400" dirty="0"/>
              <a:t>　　　　＝ケーブルで接続</a:t>
            </a:r>
          </a:p>
          <a:p>
            <a:pPr marL="0" indent="0">
              <a:buFont typeface="Arial" panose="020B0604020202020204" pitchFamily="34" charset="0"/>
              <a:buNone/>
            </a:pPr>
            <a:r>
              <a:rPr lang="ja-JP" altLang="en-US" sz="2400" dirty="0"/>
              <a:t>　　・（　</a:t>
            </a:r>
            <a:r>
              <a:rPr lang="ja-JP" altLang="en-US" sz="2400" dirty="0">
                <a:solidFill>
                  <a:srgbClr val="FF0000"/>
                </a:solidFill>
              </a:rPr>
              <a:t>無線ＬＡＮ　</a:t>
            </a:r>
            <a:r>
              <a:rPr lang="ja-JP" altLang="en-US" sz="2400" dirty="0"/>
              <a:t>）</a:t>
            </a:r>
            <a:endParaRPr lang="en-US" altLang="ja-JP" sz="2400" dirty="0"/>
          </a:p>
          <a:p>
            <a:pPr marL="0" indent="0">
              <a:buFont typeface="Arial" panose="020B0604020202020204" pitchFamily="34" charset="0"/>
              <a:buNone/>
            </a:pPr>
            <a:r>
              <a:rPr lang="ja-JP" altLang="en-US" sz="2400" dirty="0"/>
              <a:t>　　　　＝電波通信で接続</a:t>
            </a:r>
          </a:p>
        </p:txBody>
      </p:sp>
      <p:sp>
        <p:nvSpPr>
          <p:cNvPr id="7" name="コンテンツ プレースホルダー 2">
            <a:extLst>
              <a:ext uri="{FF2B5EF4-FFF2-40B4-BE49-F238E27FC236}">
                <a16:creationId xmlns:a16="http://schemas.microsoft.com/office/drawing/2014/main" id="{0178D161-BD90-C449-9B06-AB39DFEA4F7A}"/>
              </a:ext>
            </a:extLst>
          </p:cNvPr>
          <p:cNvSpPr txBox="1">
            <a:spLocks/>
          </p:cNvSpPr>
          <p:nvPr/>
        </p:nvSpPr>
        <p:spPr>
          <a:xfrm>
            <a:off x="99648" y="5370901"/>
            <a:ext cx="3971180" cy="1041790"/>
          </a:xfrm>
          <a:prstGeom prst="rect">
            <a:avLst/>
          </a:prstGeom>
          <a:solidFill>
            <a:schemeClr val="bg1"/>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FF0000"/>
                </a:solidFill>
              </a:rPr>
              <a:t>　</a:t>
            </a:r>
            <a:r>
              <a:rPr lang="en-US" altLang="ja-JP" sz="2400" dirty="0">
                <a:solidFill>
                  <a:srgbClr val="FF0000"/>
                </a:solidFill>
              </a:rPr>
              <a:t>WA</a:t>
            </a:r>
            <a:r>
              <a:rPr lang="ja-JP" altLang="en-US" sz="2400" dirty="0">
                <a:solidFill>
                  <a:srgbClr val="FF0000"/>
                </a:solidFill>
              </a:rPr>
              <a:t>Ｎ</a:t>
            </a:r>
            <a:endParaRPr lang="en-US" altLang="ja-JP" sz="2400" dirty="0">
              <a:solidFill>
                <a:srgbClr val="FF0000"/>
              </a:solidFill>
            </a:endParaRPr>
          </a:p>
          <a:p>
            <a:pPr marL="0" indent="0">
              <a:buFont typeface="Arial" panose="020B0604020202020204" pitchFamily="34" charset="0"/>
              <a:buNone/>
            </a:pPr>
            <a:r>
              <a:rPr lang="ja-JP" altLang="en-US" sz="2400" dirty="0"/>
              <a:t>　　＝広域なネットワーク</a:t>
            </a:r>
          </a:p>
        </p:txBody>
      </p:sp>
      <p:cxnSp>
        <p:nvCxnSpPr>
          <p:cNvPr id="8" name="直線矢印コネクタ 7">
            <a:extLst>
              <a:ext uri="{FF2B5EF4-FFF2-40B4-BE49-F238E27FC236}">
                <a16:creationId xmlns:a16="http://schemas.microsoft.com/office/drawing/2014/main" id="{F9D3B5FD-EDEA-551D-D146-8D19F49864EE}"/>
              </a:ext>
            </a:extLst>
          </p:cNvPr>
          <p:cNvCxnSpPr>
            <a:cxnSpLocks/>
          </p:cNvCxnSpPr>
          <p:nvPr/>
        </p:nvCxnSpPr>
        <p:spPr>
          <a:xfrm>
            <a:off x="3494937" y="3286125"/>
            <a:ext cx="3537977" cy="1041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A4E7214D-4B62-7172-19C2-10F8DA778F96}"/>
              </a:ext>
            </a:extLst>
          </p:cNvPr>
          <p:cNvCxnSpPr>
            <a:cxnSpLocks/>
          </p:cNvCxnSpPr>
          <p:nvPr/>
        </p:nvCxnSpPr>
        <p:spPr>
          <a:xfrm>
            <a:off x="3494937" y="3362325"/>
            <a:ext cx="915138" cy="12858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3C09631-E13A-7A3C-72A7-8239525D2E76}"/>
              </a:ext>
            </a:extLst>
          </p:cNvPr>
          <p:cNvCxnSpPr>
            <a:cxnSpLocks/>
          </p:cNvCxnSpPr>
          <p:nvPr/>
        </p:nvCxnSpPr>
        <p:spPr>
          <a:xfrm flipV="1">
            <a:off x="1383852" y="3286125"/>
            <a:ext cx="3483423" cy="2343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74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D0A9F-78E4-FEF6-C6A6-53FA83D304A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FD15CEC-98F4-0DA9-C9EE-42483D26C843}"/>
              </a:ext>
            </a:extLst>
          </p:cNvPr>
          <p:cNvSpPr>
            <a:spLocks noGrp="1"/>
          </p:cNvSpPr>
          <p:nvPr>
            <p:ph type="title"/>
          </p:nvPr>
        </p:nvSpPr>
        <p:spPr>
          <a:xfrm>
            <a:off x="628649" y="365126"/>
            <a:ext cx="8022981" cy="1322997"/>
          </a:xfrm>
        </p:spPr>
        <p:txBody>
          <a:bodyPr>
            <a:normAutofit/>
          </a:bodyPr>
          <a:lstStyle/>
          <a:p>
            <a:r>
              <a:rPr lang="en-US" altLang="ja-JP" dirty="0">
                <a:solidFill>
                  <a:srgbClr val="FF0000"/>
                </a:solidFill>
              </a:rPr>
              <a:t>【</a:t>
            </a:r>
            <a:r>
              <a:rPr lang="ja-JP" altLang="en-US" dirty="0">
                <a:solidFill>
                  <a:srgbClr val="FF0000"/>
                </a:solidFill>
              </a:rPr>
              <a:t>知識の整理</a:t>
            </a:r>
            <a:r>
              <a:rPr lang="en-US" altLang="ja-JP" dirty="0">
                <a:solidFill>
                  <a:srgbClr val="FF0000"/>
                </a:solidFill>
              </a:rPr>
              <a:t>】</a:t>
            </a:r>
            <a:br>
              <a:rPr lang="en-US" altLang="ja-JP" dirty="0">
                <a:solidFill>
                  <a:srgbClr val="FF0000"/>
                </a:solidFill>
              </a:rPr>
            </a:br>
            <a:r>
              <a:rPr lang="ja-JP" altLang="en-US" dirty="0">
                <a:solidFill>
                  <a:srgbClr val="FF0000"/>
                </a:solidFill>
              </a:rPr>
              <a:t>　②インターネットにつながるまで</a:t>
            </a:r>
          </a:p>
        </p:txBody>
      </p:sp>
      <p:pic>
        <p:nvPicPr>
          <p:cNvPr id="5" name="図 4">
            <a:extLst>
              <a:ext uri="{FF2B5EF4-FFF2-40B4-BE49-F238E27FC236}">
                <a16:creationId xmlns:a16="http://schemas.microsoft.com/office/drawing/2014/main" id="{9B994774-D833-CEE3-103B-E6BD2628988E}"/>
              </a:ext>
            </a:extLst>
          </p:cNvPr>
          <p:cNvPicPr>
            <a:picLocks noChangeAspect="1"/>
          </p:cNvPicPr>
          <p:nvPr/>
        </p:nvPicPr>
        <p:blipFill rotWithShape="1">
          <a:blip r:embed="rId2"/>
          <a:srcRect l="26458" t="26609" r="29063" b="13787"/>
          <a:stretch/>
        </p:blipFill>
        <p:spPr>
          <a:xfrm>
            <a:off x="175847" y="1573675"/>
            <a:ext cx="6318738" cy="5090527"/>
          </a:xfrm>
          <a:prstGeom prst="rect">
            <a:avLst/>
          </a:prstGeom>
        </p:spPr>
      </p:pic>
      <p:sp>
        <p:nvSpPr>
          <p:cNvPr id="6" name="コンテンツ プレースホルダー 2">
            <a:extLst>
              <a:ext uri="{FF2B5EF4-FFF2-40B4-BE49-F238E27FC236}">
                <a16:creationId xmlns:a16="http://schemas.microsoft.com/office/drawing/2014/main" id="{CE8D9DEF-468A-3C5D-E05E-B905F8A10640}"/>
              </a:ext>
            </a:extLst>
          </p:cNvPr>
          <p:cNvSpPr txBox="1">
            <a:spLocks/>
          </p:cNvSpPr>
          <p:nvPr/>
        </p:nvSpPr>
        <p:spPr>
          <a:xfrm>
            <a:off x="3692770" y="3772812"/>
            <a:ext cx="5451230" cy="957213"/>
          </a:xfrm>
          <a:prstGeom prst="rect">
            <a:avLst/>
          </a:prstGeom>
          <a:solidFill>
            <a:schemeClr val="bg1"/>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a:t>
            </a:r>
            <a:r>
              <a:rPr lang="ja-JP" altLang="en-US" sz="2400" dirty="0">
                <a:solidFill>
                  <a:srgbClr val="FF0000"/>
                </a:solidFill>
              </a:rPr>
              <a:t>ルータ</a:t>
            </a:r>
            <a:r>
              <a:rPr lang="ja-JP" altLang="en-US" sz="2400" dirty="0"/>
              <a:t>　）</a:t>
            </a:r>
            <a:endParaRPr lang="en-US" altLang="ja-JP" sz="2400" dirty="0"/>
          </a:p>
          <a:p>
            <a:pPr marL="0" indent="0">
              <a:buFont typeface="Arial" panose="020B0604020202020204" pitchFamily="34" charset="0"/>
              <a:buNone/>
            </a:pPr>
            <a:r>
              <a:rPr lang="ja-JP" altLang="en-US" sz="2400" dirty="0"/>
              <a:t>　＝違うネットワークどうしをつなぐ機器</a:t>
            </a:r>
          </a:p>
        </p:txBody>
      </p:sp>
      <p:sp>
        <p:nvSpPr>
          <p:cNvPr id="7" name="コンテンツ プレースホルダー 2">
            <a:extLst>
              <a:ext uri="{FF2B5EF4-FFF2-40B4-BE49-F238E27FC236}">
                <a16:creationId xmlns:a16="http://schemas.microsoft.com/office/drawing/2014/main" id="{874EB582-BAA4-617E-1DFC-25593B1020DC}"/>
              </a:ext>
            </a:extLst>
          </p:cNvPr>
          <p:cNvSpPr txBox="1">
            <a:spLocks/>
          </p:cNvSpPr>
          <p:nvPr/>
        </p:nvSpPr>
        <p:spPr>
          <a:xfrm>
            <a:off x="3692770" y="2632327"/>
            <a:ext cx="5451230" cy="879330"/>
          </a:xfrm>
          <a:prstGeom prst="rect">
            <a:avLst/>
          </a:prstGeom>
          <a:solidFill>
            <a:schemeClr val="bg1"/>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a:t>
            </a:r>
            <a:r>
              <a:rPr lang="en-US" altLang="ja-JP" sz="2400" dirty="0">
                <a:solidFill>
                  <a:srgbClr val="FF0000"/>
                </a:solidFill>
              </a:rPr>
              <a:t>ISP</a:t>
            </a:r>
            <a:r>
              <a:rPr lang="ja-JP" altLang="en-US" sz="2400" dirty="0">
                <a:solidFill>
                  <a:srgbClr val="FF0000"/>
                </a:solidFill>
              </a:rPr>
              <a:t>・プロバイダ　</a:t>
            </a:r>
            <a:r>
              <a:rPr lang="ja-JP" altLang="en-US" sz="2400" dirty="0"/>
              <a:t>）</a:t>
            </a:r>
            <a:endParaRPr lang="en-US" altLang="ja-JP" sz="2400" dirty="0"/>
          </a:p>
          <a:p>
            <a:pPr marL="0" indent="0">
              <a:buFont typeface="Arial" panose="020B0604020202020204" pitchFamily="34" charset="0"/>
              <a:buNone/>
            </a:pPr>
            <a:r>
              <a:rPr lang="ja-JP" altLang="en-US" sz="2400" dirty="0"/>
              <a:t>　＝インターネットの接続サービスを提供</a:t>
            </a:r>
          </a:p>
        </p:txBody>
      </p:sp>
      <p:sp>
        <p:nvSpPr>
          <p:cNvPr id="2" name="コンテンツ プレースホルダー 2">
            <a:extLst>
              <a:ext uri="{FF2B5EF4-FFF2-40B4-BE49-F238E27FC236}">
                <a16:creationId xmlns:a16="http://schemas.microsoft.com/office/drawing/2014/main" id="{E306C349-488E-DC3D-2DB7-C3E624D6EB67}"/>
              </a:ext>
            </a:extLst>
          </p:cNvPr>
          <p:cNvSpPr txBox="1">
            <a:spLocks/>
          </p:cNvSpPr>
          <p:nvPr/>
        </p:nvSpPr>
        <p:spPr>
          <a:xfrm>
            <a:off x="3692770" y="4995243"/>
            <a:ext cx="5451230" cy="957213"/>
          </a:xfrm>
          <a:prstGeom prst="rect">
            <a:avLst/>
          </a:prstGeom>
          <a:solidFill>
            <a:schemeClr val="bg1"/>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　</a:t>
            </a:r>
            <a:r>
              <a:rPr lang="ja-JP" altLang="en-US" sz="2400" dirty="0">
                <a:solidFill>
                  <a:srgbClr val="FF0000"/>
                </a:solidFill>
              </a:rPr>
              <a:t>ハブ</a:t>
            </a:r>
            <a:r>
              <a:rPr lang="ja-JP" altLang="en-US" sz="2400" dirty="0"/>
              <a:t>　）・（　</a:t>
            </a:r>
            <a:r>
              <a:rPr lang="ja-JP" altLang="en-US" sz="2400" dirty="0">
                <a:solidFill>
                  <a:srgbClr val="FF0000"/>
                </a:solidFill>
              </a:rPr>
              <a:t>アクセスポイント</a:t>
            </a:r>
            <a:r>
              <a:rPr lang="ja-JP" altLang="en-US" sz="2400" dirty="0"/>
              <a:t>　）</a:t>
            </a:r>
            <a:endParaRPr lang="en-US" altLang="ja-JP" sz="2400" dirty="0"/>
          </a:p>
          <a:p>
            <a:pPr marL="0" indent="0">
              <a:buFont typeface="Arial" panose="020B0604020202020204" pitchFamily="34" charset="0"/>
              <a:buNone/>
            </a:pPr>
            <a:r>
              <a:rPr lang="ja-JP" altLang="en-US" sz="2400" dirty="0"/>
              <a:t>　＝ＬＡＮの中で機器同士を接続する</a:t>
            </a:r>
          </a:p>
        </p:txBody>
      </p:sp>
      <p:sp>
        <p:nvSpPr>
          <p:cNvPr id="3" name="矢印: 上 2">
            <a:extLst>
              <a:ext uri="{FF2B5EF4-FFF2-40B4-BE49-F238E27FC236}">
                <a16:creationId xmlns:a16="http://schemas.microsoft.com/office/drawing/2014/main" id="{4ED0C950-970C-CFFC-9C0D-27ED36C50BBE}"/>
              </a:ext>
            </a:extLst>
          </p:cNvPr>
          <p:cNvSpPr/>
          <p:nvPr/>
        </p:nvSpPr>
        <p:spPr>
          <a:xfrm>
            <a:off x="5515702" y="2385761"/>
            <a:ext cx="1160585" cy="24656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545427B1-178D-3F8B-0034-330E12DF26B9}"/>
              </a:ext>
            </a:extLst>
          </p:cNvPr>
          <p:cNvSpPr/>
          <p:nvPr/>
        </p:nvSpPr>
        <p:spPr>
          <a:xfrm>
            <a:off x="5515704" y="4750409"/>
            <a:ext cx="1160585" cy="24656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 8">
            <a:extLst>
              <a:ext uri="{FF2B5EF4-FFF2-40B4-BE49-F238E27FC236}">
                <a16:creationId xmlns:a16="http://schemas.microsoft.com/office/drawing/2014/main" id="{5C14244B-CA85-CA5A-AB88-4A85FC2A3875}"/>
              </a:ext>
            </a:extLst>
          </p:cNvPr>
          <p:cNvSpPr/>
          <p:nvPr/>
        </p:nvSpPr>
        <p:spPr>
          <a:xfrm>
            <a:off x="5515702" y="3516520"/>
            <a:ext cx="1160585" cy="24656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上 9">
            <a:extLst>
              <a:ext uri="{FF2B5EF4-FFF2-40B4-BE49-F238E27FC236}">
                <a16:creationId xmlns:a16="http://schemas.microsoft.com/office/drawing/2014/main" id="{96DAAA39-084E-D6C5-5149-1D8C4C4F196C}"/>
              </a:ext>
            </a:extLst>
          </p:cNvPr>
          <p:cNvSpPr/>
          <p:nvPr/>
        </p:nvSpPr>
        <p:spPr>
          <a:xfrm>
            <a:off x="5515706" y="5952456"/>
            <a:ext cx="1160585" cy="24656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a:extLst>
              <a:ext uri="{FF2B5EF4-FFF2-40B4-BE49-F238E27FC236}">
                <a16:creationId xmlns:a16="http://schemas.microsoft.com/office/drawing/2014/main" id="{2525A14F-0FB8-EE74-262E-D930B2C4625D}"/>
              </a:ext>
            </a:extLst>
          </p:cNvPr>
          <p:cNvSpPr txBox="1">
            <a:spLocks/>
          </p:cNvSpPr>
          <p:nvPr/>
        </p:nvSpPr>
        <p:spPr>
          <a:xfrm>
            <a:off x="4454767" y="6218801"/>
            <a:ext cx="3364525" cy="455127"/>
          </a:xfrm>
          <a:prstGeom prst="rect">
            <a:avLst/>
          </a:prstGeom>
          <a:solidFill>
            <a:schemeClr val="bg1"/>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パソコン・スマートフォン</a:t>
            </a:r>
          </a:p>
        </p:txBody>
      </p:sp>
      <p:cxnSp>
        <p:nvCxnSpPr>
          <p:cNvPr id="13" name="直線矢印コネクタ 12">
            <a:extLst>
              <a:ext uri="{FF2B5EF4-FFF2-40B4-BE49-F238E27FC236}">
                <a16:creationId xmlns:a16="http://schemas.microsoft.com/office/drawing/2014/main" id="{BACB3F19-3C03-D511-E985-6CD53F1126A3}"/>
              </a:ext>
            </a:extLst>
          </p:cNvPr>
          <p:cNvCxnSpPr>
            <a:cxnSpLocks/>
          </p:cNvCxnSpPr>
          <p:nvPr/>
        </p:nvCxnSpPr>
        <p:spPr>
          <a:xfrm flipH="1" flipV="1">
            <a:off x="1629508" y="4407877"/>
            <a:ext cx="2350472"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37D99B0-05B2-0ACF-AACE-B1DE6E043581}"/>
              </a:ext>
            </a:extLst>
          </p:cNvPr>
          <p:cNvCxnSpPr>
            <a:cxnSpLocks/>
          </p:cNvCxnSpPr>
          <p:nvPr/>
        </p:nvCxnSpPr>
        <p:spPr>
          <a:xfrm flipH="1" flipV="1">
            <a:off x="3176952" y="4475433"/>
            <a:ext cx="2338750" cy="5939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8283ABE-E9A5-F907-726D-53A02A9AA471}"/>
              </a:ext>
            </a:extLst>
          </p:cNvPr>
          <p:cNvCxnSpPr>
            <a:cxnSpLocks/>
          </p:cNvCxnSpPr>
          <p:nvPr/>
        </p:nvCxnSpPr>
        <p:spPr>
          <a:xfrm flipH="1" flipV="1">
            <a:off x="2253764" y="3199261"/>
            <a:ext cx="2201003" cy="678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2A64240-723A-439B-3BFF-525300FC0CBD}"/>
              </a:ext>
            </a:extLst>
          </p:cNvPr>
          <p:cNvCxnSpPr>
            <a:cxnSpLocks/>
          </p:cNvCxnSpPr>
          <p:nvPr/>
        </p:nvCxnSpPr>
        <p:spPr>
          <a:xfrm flipH="1" flipV="1">
            <a:off x="3494937" y="2751012"/>
            <a:ext cx="350232" cy="593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95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CA708-9DDB-5E50-638C-F17FB53EC394}"/>
              </a:ext>
            </a:extLst>
          </p:cNvPr>
          <p:cNvSpPr>
            <a:spLocks noGrp="1"/>
          </p:cNvSpPr>
          <p:nvPr>
            <p:ph type="title"/>
          </p:nvPr>
        </p:nvSpPr>
        <p:spPr/>
        <p:txBody>
          <a:bodyPr/>
          <a:lstStyle/>
          <a:p>
            <a:r>
              <a:rPr kumimoji="1"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（１）</a:t>
            </a:r>
            <a:br>
              <a:rPr lang="en-US" altLang="ja-JP" dirty="0">
                <a:solidFill>
                  <a:srgbClr val="FF0000"/>
                </a:solidFill>
              </a:rPr>
            </a:br>
            <a:endParaRPr kumimoji="1" lang="ja-JP" altLang="en-US" dirty="0"/>
          </a:p>
        </p:txBody>
      </p:sp>
      <p:pic>
        <p:nvPicPr>
          <p:cNvPr id="3" name="図 2">
            <a:extLst>
              <a:ext uri="{FF2B5EF4-FFF2-40B4-BE49-F238E27FC236}">
                <a16:creationId xmlns:a16="http://schemas.microsoft.com/office/drawing/2014/main" id="{9206E7AE-8654-0B5C-2D1A-AC903A13A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34" y="2369224"/>
            <a:ext cx="6604098" cy="3125292"/>
          </a:xfrm>
          <a:prstGeom prst="rect">
            <a:avLst/>
          </a:prstGeom>
          <a:ln>
            <a:solidFill>
              <a:schemeClr val="tx1"/>
            </a:solidFill>
          </a:ln>
        </p:spPr>
      </p:pic>
      <p:sp>
        <p:nvSpPr>
          <p:cNvPr id="5" name="テキスト ボックス 4">
            <a:extLst>
              <a:ext uri="{FF2B5EF4-FFF2-40B4-BE49-F238E27FC236}">
                <a16:creationId xmlns:a16="http://schemas.microsoft.com/office/drawing/2014/main" id="{E5F6CE0D-32E7-FE02-E3A1-839CF5CD4E60}"/>
              </a:ext>
            </a:extLst>
          </p:cNvPr>
          <p:cNvSpPr txBox="1"/>
          <p:nvPr/>
        </p:nvSpPr>
        <p:spPr>
          <a:xfrm>
            <a:off x="284339" y="1168895"/>
            <a:ext cx="8575322" cy="1200329"/>
          </a:xfrm>
          <a:prstGeom prst="rect">
            <a:avLst/>
          </a:prstGeom>
          <a:noFill/>
        </p:spPr>
        <p:txBody>
          <a:bodyPr wrap="square">
            <a:spAutoFit/>
          </a:bodyPr>
          <a:lstStyle/>
          <a:p>
            <a:r>
              <a:rPr lang="ja-JP" altLang="en-US" sz="2400" dirty="0"/>
              <a:t>右の機器を線でつなぎ、小規模なネットワークを構築してみよう。</a:t>
            </a:r>
          </a:p>
          <a:p>
            <a:r>
              <a:rPr lang="ja-JP" altLang="en-US" sz="2400" dirty="0"/>
              <a:t>無線</a:t>
            </a:r>
            <a:r>
              <a:rPr lang="en-US" altLang="ja-JP" sz="2400" dirty="0"/>
              <a:t>LAN</a:t>
            </a:r>
            <a:r>
              <a:rPr lang="ja-JP" altLang="en-US" sz="2400" dirty="0"/>
              <a:t>対応コンピュータ以外は、有線（</a:t>
            </a:r>
            <a:r>
              <a:rPr lang="en-US" altLang="ja-JP" sz="2400" dirty="0"/>
              <a:t>LAN</a:t>
            </a:r>
            <a:r>
              <a:rPr lang="ja-JP" altLang="en-US" sz="2400" dirty="0"/>
              <a:t>ケーブル）で接続するものとする。</a:t>
            </a:r>
            <a:r>
              <a:rPr lang="en-US" altLang="ja-JP" sz="2400" dirty="0"/>
              <a:t>※</a:t>
            </a:r>
            <a:r>
              <a:rPr lang="ja-JP" altLang="en-US" sz="2400" dirty="0"/>
              <a:t>有線接続は実線、無線接続は点線で書くこと</a:t>
            </a:r>
          </a:p>
        </p:txBody>
      </p:sp>
      <p:sp>
        <p:nvSpPr>
          <p:cNvPr id="6" name="テキスト ボックス 5">
            <a:extLst>
              <a:ext uri="{FF2B5EF4-FFF2-40B4-BE49-F238E27FC236}">
                <a16:creationId xmlns:a16="http://schemas.microsoft.com/office/drawing/2014/main" id="{E91DE4CD-0C16-EEE8-CEAA-C67DC304423C}"/>
              </a:ext>
            </a:extLst>
          </p:cNvPr>
          <p:cNvSpPr txBox="1"/>
          <p:nvPr/>
        </p:nvSpPr>
        <p:spPr>
          <a:xfrm>
            <a:off x="762000" y="5711386"/>
            <a:ext cx="7753350" cy="1015663"/>
          </a:xfrm>
          <a:prstGeom prst="rect">
            <a:avLst/>
          </a:prstGeom>
          <a:noFill/>
          <a:ln>
            <a:solidFill>
              <a:schemeClr val="accent1"/>
            </a:solidFill>
          </a:ln>
        </p:spPr>
        <p:txBody>
          <a:bodyPr wrap="square">
            <a:spAutoFit/>
          </a:bodyPr>
          <a:lstStyle/>
          <a:p>
            <a:pPr algn="just">
              <a:buNone/>
            </a:pPr>
            <a:r>
              <a:rPr lang="ja-JP" altLang="ja-JP" sz="2000" kern="100" dirty="0">
                <a:effectLst/>
                <a:latin typeface="+mn-ea"/>
                <a:cs typeface="Times New Roman" panose="02020603050405020304" pitchFamily="18" charset="0"/>
              </a:rPr>
              <a:t>◇考え方</a:t>
            </a:r>
          </a:p>
          <a:p>
            <a:pPr algn="just">
              <a:buNone/>
            </a:pPr>
            <a:r>
              <a:rPr lang="ja-JP" altLang="ja-JP" sz="2000" kern="100" dirty="0">
                <a:effectLst/>
                <a:latin typeface="+mn-ea"/>
                <a:cs typeface="Times New Roman" panose="02020603050405020304" pitchFamily="18" charset="0"/>
              </a:rPr>
              <a:t>１）インターネットとの接続はルータが出入口</a:t>
            </a:r>
          </a:p>
          <a:p>
            <a:pPr algn="just">
              <a:buNone/>
            </a:pPr>
            <a:r>
              <a:rPr lang="ja-JP" altLang="ja-JP" sz="2000" kern="100" dirty="0">
                <a:effectLst/>
                <a:latin typeface="+mn-ea"/>
                <a:cs typeface="Times New Roman" panose="02020603050405020304" pitchFamily="18" charset="0"/>
              </a:rPr>
              <a:t>２）</a:t>
            </a:r>
            <a:r>
              <a:rPr lang="en-US" altLang="ja-JP" sz="2000" kern="100" dirty="0">
                <a:effectLst/>
                <a:latin typeface="+mn-ea"/>
                <a:cs typeface="Times New Roman" panose="02020603050405020304" pitchFamily="18" charset="0"/>
              </a:rPr>
              <a:t>PC</a:t>
            </a:r>
            <a:r>
              <a:rPr lang="ja-JP" altLang="en-US" sz="2000" kern="100" dirty="0">
                <a:effectLst/>
                <a:latin typeface="+mn-ea"/>
                <a:cs typeface="Times New Roman" panose="02020603050405020304" pitchFamily="18" charset="0"/>
              </a:rPr>
              <a:t>や</a:t>
            </a:r>
            <a:r>
              <a:rPr lang="ja-JP" altLang="ja-JP" sz="2000" kern="100" dirty="0">
                <a:effectLst/>
                <a:latin typeface="+mn-ea"/>
                <a:cs typeface="Times New Roman" panose="02020603050405020304" pitchFamily="18" charset="0"/>
              </a:rPr>
              <a:t>機器は</a:t>
            </a:r>
            <a:r>
              <a:rPr lang="ja-JP" altLang="en-US" sz="2000" kern="100" dirty="0">
                <a:effectLst/>
                <a:latin typeface="+mn-ea"/>
                <a:cs typeface="Times New Roman" panose="02020603050405020304" pitchFamily="18" charset="0"/>
              </a:rPr>
              <a:t>、無線は</a:t>
            </a:r>
            <a:r>
              <a:rPr lang="ja-JP" altLang="ja-JP" sz="2000" kern="100" dirty="0">
                <a:effectLst/>
                <a:latin typeface="+mn-ea"/>
                <a:cs typeface="Times New Roman" panose="02020603050405020304" pitchFamily="18" charset="0"/>
              </a:rPr>
              <a:t>アクセスポイント</a:t>
            </a:r>
            <a:r>
              <a:rPr lang="ja-JP" altLang="en-US" sz="2000" kern="100" dirty="0">
                <a:effectLst/>
                <a:latin typeface="+mn-ea"/>
                <a:cs typeface="Times New Roman" panose="02020603050405020304" pitchFamily="18" charset="0"/>
              </a:rPr>
              <a:t>、有線は</a:t>
            </a:r>
            <a:r>
              <a:rPr lang="ja-JP" altLang="ja-JP" sz="2000" kern="100" dirty="0">
                <a:effectLst/>
                <a:latin typeface="+mn-ea"/>
                <a:cs typeface="Times New Roman" panose="02020603050405020304" pitchFamily="18" charset="0"/>
              </a:rPr>
              <a:t>ハブ</a:t>
            </a:r>
            <a:r>
              <a:rPr lang="ja-JP" altLang="en-US" sz="2000" kern="100" dirty="0">
                <a:effectLst/>
                <a:latin typeface="+mn-ea"/>
                <a:cs typeface="Times New Roman" panose="02020603050405020304" pitchFamily="18" charset="0"/>
              </a:rPr>
              <a:t>に</a:t>
            </a:r>
            <a:r>
              <a:rPr lang="ja-JP" altLang="ja-JP" sz="2000" kern="100" dirty="0">
                <a:effectLst/>
                <a:latin typeface="+mn-ea"/>
                <a:cs typeface="Times New Roman" panose="02020603050405020304" pitchFamily="18" charset="0"/>
              </a:rPr>
              <a:t>接続する</a:t>
            </a:r>
          </a:p>
        </p:txBody>
      </p:sp>
    </p:spTree>
    <p:extLst>
      <p:ext uri="{BB962C8B-B14F-4D97-AF65-F5344CB8AC3E}">
        <p14:creationId xmlns:p14="http://schemas.microsoft.com/office/powerpoint/2010/main" val="319757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AD631-EF1F-1C92-BFB7-7F82DC1C29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1B810B-8CAE-9F93-C2C6-A869F500C00F}"/>
              </a:ext>
            </a:extLst>
          </p:cNvPr>
          <p:cNvSpPr>
            <a:spLocks noGrp="1"/>
          </p:cNvSpPr>
          <p:nvPr>
            <p:ph type="title"/>
          </p:nvPr>
        </p:nvSpPr>
        <p:spPr/>
        <p:txBody>
          <a:bodyPr/>
          <a:lstStyle/>
          <a:p>
            <a:r>
              <a:rPr kumimoji="1"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（１）</a:t>
            </a:r>
            <a:br>
              <a:rPr lang="en-US" altLang="ja-JP" dirty="0">
                <a:solidFill>
                  <a:srgbClr val="FF0000"/>
                </a:solidFill>
              </a:rPr>
            </a:br>
            <a:endParaRPr kumimoji="1" lang="ja-JP" altLang="en-US" dirty="0"/>
          </a:p>
        </p:txBody>
      </p:sp>
      <p:pic>
        <p:nvPicPr>
          <p:cNvPr id="3" name="図 2">
            <a:extLst>
              <a:ext uri="{FF2B5EF4-FFF2-40B4-BE49-F238E27FC236}">
                <a16:creationId xmlns:a16="http://schemas.microsoft.com/office/drawing/2014/main" id="{22AC89EE-63EC-6FC2-9055-9756E6CC1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54" y="2693465"/>
            <a:ext cx="8153292" cy="3903515"/>
          </a:xfrm>
          <a:prstGeom prst="rect">
            <a:avLst/>
          </a:prstGeom>
          <a:ln>
            <a:solidFill>
              <a:schemeClr val="tx1"/>
            </a:solidFill>
          </a:ln>
        </p:spPr>
      </p:pic>
      <p:sp>
        <p:nvSpPr>
          <p:cNvPr id="5" name="テキスト ボックス 4">
            <a:extLst>
              <a:ext uri="{FF2B5EF4-FFF2-40B4-BE49-F238E27FC236}">
                <a16:creationId xmlns:a16="http://schemas.microsoft.com/office/drawing/2014/main" id="{679EF05F-3B8C-AD05-5278-9DD8EE31F521}"/>
              </a:ext>
            </a:extLst>
          </p:cNvPr>
          <p:cNvSpPr txBox="1"/>
          <p:nvPr/>
        </p:nvSpPr>
        <p:spPr>
          <a:xfrm>
            <a:off x="284339" y="1123805"/>
            <a:ext cx="8575322" cy="1200329"/>
          </a:xfrm>
          <a:prstGeom prst="rect">
            <a:avLst/>
          </a:prstGeom>
          <a:noFill/>
        </p:spPr>
        <p:txBody>
          <a:bodyPr wrap="square">
            <a:spAutoFit/>
          </a:bodyPr>
          <a:lstStyle/>
          <a:p>
            <a:r>
              <a:rPr lang="ja-JP" altLang="en-US" sz="2400" dirty="0"/>
              <a:t>右の機器を線でつなぎ、小規模なネットワークを構築してみよう。</a:t>
            </a:r>
          </a:p>
          <a:p>
            <a:r>
              <a:rPr lang="ja-JP" altLang="en-US" sz="2400" dirty="0"/>
              <a:t>無線</a:t>
            </a:r>
            <a:r>
              <a:rPr lang="en-US" altLang="ja-JP" sz="2400" dirty="0"/>
              <a:t>LAN</a:t>
            </a:r>
            <a:r>
              <a:rPr lang="ja-JP" altLang="en-US" sz="2400" dirty="0"/>
              <a:t>対応コンピュータ以外は、有線（</a:t>
            </a:r>
            <a:r>
              <a:rPr lang="en-US" altLang="ja-JP" sz="2400" dirty="0"/>
              <a:t>LAN</a:t>
            </a:r>
            <a:r>
              <a:rPr lang="ja-JP" altLang="en-US" sz="2400" dirty="0"/>
              <a:t>ケーブル）で接続するものとする。</a:t>
            </a:r>
            <a:r>
              <a:rPr lang="en-US" altLang="ja-JP" sz="2400" dirty="0"/>
              <a:t>※</a:t>
            </a:r>
            <a:r>
              <a:rPr lang="ja-JP" altLang="en-US" sz="2400" dirty="0"/>
              <a:t>有線接続は実線、無線接続は点線で書くこと</a:t>
            </a:r>
          </a:p>
        </p:txBody>
      </p:sp>
      <p:cxnSp>
        <p:nvCxnSpPr>
          <p:cNvPr id="6" name="直線コネクタ 5">
            <a:extLst>
              <a:ext uri="{FF2B5EF4-FFF2-40B4-BE49-F238E27FC236}">
                <a16:creationId xmlns:a16="http://schemas.microsoft.com/office/drawing/2014/main" id="{A44BA10C-7C2B-CDC8-7D9F-0E83DF94D5CC}"/>
              </a:ext>
            </a:extLst>
          </p:cNvPr>
          <p:cNvCxnSpPr/>
          <p:nvPr/>
        </p:nvCxnSpPr>
        <p:spPr>
          <a:xfrm flipV="1">
            <a:off x="3059723" y="5287108"/>
            <a:ext cx="797169" cy="3282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A01F03B-F2C1-CAD8-5F41-CD63B0CBD36C}"/>
              </a:ext>
            </a:extLst>
          </p:cNvPr>
          <p:cNvCxnSpPr>
            <a:cxnSpLocks/>
          </p:cNvCxnSpPr>
          <p:nvPr/>
        </p:nvCxnSpPr>
        <p:spPr>
          <a:xfrm flipV="1">
            <a:off x="5017477" y="4255343"/>
            <a:ext cx="1090246" cy="6155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05CCD7B-6569-B495-DD02-545D9B47BF0B}"/>
              </a:ext>
            </a:extLst>
          </p:cNvPr>
          <p:cNvCxnSpPr>
            <a:cxnSpLocks/>
          </p:cNvCxnSpPr>
          <p:nvPr/>
        </p:nvCxnSpPr>
        <p:spPr>
          <a:xfrm flipV="1">
            <a:off x="5193323" y="4443046"/>
            <a:ext cx="2332892" cy="427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4588F51-CFD0-AC6B-C0D4-4DE9420DE2BF}"/>
              </a:ext>
            </a:extLst>
          </p:cNvPr>
          <p:cNvCxnSpPr>
            <a:cxnSpLocks/>
          </p:cNvCxnSpPr>
          <p:nvPr/>
        </p:nvCxnSpPr>
        <p:spPr>
          <a:xfrm>
            <a:off x="5222631" y="4970552"/>
            <a:ext cx="767861" cy="7503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12D90EE-15B8-91BC-365E-8DB4DA7F47D9}"/>
              </a:ext>
            </a:extLst>
          </p:cNvPr>
          <p:cNvCxnSpPr>
            <a:cxnSpLocks/>
          </p:cNvCxnSpPr>
          <p:nvPr/>
        </p:nvCxnSpPr>
        <p:spPr>
          <a:xfrm>
            <a:off x="3188677" y="3532118"/>
            <a:ext cx="1113692"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98CDCD9-FD3C-D6D7-1533-9067A6FD8AC5}"/>
              </a:ext>
            </a:extLst>
          </p:cNvPr>
          <p:cNvCxnSpPr>
            <a:cxnSpLocks/>
          </p:cNvCxnSpPr>
          <p:nvPr/>
        </p:nvCxnSpPr>
        <p:spPr>
          <a:xfrm flipV="1">
            <a:off x="4572000" y="4082727"/>
            <a:ext cx="0" cy="975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40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8B42E-8FB4-D887-C859-BD12F5A3B639}"/>
              </a:ext>
            </a:extLst>
          </p:cNvPr>
          <p:cNvSpPr>
            <a:spLocks noGrp="1"/>
          </p:cNvSpPr>
          <p:nvPr>
            <p:ph type="title"/>
          </p:nvPr>
        </p:nvSpPr>
        <p:spPr/>
        <p:txBody>
          <a:bodyPr/>
          <a:lstStyle/>
          <a:p>
            <a:r>
              <a:rPr kumimoji="1" lang="en-US" altLang="ja-JP" dirty="0">
                <a:solidFill>
                  <a:srgbClr val="FF0000"/>
                </a:solidFill>
              </a:rPr>
              <a:t>【</a:t>
            </a:r>
            <a:r>
              <a:rPr lang="ja-JP" altLang="en-US" dirty="0">
                <a:solidFill>
                  <a:srgbClr val="FF0000"/>
                </a:solidFill>
              </a:rPr>
              <a:t>確認課題</a:t>
            </a:r>
            <a:r>
              <a:rPr lang="en-US" altLang="ja-JP" dirty="0">
                <a:solidFill>
                  <a:srgbClr val="FF0000"/>
                </a:solidFill>
              </a:rPr>
              <a:t>】</a:t>
            </a:r>
            <a:r>
              <a:rPr lang="ja-JP" altLang="en-US" dirty="0">
                <a:solidFill>
                  <a:srgbClr val="FF0000"/>
                </a:solidFill>
              </a:rPr>
              <a:t>（２）</a:t>
            </a:r>
            <a:br>
              <a:rPr lang="en-US" altLang="ja-JP" dirty="0"/>
            </a:br>
            <a:endParaRPr kumimoji="1" lang="ja-JP" altLang="en-US" dirty="0"/>
          </a:p>
        </p:txBody>
      </p:sp>
      <p:graphicFrame>
        <p:nvGraphicFramePr>
          <p:cNvPr id="3" name="表 2">
            <a:extLst>
              <a:ext uri="{FF2B5EF4-FFF2-40B4-BE49-F238E27FC236}">
                <a16:creationId xmlns:a16="http://schemas.microsoft.com/office/drawing/2014/main" id="{BFA34F01-BA01-9B27-FDE3-3B0172CBE756}"/>
              </a:ext>
            </a:extLst>
          </p:cNvPr>
          <p:cNvGraphicFramePr>
            <a:graphicFrameLocks noGrp="1"/>
          </p:cNvGraphicFramePr>
          <p:nvPr>
            <p:extLst>
              <p:ext uri="{D42A27DB-BD31-4B8C-83A1-F6EECF244321}">
                <p14:modId xmlns:p14="http://schemas.microsoft.com/office/powerpoint/2010/main" val="1128719452"/>
              </p:ext>
            </p:extLst>
          </p:nvPr>
        </p:nvGraphicFramePr>
        <p:xfrm>
          <a:off x="628650" y="2829413"/>
          <a:ext cx="8112369" cy="2926080"/>
        </p:xfrm>
        <a:graphic>
          <a:graphicData uri="http://schemas.openxmlformats.org/drawingml/2006/table">
            <a:tbl>
              <a:tblPr firstRow="1" firstCol="1" bandRow="1">
                <a:tableStyleId>{5940675A-B579-460E-94D1-54222C63F5DA}</a:tableStyleId>
              </a:tblPr>
              <a:tblGrid>
                <a:gridCol w="2595196">
                  <a:extLst>
                    <a:ext uri="{9D8B030D-6E8A-4147-A177-3AD203B41FA5}">
                      <a16:colId xmlns:a16="http://schemas.microsoft.com/office/drawing/2014/main" val="3428730693"/>
                    </a:ext>
                  </a:extLst>
                </a:gridCol>
                <a:gridCol w="5517173">
                  <a:extLst>
                    <a:ext uri="{9D8B030D-6E8A-4147-A177-3AD203B41FA5}">
                      <a16:colId xmlns:a16="http://schemas.microsoft.com/office/drawing/2014/main" val="697417553"/>
                    </a:ext>
                  </a:extLst>
                </a:gridCol>
              </a:tblGrid>
              <a:tr h="0">
                <a:tc>
                  <a:txBody>
                    <a:bodyPr/>
                    <a:lstStyle/>
                    <a:p>
                      <a:pPr algn="just"/>
                      <a:r>
                        <a:rPr lang="ja-JP" sz="2400" kern="100">
                          <a:effectLst/>
                        </a:rPr>
                        <a:t>接続業者</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r>
                        <a:rPr lang="en-US" sz="2400" kern="100">
                          <a:effectLst/>
                        </a:rPr>
                        <a:t> </a:t>
                      </a:r>
                      <a:endParaRPr lang="ja-JP" sz="2400" kern="100">
                        <a:effectLst/>
                      </a:endParaRPr>
                    </a:p>
                    <a:p>
                      <a:pPr algn="just"/>
                      <a:r>
                        <a:rPr lang="en-US" sz="2400" kern="100">
                          <a:effectLst/>
                        </a:rPr>
                        <a:t> </a:t>
                      </a:r>
                      <a:endParaRPr lang="ja-JP" sz="2400" kern="10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636481229"/>
                  </a:ext>
                </a:extLst>
              </a:tr>
              <a:tr h="0">
                <a:tc>
                  <a:txBody>
                    <a:bodyPr/>
                    <a:lstStyle/>
                    <a:p>
                      <a:pPr algn="just"/>
                      <a:r>
                        <a:rPr lang="ja-JP" sz="2400" kern="100">
                          <a:effectLst/>
                        </a:rPr>
                        <a:t>通信回線</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solidFill>
                            <a:srgbClr val="FF0000"/>
                          </a:solidFill>
                          <a:effectLst/>
                        </a:rPr>
                        <a:t> </a:t>
                      </a:r>
                      <a:r>
                        <a:rPr lang="ja-JP" altLang="en-US" sz="2400" kern="100" dirty="0">
                          <a:solidFill>
                            <a:srgbClr val="FF0000"/>
                          </a:solidFill>
                          <a:effectLst/>
                        </a:rPr>
                        <a:t>（例）光ファイバー回線、携帯電話回線</a:t>
                      </a:r>
                      <a:endParaRPr lang="en-US" altLang="ja-JP" sz="2400" kern="100" dirty="0">
                        <a:solidFill>
                          <a:srgbClr val="FF0000"/>
                        </a:solidFill>
                        <a:effectLst/>
                      </a:endParaRPr>
                    </a:p>
                    <a:p>
                      <a:pPr algn="just"/>
                      <a:r>
                        <a:rPr lang="en-US" sz="2400" kern="100" dirty="0">
                          <a:effectLst/>
                        </a:rPr>
                        <a:t> </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530896605"/>
                  </a:ext>
                </a:extLst>
              </a:tr>
              <a:tr h="0">
                <a:tc>
                  <a:txBody>
                    <a:bodyPr/>
                    <a:lstStyle/>
                    <a:p>
                      <a:pPr algn="just"/>
                      <a:r>
                        <a:rPr lang="ja-JP" sz="2400" kern="100">
                          <a:effectLst/>
                        </a:rPr>
                        <a:t>最大速度</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rPr>
                        <a:t> </a:t>
                      </a:r>
                      <a:r>
                        <a:rPr lang="ja-JP" altLang="en-US" sz="2400" kern="100" dirty="0">
                          <a:solidFill>
                            <a:srgbClr val="FF0000"/>
                          </a:solidFill>
                          <a:effectLst/>
                        </a:rPr>
                        <a:t>（例）</a:t>
                      </a:r>
                      <a:r>
                        <a:rPr lang="en-US" altLang="ja-JP" sz="2400" kern="100" dirty="0">
                          <a:solidFill>
                            <a:srgbClr val="FF0000"/>
                          </a:solidFill>
                          <a:effectLst/>
                        </a:rPr>
                        <a:t>10Gbps</a:t>
                      </a:r>
                      <a:endParaRPr lang="ja-JP" sz="2400" kern="100" dirty="0">
                        <a:solidFill>
                          <a:srgbClr val="FF0000"/>
                        </a:solidFill>
                        <a:effectLst/>
                      </a:endParaRPr>
                    </a:p>
                    <a:p>
                      <a:pPr algn="just"/>
                      <a:r>
                        <a:rPr lang="en-US" sz="2400" kern="100" dirty="0">
                          <a:effectLst/>
                        </a:rPr>
                        <a:t> </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94992567"/>
                  </a:ext>
                </a:extLst>
              </a:tr>
              <a:tr h="0">
                <a:tc>
                  <a:txBody>
                    <a:bodyPr/>
                    <a:lstStyle/>
                    <a:p>
                      <a:pPr algn="just"/>
                      <a:r>
                        <a:rPr lang="en-US" sz="2400" kern="100">
                          <a:effectLst/>
                        </a:rPr>
                        <a:t>1</a:t>
                      </a:r>
                      <a:r>
                        <a:rPr lang="ja-JP" sz="2400" kern="100">
                          <a:effectLst/>
                        </a:rPr>
                        <a:t>カ月あたりの費用</a:t>
                      </a:r>
                    </a:p>
                    <a:p>
                      <a:pPr algn="just"/>
                      <a:r>
                        <a:rPr lang="ja-JP" sz="2400" kern="100">
                          <a:effectLst/>
                        </a:rPr>
                        <a:t>※キャンペーン除く</a:t>
                      </a:r>
                      <a:endParaRPr lang="ja-JP" sz="2400" kern="100">
                        <a:effectLst/>
                        <a:latin typeface="+mn-ea"/>
                        <a:ea typeface="+mn-ea"/>
                        <a:cs typeface="Times New Roman" panose="02020603050405020304" pitchFamily="18" charset="0"/>
                      </a:endParaRPr>
                    </a:p>
                  </a:txBody>
                  <a:tcPr marL="68580" marR="68580" marT="0" marB="0"/>
                </a:tc>
                <a:tc>
                  <a:txBody>
                    <a:bodyPr/>
                    <a:lstStyle/>
                    <a:p>
                      <a:pPr algn="just"/>
                      <a:r>
                        <a:rPr lang="en-US" sz="2400" kern="100" dirty="0">
                          <a:effectLst/>
                        </a:rPr>
                        <a:t> </a:t>
                      </a:r>
                      <a:endParaRPr lang="ja-JP" sz="2400" kern="100" dirty="0">
                        <a:effectLst/>
                      </a:endParaRPr>
                    </a:p>
                    <a:p>
                      <a:pPr algn="just"/>
                      <a:r>
                        <a:rPr lang="en-US" sz="2400" kern="100" dirty="0">
                          <a:effectLst/>
                        </a:rPr>
                        <a:t> </a:t>
                      </a:r>
                      <a:endParaRPr lang="ja-JP" sz="24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535310899"/>
                  </a:ext>
                </a:extLst>
              </a:tr>
            </a:tbl>
          </a:graphicData>
        </a:graphic>
      </p:graphicFrame>
      <p:sp>
        <p:nvSpPr>
          <p:cNvPr id="5" name="テキスト ボックス 4">
            <a:extLst>
              <a:ext uri="{FF2B5EF4-FFF2-40B4-BE49-F238E27FC236}">
                <a16:creationId xmlns:a16="http://schemas.microsoft.com/office/drawing/2014/main" id="{574CD09E-5649-3C56-E999-EF1A6EE452D5}"/>
              </a:ext>
            </a:extLst>
          </p:cNvPr>
          <p:cNvSpPr txBox="1"/>
          <p:nvPr/>
        </p:nvSpPr>
        <p:spPr>
          <a:xfrm>
            <a:off x="353890" y="1311097"/>
            <a:ext cx="8436219" cy="1200329"/>
          </a:xfrm>
          <a:prstGeom prst="rect">
            <a:avLst/>
          </a:prstGeom>
          <a:noFill/>
        </p:spPr>
        <p:txBody>
          <a:bodyPr wrap="square">
            <a:spAutoFit/>
          </a:bodyPr>
          <a:lstStyle/>
          <a:p>
            <a:r>
              <a:rPr lang="ja-JP" altLang="en-US" sz="2400" dirty="0"/>
              <a:t>インターネットを接続するには、接続業者（プロバイダ）と通信回線の両方の契約が必要となる。（一緒となっている場合もあり）</a:t>
            </a:r>
            <a:endParaRPr lang="en-US" altLang="ja-JP" sz="2400" dirty="0"/>
          </a:p>
          <a:p>
            <a:r>
              <a:rPr lang="en-US" altLang="ja-JP" sz="2400" dirty="0"/>
              <a:t>1</a:t>
            </a:r>
            <a:r>
              <a:rPr lang="ja-JP" altLang="en-US" sz="2400" dirty="0"/>
              <a:t>カ月あたりどれくらいの費用が掛かるか調べよう。</a:t>
            </a:r>
          </a:p>
        </p:txBody>
      </p:sp>
    </p:spTree>
    <p:extLst>
      <p:ext uri="{BB962C8B-B14F-4D97-AF65-F5344CB8AC3E}">
        <p14:creationId xmlns:p14="http://schemas.microsoft.com/office/powerpoint/2010/main" val="405277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83A8-8D46-0F96-2FB4-EDC76727D5F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0D2F09F-C872-3D55-C06C-8E01981891B9}"/>
              </a:ext>
            </a:extLst>
          </p:cNvPr>
          <p:cNvSpPr>
            <a:spLocks noGrp="1"/>
          </p:cNvSpPr>
          <p:nvPr>
            <p:ph type="title"/>
          </p:nvPr>
        </p:nvSpPr>
        <p:spPr/>
        <p:txBody>
          <a:bodyPr/>
          <a:lstStyle/>
          <a:p>
            <a:r>
              <a:rPr lang="ja-JP" altLang="en-US" dirty="0">
                <a:solidFill>
                  <a:srgbClr val="FF0000"/>
                </a:solidFill>
              </a:rPr>
              <a:t>２．ネットワークの接続</a:t>
            </a:r>
          </a:p>
        </p:txBody>
      </p:sp>
    </p:spTree>
    <p:extLst>
      <p:ext uri="{BB962C8B-B14F-4D97-AF65-F5344CB8AC3E}">
        <p14:creationId xmlns:p14="http://schemas.microsoft.com/office/powerpoint/2010/main" val="13566048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4074</TotalTime>
  <Words>1402</Words>
  <Application>Microsoft Office PowerPoint</Application>
  <PresentationFormat>画面に合わせる (4:3)</PresentationFormat>
  <Paragraphs>213</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ゴシック</vt:lpstr>
      <vt:lpstr>Arial</vt:lpstr>
      <vt:lpstr>Calibri</vt:lpstr>
      <vt:lpstr>Century</vt:lpstr>
      <vt:lpstr>Office テーマ</vt:lpstr>
      <vt:lpstr>情報通信ネットワークの しくみ</vt:lpstr>
      <vt:lpstr>【ＴＲＹ】</vt:lpstr>
      <vt:lpstr>１．コンピュータ 　　　　　　　ネットワーク</vt:lpstr>
      <vt:lpstr>【知識の整理】 　①情報通信ネットワークの種類</vt:lpstr>
      <vt:lpstr>【知識の整理】 　②インターネットにつながるまで</vt:lpstr>
      <vt:lpstr>【確認課題】（１） </vt:lpstr>
      <vt:lpstr>【確認課題】（１） </vt:lpstr>
      <vt:lpstr>【確認課題】（２） </vt:lpstr>
      <vt:lpstr>２．ネットワークの接続</vt:lpstr>
      <vt:lpstr>【ＴＲＹ】</vt:lpstr>
      <vt:lpstr>学校のLANを調べると</vt:lpstr>
      <vt:lpstr>【確認課題】（３） </vt:lpstr>
      <vt:lpstr>【確認課題】（４）</vt:lpstr>
      <vt:lpstr>【知識の整理】 　①無線ＬＡＮの規格</vt:lpstr>
      <vt:lpstr>無線ＬＡＮの課題</vt:lpstr>
      <vt:lpstr>【知識の整理】 　②無線LANのセキュリティ技術</vt:lpstr>
      <vt:lpstr>【知識の整理】 　②無線LANのセキュリティ技術</vt:lpstr>
      <vt:lpstr>学校の無線LANを調べると・・・</vt:lpstr>
      <vt:lpstr>参考 　携帯電話回線の通信規格</vt:lpstr>
      <vt:lpstr>ネットワークサービスは 　　　　　　　　　始まった背景は？</vt:lpstr>
      <vt:lpstr>2-2　 処理を担うコンピュータの配置形態</vt:lpstr>
      <vt:lpstr>ネットワークサービスは 　クライアントサーバ型サービス</vt:lpstr>
      <vt:lpstr>確認課題 　公衆無線ＬＡＮについて調べよう</vt:lpstr>
      <vt:lpstr>振返りを書こう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Okamoto Hiroyuki</dc:creator>
  <cp:lastModifiedBy>弘之 岡本</cp:lastModifiedBy>
  <cp:revision>29</cp:revision>
  <dcterms:created xsi:type="dcterms:W3CDTF">2024-09-17T04:12:57Z</dcterms:created>
  <dcterms:modified xsi:type="dcterms:W3CDTF">2026-03-10T05:52:17Z</dcterms:modified>
</cp:coreProperties>
</file>