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393" r:id="rId3"/>
    <p:sldId id="397" r:id="rId4"/>
    <p:sldId id="417" r:id="rId5"/>
    <p:sldId id="395" r:id="rId6"/>
    <p:sldId id="400" r:id="rId7"/>
    <p:sldId id="401" r:id="rId8"/>
    <p:sldId id="402" r:id="rId9"/>
    <p:sldId id="403" r:id="rId10"/>
    <p:sldId id="405" r:id="rId11"/>
    <p:sldId id="398" r:id="rId12"/>
    <p:sldId id="396" r:id="rId13"/>
    <p:sldId id="399" r:id="rId14"/>
    <p:sldId id="404" r:id="rId15"/>
    <p:sldId id="39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94" autoAdjust="0"/>
    <p:restoredTop sz="94660"/>
  </p:normalViewPr>
  <p:slideViewPr>
    <p:cSldViewPr snapToGrid="0">
      <p:cViewPr varScale="1">
        <p:scale>
          <a:sx n="76" d="100"/>
          <a:sy n="76" d="100"/>
        </p:scale>
        <p:origin x="16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弘之 岡本" userId="dbbc262f0484d2ae" providerId="LiveId" clId="{68F33DBB-651F-47FA-BE12-A47836A0E710}"/>
    <pc:docChg chg="undo custSel addSld delSld modSld sldOrd">
      <pc:chgData name="弘之 岡本" userId="dbbc262f0484d2ae" providerId="LiveId" clId="{68F33DBB-651F-47FA-BE12-A47836A0E710}" dt="2026-03-10T05:53:41.899" v="1240" actId="47"/>
      <pc:docMkLst>
        <pc:docMk/>
      </pc:docMkLst>
      <pc:sldChg chg="modSp del mod">
        <pc:chgData name="弘之 岡本" userId="dbbc262f0484d2ae" providerId="LiveId" clId="{68F33DBB-651F-47FA-BE12-A47836A0E710}" dt="2026-03-10T05:53:36.550" v="1239" actId="47"/>
        <pc:sldMkLst>
          <pc:docMk/>
          <pc:sldMk cId="2798435264" sldId="392"/>
        </pc:sldMkLst>
      </pc:sldChg>
      <pc:sldChg chg="addSp modSp mod">
        <pc:chgData name="弘之 岡本" userId="dbbc262f0484d2ae" providerId="LiveId" clId="{68F33DBB-651F-47FA-BE12-A47836A0E710}" dt="2025-11-04T04:50:33.123" v="132" actId="1076"/>
        <pc:sldMkLst>
          <pc:docMk/>
          <pc:sldMk cId="238203391" sldId="393"/>
        </pc:sldMkLst>
      </pc:sldChg>
      <pc:sldChg chg="addSp modSp mod modShow">
        <pc:chgData name="弘之 岡本" userId="dbbc262f0484d2ae" providerId="LiveId" clId="{68F33DBB-651F-47FA-BE12-A47836A0E710}" dt="2025-11-11T05:51:37.046" v="1156" actId="729"/>
        <pc:sldMkLst>
          <pc:docMk/>
          <pc:sldMk cId="1413144852" sldId="395"/>
        </pc:sldMkLst>
      </pc:sldChg>
      <pc:sldChg chg="addSp modSp mod">
        <pc:chgData name="弘之 岡本" userId="dbbc262f0484d2ae" providerId="LiveId" clId="{68F33DBB-651F-47FA-BE12-A47836A0E710}" dt="2025-11-04T04:46:37.806" v="124" actId="1076"/>
        <pc:sldMkLst>
          <pc:docMk/>
          <pc:sldMk cId="2210362478" sldId="397"/>
        </pc:sldMkLst>
      </pc:sldChg>
      <pc:sldChg chg="modSp mod">
        <pc:chgData name="弘之 岡本" userId="dbbc262f0484d2ae" providerId="LiveId" clId="{68F33DBB-651F-47FA-BE12-A47836A0E710}" dt="2025-11-04T08:44:44.171" v="676" actId="6549"/>
        <pc:sldMkLst>
          <pc:docMk/>
          <pc:sldMk cId="2351466312" sldId="405"/>
        </pc:sldMkLst>
      </pc:sldChg>
      <pc:sldChg chg="del mod modShow">
        <pc:chgData name="弘之 岡本" userId="dbbc262f0484d2ae" providerId="LiveId" clId="{68F33DBB-651F-47FA-BE12-A47836A0E710}" dt="2025-11-05T08:08:08.045" v="682" actId="47"/>
        <pc:sldMkLst>
          <pc:docMk/>
          <pc:sldMk cId="17365827" sldId="407"/>
        </pc:sldMkLst>
      </pc:sldChg>
      <pc:sldChg chg="del mod modShow">
        <pc:chgData name="弘之 岡本" userId="dbbc262f0484d2ae" providerId="LiveId" clId="{68F33DBB-651F-47FA-BE12-A47836A0E710}" dt="2026-03-10T05:53:36.550" v="1239" actId="47"/>
        <pc:sldMkLst>
          <pc:docMk/>
          <pc:sldMk cId="2269974334" sldId="408"/>
        </pc:sldMkLst>
      </pc:sldChg>
      <pc:sldChg chg="del">
        <pc:chgData name="弘之 岡本" userId="dbbc262f0484d2ae" providerId="LiveId" clId="{68F33DBB-651F-47FA-BE12-A47836A0E710}" dt="2026-03-10T05:53:36.550" v="1239" actId="47"/>
        <pc:sldMkLst>
          <pc:docMk/>
          <pc:sldMk cId="3346208595" sldId="409"/>
        </pc:sldMkLst>
      </pc:sldChg>
      <pc:sldChg chg="del">
        <pc:chgData name="弘之 岡本" userId="dbbc262f0484d2ae" providerId="LiveId" clId="{68F33DBB-651F-47FA-BE12-A47836A0E710}" dt="2025-11-04T08:45:16.086" v="677" actId="47"/>
        <pc:sldMkLst>
          <pc:docMk/>
          <pc:sldMk cId="4160227461" sldId="410"/>
        </pc:sldMkLst>
      </pc:sldChg>
      <pc:sldChg chg="del">
        <pc:chgData name="弘之 岡本" userId="dbbc262f0484d2ae" providerId="LiveId" clId="{68F33DBB-651F-47FA-BE12-A47836A0E710}" dt="2026-03-10T05:53:41.899" v="1240" actId="47"/>
        <pc:sldMkLst>
          <pc:docMk/>
          <pc:sldMk cId="2121946146" sldId="411"/>
        </pc:sldMkLst>
      </pc:sldChg>
      <pc:sldChg chg="addSp delSp modSp new del mod modClrScheme chgLayout">
        <pc:chgData name="弘之 岡本" userId="dbbc262f0484d2ae" providerId="LiveId" clId="{68F33DBB-651F-47FA-BE12-A47836A0E710}" dt="2026-03-10T05:53:31.203" v="1238" actId="47"/>
        <pc:sldMkLst>
          <pc:docMk/>
          <pc:sldMk cId="2802470027" sldId="412"/>
        </pc:sldMkLst>
      </pc:sldChg>
      <pc:sldChg chg="addSp modSp new del mod">
        <pc:chgData name="弘之 岡本" userId="dbbc262f0484d2ae" providerId="LiveId" clId="{68F33DBB-651F-47FA-BE12-A47836A0E710}" dt="2026-03-10T05:53:26.165" v="1237" actId="47"/>
        <pc:sldMkLst>
          <pc:docMk/>
          <pc:sldMk cId="200508039" sldId="413"/>
        </pc:sldMkLst>
      </pc:sldChg>
      <pc:sldChg chg="addSp delSp modSp new del mod modAnim modShow">
        <pc:chgData name="弘之 岡本" userId="dbbc262f0484d2ae" providerId="LiveId" clId="{68F33DBB-651F-47FA-BE12-A47836A0E710}" dt="2025-11-05T08:08:03.525" v="681" actId="47"/>
        <pc:sldMkLst>
          <pc:docMk/>
          <pc:sldMk cId="4242044576" sldId="414"/>
        </pc:sldMkLst>
      </pc:sldChg>
      <pc:sldChg chg="addSp delSp modSp new del mod ord modAnim">
        <pc:chgData name="弘之 岡本" userId="dbbc262f0484d2ae" providerId="LiveId" clId="{68F33DBB-651F-47FA-BE12-A47836A0E710}" dt="2026-03-10T05:53:26.165" v="1237" actId="47"/>
        <pc:sldMkLst>
          <pc:docMk/>
          <pc:sldMk cId="3177177520" sldId="415"/>
        </pc:sldMkLst>
      </pc:sldChg>
      <pc:sldChg chg="addSp delSp modSp new del mod">
        <pc:chgData name="弘之 岡本" userId="dbbc262f0484d2ae" providerId="LiveId" clId="{68F33DBB-651F-47FA-BE12-A47836A0E710}" dt="2026-03-10T05:53:31.203" v="1238" actId="47"/>
        <pc:sldMkLst>
          <pc:docMk/>
          <pc:sldMk cId="1837436260" sldId="416"/>
        </pc:sldMkLst>
      </pc:sldChg>
      <pc:sldChg chg="addSp modSp new mod ord modClrScheme chgLayout">
        <pc:chgData name="弘之 岡本" userId="dbbc262f0484d2ae" providerId="LiveId" clId="{68F33DBB-651F-47FA-BE12-A47836A0E710}" dt="2025-11-11T05:53:30.195" v="1236" actId="1076"/>
        <pc:sldMkLst>
          <pc:docMk/>
          <pc:sldMk cId="1496610150" sldId="417"/>
        </pc:sldMkLst>
      </pc:sldChg>
    </pc:docChg>
  </pc:docChgLst>
  <pc:docChgLst>
    <pc:chgData name="弘之 岡本" userId="dbbc262f0484d2ae" providerId="LiveId" clId="{F4D9820C-F27C-42C2-85C9-CA805B1E6C9B}"/>
    <pc:docChg chg="undo custSel addSld delSld modSld">
      <pc:chgData name="弘之 岡本" userId="dbbc262f0484d2ae" providerId="LiveId" clId="{F4D9820C-F27C-42C2-85C9-CA805B1E6C9B}" dt="2024-10-24T01:01:31.699" v="2811" actId="208"/>
      <pc:docMkLst>
        <pc:docMk/>
      </pc:docMkLst>
      <pc:sldChg chg="del">
        <pc:chgData name="弘之 岡本" userId="dbbc262f0484d2ae" providerId="LiveId" clId="{F4D9820C-F27C-42C2-85C9-CA805B1E6C9B}" dt="2024-10-24T00:01:43.863" v="0" actId="47"/>
        <pc:sldMkLst>
          <pc:docMk/>
          <pc:sldMk cId="394191180" sldId="259"/>
        </pc:sldMkLst>
      </pc:sldChg>
      <pc:sldChg chg="del">
        <pc:chgData name="弘之 岡本" userId="dbbc262f0484d2ae" providerId="LiveId" clId="{F4D9820C-F27C-42C2-85C9-CA805B1E6C9B}" dt="2024-10-24T00:01:43.863" v="0" actId="47"/>
        <pc:sldMkLst>
          <pc:docMk/>
          <pc:sldMk cId="2337392851" sldId="260"/>
        </pc:sldMkLst>
      </pc:sldChg>
      <pc:sldChg chg="del">
        <pc:chgData name="弘之 岡本" userId="dbbc262f0484d2ae" providerId="LiveId" clId="{F4D9820C-F27C-42C2-85C9-CA805B1E6C9B}" dt="2024-10-24T00:01:43.863" v="0" actId="47"/>
        <pc:sldMkLst>
          <pc:docMk/>
          <pc:sldMk cId="3141153543" sldId="261"/>
        </pc:sldMkLst>
      </pc:sldChg>
      <pc:sldChg chg="modSp mod">
        <pc:chgData name="弘之 岡本" userId="dbbc262f0484d2ae" providerId="LiveId" clId="{F4D9820C-F27C-42C2-85C9-CA805B1E6C9B}" dt="2024-10-24T00:03:09.544" v="179" actId="20577"/>
        <pc:sldMkLst>
          <pc:docMk/>
          <pc:sldMk cId="3757310390" sldId="282"/>
        </pc:sldMkLst>
      </pc:sldChg>
      <pc:sldChg chg="del">
        <pc:chgData name="弘之 岡本" userId="dbbc262f0484d2ae" providerId="LiveId" clId="{F4D9820C-F27C-42C2-85C9-CA805B1E6C9B}" dt="2024-10-24T00:01:43.863" v="0" actId="47"/>
        <pc:sldMkLst>
          <pc:docMk/>
          <pc:sldMk cId="2323768211" sldId="283"/>
        </pc:sldMkLst>
      </pc:sldChg>
      <pc:sldChg chg="modSp mod">
        <pc:chgData name="弘之 岡本" userId="dbbc262f0484d2ae" providerId="LiveId" clId="{F4D9820C-F27C-42C2-85C9-CA805B1E6C9B}" dt="2024-10-24T00:03:19.091" v="183" actId="20577"/>
        <pc:sldMkLst>
          <pc:docMk/>
          <pc:sldMk cId="1122063270" sldId="391"/>
        </pc:sldMkLst>
      </pc:sldChg>
      <pc:sldChg chg="modSp new mod">
        <pc:chgData name="弘之 岡本" userId="dbbc262f0484d2ae" providerId="LiveId" clId="{F4D9820C-F27C-42C2-85C9-CA805B1E6C9B}" dt="2024-10-24T00:09:03.519" v="749" actId="207"/>
        <pc:sldMkLst>
          <pc:docMk/>
          <pc:sldMk cId="2798435264" sldId="392"/>
        </pc:sldMkLst>
      </pc:sldChg>
      <pc:sldChg chg="addSp delSp modSp new mod modClrScheme chgLayout">
        <pc:chgData name="弘之 岡本" userId="dbbc262f0484d2ae" providerId="LiveId" clId="{F4D9820C-F27C-42C2-85C9-CA805B1E6C9B}" dt="2024-10-24T00:31:28.944" v="1494" actId="14100"/>
        <pc:sldMkLst>
          <pc:docMk/>
          <pc:sldMk cId="238203391" sldId="393"/>
        </pc:sldMkLst>
      </pc:sldChg>
      <pc:sldChg chg="add del">
        <pc:chgData name="弘之 岡本" userId="dbbc262f0484d2ae" providerId="LiveId" clId="{F4D9820C-F27C-42C2-85C9-CA805B1E6C9B}" dt="2024-10-24T00:10:08.467" v="754" actId="47"/>
        <pc:sldMkLst>
          <pc:docMk/>
          <pc:sldMk cId="3009682681" sldId="394"/>
        </pc:sldMkLst>
      </pc:sldChg>
      <pc:sldChg chg="addSp delSp modSp add mod modClrScheme chgLayout">
        <pc:chgData name="弘之 岡本" userId="dbbc262f0484d2ae" providerId="LiveId" clId="{F4D9820C-F27C-42C2-85C9-CA805B1E6C9B}" dt="2024-10-24T00:24:21.649" v="1354" actId="478"/>
        <pc:sldMkLst>
          <pc:docMk/>
          <pc:sldMk cId="1413144852" sldId="395"/>
        </pc:sldMkLst>
      </pc:sldChg>
      <pc:sldChg chg="addSp modSp add mod">
        <pc:chgData name="弘之 岡本" userId="dbbc262f0484d2ae" providerId="LiveId" clId="{F4D9820C-F27C-42C2-85C9-CA805B1E6C9B}" dt="2024-10-24T00:36:52.769" v="1519" actId="14100"/>
        <pc:sldMkLst>
          <pc:docMk/>
          <pc:sldMk cId="1903389458" sldId="396"/>
        </pc:sldMkLst>
      </pc:sldChg>
      <pc:sldChg chg="addSp delSp modSp add mod">
        <pc:chgData name="弘之 岡本" userId="dbbc262f0484d2ae" providerId="LiveId" clId="{F4D9820C-F27C-42C2-85C9-CA805B1E6C9B}" dt="2024-10-24T00:34:22.686" v="1517" actId="14100"/>
        <pc:sldMkLst>
          <pc:docMk/>
          <pc:sldMk cId="2210362478" sldId="397"/>
        </pc:sldMkLst>
      </pc:sldChg>
      <pc:sldChg chg="addSp modSp new mod modClrScheme chgLayout">
        <pc:chgData name="弘之 岡本" userId="dbbc262f0484d2ae" providerId="LiveId" clId="{F4D9820C-F27C-42C2-85C9-CA805B1E6C9B}" dt="2024-10-24T00:27:14.278" v="1477" actId="207"/>
        <pc:sldMkLst>
          <pc:docMk/>
          <pc:sldMk cId="2414065856" sldId="398"/>
        </pc:sldMkLst>
      </pc:sldChg>
      <pc:sldChg chg="addSp delSp modSp new mod modClrScheme chgLayout">
        <pc:chgData name="弘之 岡本" userId="dbbc262f0484d2ae" providerId="LiveId" clId="{F4D9820C-F27C-42C2-85C9-CA805B1E6C9B}" dt="2024-10-24T00:39:56.375" v="1711" actId="20577"/>
        <pc:sldMkLst>
          <pc:docMk/>
          <pc:sldMk cId="2491180985" sldId="399"/>
        </pc:sldMkLst>
      </pc:sldChg>
      <pc:sldChg chg="addSp delSp modSp new mod modClrScheme chgLayout">
        <pc:chgData name="弘之 岡本" userId="dbbc262f0484d2ae" providerId="LiveId" clId="{F4D9820C-F27C-42C2-85C9-CA805B1E6C9B}" dt="2024-10-24T00:40:29.966" v="1729" actId="207"/>
        <pc:sldMkLst>
          <pc:docMk/>
          <pc:sldMk cId="1420592040" sldId="400"/>
        </pc:sldMkLst>
      </pc:sldChg>
      <pc:sldChg chg="addSp delSp modSp new mod modClrScheme chgLayout">
        <pc:chgData name="弘之 岡本" userId="dbbc262f0484d2ae" providerId="LiveId" clId="{F4D9820C-F27C-42C2-85C9-CA805B1E6C9B}" dt="2024-10-24T00:47:35.042" v="1872" actId="1076"/>
        <pc:sldMkLst>
          <pc:docMk/>
          <pc:sldMk cId="90210823" sldId="401"/>
        </pc:sldMkLst>
      </pc:sldChg>
      <pc:sldChg chg="addSp modSp new mod">
        <pc:chgData name="弘之 岡本" userId="dbbc262f0484d2ae" providerId="LiveId" clId="{F4D9820C-F27C-42C2-85C9-CA805B1E6C9B}" dt="2024-10-24T00:50:07.482" v="2029" actId="14100"/>
        <pc:sldMkLst>
          <pc:docMk/>
          <pc:sldMk cId="454165759" sldId="402"/>
        </pc:sldMkLst>
      </pc:sldChg>
      <pc:sldChg chg="addSp delSp modSp new mod">
        <pc:chgData name="弘之 岡本" userId="dbbc262f0484d2ae" providerId="LiveId" clId="{F4D9820C-F27C-42C2-85C9-CA805B1E6C9B}" dt="2024-10-24T00:51:50.489" v="2100" actId="20577"/>
        <pc:sldMkLst>
          <pc:docMk/>
          <pc:sldMk cId="1305656481" sldId="403"/>
        </pc:sldMkLst>
      </pc:sldChg>
      <pc:sldChg chg="addSp modSp new mod">
        <pc:chgData name="弘之 岡本" userId="dbbc262f0484d2ae" providerId="LiveId" clId="{F4D9820C-F27C-42C2-85C9-CA805B1E6C9B}" dt="2024-10-24T00:56:24.267" v="2409" actId="20577"/>
        <pc:sldMkLst>
          <pc:docMk/>
          <pc:sldMk cId="2728722463" sldId="404"/>
        </pc:sldMkLst>
      </pc:sldChg>
      <pc:sldChg chg="addSp delSp modSp new mod">
        <pc:chgData name="弘之 岡本" userId="dbbc262f0484d2ae" providerId="LiveId" clId="{F4D9820C-F27C-42C2-85C9-CA805B1E6C9B}" dt="2024-10-24T01:01:31.699" v="2811" actId="208"/>
        <pc:sldMkLst>
          <pc:docMk/>
          <pc:sldMk cId="2351466312" sldId="40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288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098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44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11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73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6974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458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427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794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8049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3490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889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tmp"/><Relationship Id="rId4" Type="http://schemas.openxmlformats.org/officeDocument/2006/relationships/image" Target="../media/image5.tm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B6772886-E741-2995-5683-E77875E78E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モデル化と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シミュレーション</a:t>
            </a:r>
          </a:p>
        </p:txBody>
      </p:sp>
      <p:sp>
        <p:nvSpPr>
          <p:cNvPr id="7" name="字幕 6">
            <a:extLst>
              <a:ext uri="{FF2B5EF4-FFF2-40B4-BE49-F238E27FC236}">
                <a16:creationId xmlns:a16="http://schemas.microsoft.com/office/drawing/2014/main" id="{FDC080BC-C2EE-7136-4C0D-B1DAEEEA08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情報</a:t>
            </a:r>
            <a:r>
              <a:rPr lang="en-US" altLang="ja-JP" dirty="0"/>
              <a:t>Ⅰ</a:t>
            </a:r>
            <a:r>
              <a:rPr lang="ja-JP" altLang="en-US" dirty="0"/>
              <a:t>　Ｎｏ．１８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339B745-DB05-BA0E-A0A3-8E1E586FDC54}"/>
              </a:ext>
            </a:extLst>
          </p:cNvPr>
          <p:cNvSpPr txBox="1"/>
          <p:nvPr/>
        </p:nvSpPr>
        <p:spPr>
          <a:xfrm>
            <a:off x="869795" y="4888210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コンピュータのプログラミングを使って</a:t>
            </a:r>
            <a:endParaRPr kumimoji="1" lang="en-US" altLang="ja-JP" sz="2400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シミュレーションしてみよう！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7310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91D233-1CCD-A6A9-502F-1794C407D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確認課題（１）</a:t>
            </a:r>
          </a:p>
        </p:txBody>
      </p:sp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C1093447-131D-8BF3-30AE-8111ACB665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377"/>
          <a:stretch/>
        </p:blipFill>
        <p:spPr>
          <a:xfrm>
            <a:off x="159725" y="1698775"/>
            <a:ext cx="8667751" cy="1513348"/>
          </a:xfrm>
        </p:spPr>
      </p:pic>
      <p:pic>
        <p:nvPicPr>
          <p:cNvPr id="6" name="コンテンツ プレースホルダー 4">
            <a:extLst>
              <a:ext uri="{FF2B5EF4-FFF2-40B4-BE49-F238E27FC236}">
                <a16:creationId xmlns:a16="http://schemas.microsoft.com/office/drawing/2014/main" id="{4808AA9E-ECC2-13DC-1EAF-9D849F6CB3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071"/>
          <a:stretch/>
        </p:blipFill>
        <p:spPr>
          <a:xfrm>
            <a:off x="159725" y="4458936"/>
            <a:ext cx="8667750" cy="1047803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841F6C1-D2FC-BB06-4BD2-659D71CE23EE}"/>
              </a:ext>
            </a:extLst>
          </p:cNvPr>
          <p:cNvSpPr txBox="1"/>
          <p:nvPr/>
        </p:nvSpPr>
        <p:spPr>
          <a:xfrm>
            <a:off x="820614" y="3230379"/>
            <a:ext cx="8006861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rgbClr val="FF0000"/>
                </a:solidFill>
              </a:rPr>
              <a:t>水量の変化は時間の経過とともに変化するから・・・</a:t>
            </a:r>
            <a:endParaRPr kumimoji="1" lang="en-US" altLang="ja-JP" sz="2400" dirty="0">
              <a:solidFill>
                <a:srgbClr val="FF0000"/>
              </a:solidFill>
            </a:endParaRPr>
          </a:p>
          <a:p>
            <a:r>
              <a:rPr kumimoji="1" lang="ja-JP" altLang="en-US" sz="2400" dirty="0">
                <a:solidFill>
                  <a:srgbClr val="FF0000"/>
                </a:solidFill>
              </a:rPr>
              <a:t>水量の変化は不確定要素がない規則的な現象だから・・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EF1CB52-F514-1FF4-41B8-62A276CF04CC}"/>
              </a:ext>
            </a:extLst>
          </p:cNvPr>
          <p:cNvSpPr txBox="1"/>
          <p:nvPr/>
        </p:nvSpPr>
        <p:spPr>
          <a:xfrm>
            <a:off x="820614" y="5506739"/>
            <a:ext cx="8006861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rgbClr val="FF0000"/>
                </a:solidFill>
              </a:rPr>
              <a:t>さいころの目は不確定要素が大きいから・・・</a:t>
            </a:r>
            <a:endParaRPr kumimoji="1" lang="en-US" altLang="ja-JP" sz="2400" dirty="0">
              <a:solidFill>
                <a:srgbClr val="FF0000"/>
              </a:solidFill>
            </a:endParaRPr>
          </a:p>
          <a:p>
            <a:r>
              <a:rPr kumimoji="1" lang="ja-JP" altLang="en-US" sz="2400" dirty="0">
                <a:solidFill>
                  <a:srgbClr val="FF0000"/>
                </a:solidFill>
              </a:rPr>
              <a:t>さいころの目はデータに連続性はないから・・・</a:t>
            </a:r>
          </a:p>
        </p:txBody>
      </p:sp>
    </p:spTree>
    <p:extLst>
      <p:ext uri="{BB962C8B-B14F-4D97-AF65-F5344CB8AC3E}">
        <p14:creationId xmlns:p14="http://schemas.microsoft.com/office/powerpoint/2010/main" val="2351466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80380C-FE78-6277-419B-72E62AD89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発展課題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　調べよう・考えよう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511243D-93C0-41DD-85BE-36F443090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081596" cy="48448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</a:rPr>
              <a:t>目的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lang="ja-JP" altLang="en-US" dirty="0"/>
              <a:t>文化祭で</a:t>
            </a:r>
            <a:r>
              <a:rPr lang="en-US" altLang="ja-JP" dirty="0"/>
              <a:t>200</a:t>
            </a:r>
            <a:r>
              <a:rPr lang="ja-JP" altLang="en-US" dirty="0"/>
              <a:t>円の商品を</a:t>
            </a:r>
            <a:r>
              <a:rPr lang="en-US" altLang="ja-JP" dirty="0"/>
              <a:t>60</a:t>
            </a:r>
            <a:r>
              <a:rPr lang="ja-JP" altLang="en-US" dirty="0"/>
              <a:t>人に販売した場合に必要な</a:t>
            </a:r>
            <a:r>
              <a:rPr lang="en-US" altLang="ja-JP" dirty="0"/>
              <a:t>100</a:t>
            </a:r>
            <a:r>
              <a:rPr lang="ja-JP" altLang="en-US" dirty="0"/>
              <a:t>円玉の数をシミュレーションする</a:t>
            </a:r>
          </a:p>
          <a:p>
            <a:r>
              <a:rPr lang="ja-JP" altLang="en-US" dirty="0"/>
              <a:t>条件：支払いは</a:t>
            </a:r>
            <a:r>
              <a:rPr lang="en-US" altLang="ja-JP" dirty="0"/>
              <a:t>300</a:t>
            </a:r>
            <a:r>
              <a:rPr lang="ja-JP" altLang="en-US" dirty="0"/>
              <a:t>円ちょうどの人と</a:t>
            </a:r>
            <a:r>
              <a:rPr lang="en-US" altLang="ja-JP" dirty="0"/>
              <a:t>500</a:t>
            </a:r>
            <a:r>
              <a:rPr lang="ja-JP" altLang="en-US" dirty="0"/>
              <a:t>円玉で支払う人のみとし割合は同じとする</a:t>
            </a: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</a:rPr>
              <a:t>手順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lang="en-US" altLang="ja-JP" dirty="0"/>
              <a:t>1</a:t>
            </a:r>
            <a:r>
              <a:rPr lang="ja-JP" altLang="en-US" dirty="0"/>
              <a:t>人から</a:t>
            </a:r>
            <a:r>
              <a:rPr lang="en-US" altLang="ja-JP" dirty="0"/>
              <a:t>60</a:t>
            </a:r>
            <a:r>
              <a:rPr lang="ja-JP" altLang="en-US" dirty="0"/>
              <a:t>人めまで、</a:t>
            </a:r>
            <a:r>
              <a:rPr lang="en-US" altLang="ja-JP" dirty="0"/>
              <a:t>300</a:t>
            </a:r>
            <a:r>
              <a:rPr lang="ja-JP" altLang="en-US" dirty="0"/>
              <a:t>円と</a:t>
            </a:r>
            <a:r>
              <a:rPr lang="en-US" altLang="ja-JP" dirty="0"/>
              <a:t>500</a:t>
            </a:r>
            <a:r>
              <a:rPr lang="ja-JP" altLang="en-US" dirty="0"/>
              <a:t>円を支払う人をランダムに出現させ</a:t>
            </a:r>
            <a:r>
              <a:rPr lang="en-US" altLang="ja-JP" dirty="0"/>
              <a:t>100</a:t>
            </a:r>
            <a:r>
              <a:rPr lang="ja-JP" altLang="en-US" dirty="0"/>
              <a:t>円玉の枚数を見る</a:t>
            </a:r>
          </a:p>
          <a:p>
            <a:r>
              <a:rPr lang="ja-JP" altLang="en-US" dirty="0"/>
              <a:t>乱数（</a:t>
            </a:r>
            <a:r>
              <a:rPr lang="en-US" altLang="ja-JP" dirty="0"/>
              <a:t>0</a:t>
            </a:r>
            <a:r>
              <a:rPr lang="ja-JP" altLang="en-US" dirty="0"/>
              <a:t>～１の数をランダムに発生）を使い、</a:t>
            </a:r>
            <a:r>
              <a:rPr lang="en-US" altLang="ja-JP" dirty="0"/>
              <a:t>0.5</a:t>
            </a:r>
            <a:r>
              <a:rPr lang="ja-JP" altLang="en-US" dirty="0"/>
              <a:t>未満の場合を</a:t>
            </a:r>
            <a:r>
              <a:rPr lang="en-US" altLang="ja-JP" dirty="0"/>
              <a:t>300</a:t>
            </a:r>
            <a:r>
              <a:rPr lang="ja-JP" altLang="en-US" dirty="0"/>
              <a:t>円ちょうど支払う人、</a:t>
            </a:r>
            <a:r>
              <a:rPr lang="en-US" altLang="ja-JP" dirty="0"/>
              <a:t>0.5</a:t>
            </a:r>
            <a:r>
              <a:rPr lang="ja-JP" altLang="en-US" dirty="0"/>
              <a:t>以上の場合は</a:t>
            </a:r>
            <a:r>
              <a:rPr lang="en-US" altLang="ja-JP" dirty="0"/>
              <a:t>500</a:t>
            </a:r>
            <a:r>
              <a:rPr lang="ja-JP" altLang="en-US" dirty="0"/>
              <a:t>円支払う人とし出現確率を</a:t>
            </a:r>
            <a:r>
              <a:rPr lang="en-US" altLang="ja-JP" dirty="0"/>
              <a:t>50</a:t>
            </a:r>
            <a:r>
              <a:rPr lang="ja-JP" altLang="en-US" dirty="0"/>
              <a:t>％ずつとする。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14065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8075E-99A9-DD2D-6B22-ADD54B6D8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A873F939-5A2F-AD54-1C8C-5E2F82059E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2" y="234461"/>
            <a:ext cx="9050215" cy="6529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389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26F6FD8D-E2E5-D9A7-912A-22A04FAC5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シミュレーション結果を記録しよう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A9D5DD6C-16A3-AA47-C6A3-109F2279BA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769" y="1924819"/>
            <a:ext cx="8616461" cy="2283766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F3C9662-3B11-27B4-DA7D-27DD43359B48}"/>
              </a:ext>
            </a:extLst>
          </p:cNvPr>
          <p:cNvSpPr txBox="1"/>
          <p:nvPr/>
        </p:nvSpPr>
        <p:spPr>
          <a:xfrm>
            <a:off x="527538" y="4994031"/>
            <a:ext cx="79878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シミュレーション結果の最大値をもとに、釣銭を準備すればよい　→</a:t>
            </a:r>
            <a:r>
              <a:rPr kumimoji="1" lang="en-US" altLang="ja-JP" sz="2800" dirty="0"/>
              <a:t>1</a:t>
            </a:r>
            <a:r>
              <a:rPr kumimoji="1" lang="ja-JP" altLang="en-US" sz="2800" dirty="0"/>
              <a:t>つの目安になる</a:t>
            </a:r>
          </a:p>
        </p:txBody>
      </p:sp>
    </p:spTree>
    <p:extLst>
      <p:ext uri="{BB962C8B-B14F-4D97-AF65-F5344CB8AC3E}">
        <p14:creationId xmlns:p14="http://schemas.microsoft.com/office/powerpoint/2010/main" val="2491180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EBEDF2-9E73-D80E-6E8D-B01DB409F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確認課題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r>
              <a:rPr kumimoji="1" lang="ja-JP" altLang="en-US" dirty="0">
                <a:solidFill>
                  <a:srgbClr val="FF0000"/>
                </a:solidFill>
              </a:rPr>
              <a:t>（２）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BEEDA7C-ECCD-75B3-769D-A56F99726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3200" dirty="0"/>
              <a:t>身近にあるシミュレーションされたものを選び、何のデータから予想しているか調べなさい。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ECDA6551-D2FD-E12F-6C6E-5AA0F3E339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393808"/>
              </p:ext>
            </p:extLst>
          </p:nvPr>
        </p:nvGraphicFramePr>
        <p:xfrm>
          <a:off x="628649" y="3429000"/>
          <a:ext cx="788670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99289">
                  <a:extLst>
                    <a:ext uri="{9D8B030D-6E8A-4147-A177-3AD203B41FA5}">
                      <a16:colId xmlns:a16="http://schemas.microsoft.com/office/drawing/2014/main" val="998282721"/>
                    </a:ext>
                  </a:extLst>
                </a:gridCol>
                <a:gridCol w="4787411">
                  <a:extLst>
                    <a:ext uri="{9D8B030D-6E8A-4147-A177-3AD203B41FA5}">
                      <a16:colId xmlns:a16="http://schemas.microsoft.com/office/drawing/2014/main" val="13859416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latin typeface="+mj-ea"/>
                          <a:ea typeface="+mj-ea"/>
                        </a:rPr>
                        <a:t>身近なシミュレーション</a:t>
                      </a:r>
                      <a:endParaRPr kumimoji="1" lang="en-US" altLang="ja-JP" sz="2000" dirty="0">
                        <a:latin typeface="+mj-ea"/>
                        <a:ea typeface="+mj-ea"/>
                      </a:endParaRPr>
                    </a:p>
                    <a:p>
                      <a:endParaRPr kumimoji="1" lang="en-US" altLang="ja-JP" sz="2000" dirty="0"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sz="2000" dirty="0">
                          <a:latin typeface="+mj-ea"/>
                          <a:ea typeface="+mj-ea"/>
                        </a:rPr>
                        <a:t>・台風の進路予報</a:t>
                      </a:r>
                      <a:endParaRPr kumimoji="1" lang="en-US" altLang="ja-JP" sz="2000" dirty="0">
                        <a:latin typeface="+mj-ea"/>
                        <a:ea typeface="+mj-ea"/>
                      </a:endParaRPr>
                    </a:p>
                    <a:p>
                      <a:endParaRPr kumimoji="1" lang="en-US" altLang="ja-JP" sz="2000" dirty="0">
                        <a:latin typeface="+mj-ea"/>
                        <a:ea typeface="+mj-ea"/>
                      </a:endParaRPr>
                    </a:p>
                    <a:p>
                      <a:endParaRPr kumimoji="1" lang="en-US" altLang="ja-JP" sz="2000" dirty="0">
                        <a:latin typeface="+mj-ea"/>
                        <a:ea typeface="+mj-ea"/>
                      </a:endParaRPr>
                    </a:p>
                    <a:p>
                      <a:endParaRPr kumimoji="1" lang="en-US" altLang="ja-JP" sz="2000" dirty="0">
                        <a:latin typeface="+mj-ea"/>
                        <a:ea typeface="+mj-ea"/>
                      </a:endParaRPr>
                    </a:p>
                    <a:p>
                      <a:endParaRPr kumimoji="1" lang="ja-JP" altLang="en-US" sz="2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latin typeface="+mj-ea"/>
                          <a:ea typeface="+mj-ea"/>
                        </a:rPr>
                        <a:t>予想するのに使っているデータ</a:t>
                      </a:r>
                      <a:endParaRPr kumimoji="1" lang="en-US" altLang="ja-JP" sz="2000" dirty="0">
                        <a:latin typeface="+mj-ea"/>
                        <a:ea typeface="+mj-ea"/>
                      </a:endParaRPr>
                    </a:p>
                    <a:p>
                      <a:endParaRPr kumimoji="1" lang="en-US" altLang="ja-JP" sz="2000" dirty="0"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sz="2000" dirty="0">
                          <a:latin typeface="+mj-ea"/>
                          <a:ea typeface="+mj-ea"/>
                        </a:rPr>
                        <a:t>・風の向き・速度、過去の台風のデータ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536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8722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6705B9-6419-9602-7123-CCFC4F20A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振返りを書こう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DA8537-5335-ED8C-7F52-93D58B1F1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187104" cy="1603375"/>
          </a:xfrm>
        </p:spPr>
        <p:txBody>
          <a:bodyPr>
            <a:normAutofit/>
          </a:bodyPr>
          <a:lstStyle/>
          <a:p>
            <a:r>
              <a:rPr kumimoji="1" lang="en-US" altLang="ja-JP" dirty="0"/>
              <a:t>No.18</a:t>
            </a:r>
            <a:r>
              <a:rPr kumimoji="1" lang="ja-JP" altLang="en-US" dirty="0"/>
              <a:t>の授業で</a:t>
            </a:r>
            <a:r>
              <a:rPr lang="ja-JP" altLang="en-US" dirty="0"/>
              <a:t>　</a:t>
            </a:r>
            <a:r>
              <a:rPr kumimoji="1" lang="ja-JP" altLang="en-US" dirty="0"/>
              <a:t>知ったこと（学んだこと）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kumimoji="1" lang="ja-JP" altLang="en-US" dirty="0"/>
              <a:t>思ったこと（感想）　考えたこと（経験、関連すること）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を箇条書きで３行書こう。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7E95E26E-F564-2854-47C0-09ABD3F011DB}"/>
              </a:ext>
            </a:extLst>
          </p:cNvPr>
          <p:cNvGraphicFramePr>
            <a:graphicFrameLocks noGrp="1"/>
          </p:cNvGraphicFramePr>
          <p:nvPr/>
        </p:nvGraphicFramePr>
        <p:xfrm>
          <a:off x="926123" y="3563936"/>
          <a:ext cx="7291754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91754">
                  <a:extLst>
                    <a:ext uri="{9D8B030D-6E8A-4147-A177-3AD203B41FA5}">
                      <a16:colId xmlns:a16="http://schemas.microsoft.com/office/drawing/2014/main" val="3822535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6672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2063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E2D16F73-FC28-7FD8-494A-EB2A0966C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STEP1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　確率１％のガチャを作る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15EA747E-6D79-BF62-EE89-4511C2273F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73" y="1823813"/>
            <a:ext cx="4439270" cy="4541818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9CF9CF17-F55C-A060-4DFD-198D37B6CE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152" y="2883878"/>
            <a:ext cx="4204786" cy="3481754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9EE25E1-CCDA-2DFC-E65B-FE1C74B333DC}"/>
              </a:ext>
            </a:extLst>
          </p:cNvPr>
          <p:cNvSpPr/>
          <p:nvPr/>
        </p:nvSpPr>
        <p:spPr>
          <a:xfrm>
            <a:off x="698988" y="1939404"/>
            <a:ext cx="3290207" cy="94447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E5E3B7C-34A7-118D-D547-94CD9D2EA0D6}"/>
              </a:ext>
            </a:extLst>
          </p:cNvPr>
          <p:cNvSpPr txBox="1"/>
          <p:nvPr/>
        </p:nvSpPr>
        <p:spPr>
          <a:xfrm>
            <a:off x="4013083" y="2153791"/>
            <a:ext cx="4431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rgbClr val="00B050"/>
                </a:solidFill>
              </a:rPr>
              <a:t>←この２行は無視（</a:t>
            </a:r>
            <a:r>
              <a:rPr kumimoji="1" lang="en-US" altLang="ja-JP" sz="2000" dirty="0">
                <a:solidFill>
                  <a:srgbClr val="00B050"/>
                </a:solidFill>
              </a:rPr>
              <a:t>Paiza.io</a:t>
            </a:r>
            <a:r>
              <a:rPr kumimoji="1" lang="ja-JP" altLang="en-US" sz="2000" dirty="0">
                <a:solidFill>
                  <a:srgbClr val="00B050"/>
                </a:solidFill>
              </a:rPr>
              <a:t>では必要）</a:t>
            </a:r>
          </a:p>
        </p:txBody>
      </p:sp>
    </p:spTree>
    <p:extLst>
      <p:ext uri="{BB962C8B-B14F-4D97-AF65-F5344CB8AC3E}">
        <p14:creationId xmlns:p14="http://schemas.microsoft.com/office/powerpoint/2010/main" val="238203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76B01-E697-C714-38E4-BD292606F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4E9B9BAD-4BBF-D62B-1451-88BC40F40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>
                <a:solidFill>
                  <a:srgbClr val="FF0000"/>
                </a:solidFill>
              </a:rPr>
              <a:t>STEP</a:t>
            </a:r>
            <a:r>
              <a:rPr lang="ja-JP" altLang="en-US" dirty="0">
                <a:solidFill>
                  <a:srgbClr val="FF0000"/>
                </a:solidFill>
              </a:rPr>
              <a:t>２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　</a:t>
            </a:r>
            <a:r>
              <a:rPr lang="en-US" altLang="ja-JP" dirty="0">
                <a:solidFill>
                  <a:srgbClr val="FF0000"/>
                </a:solidFill>
              </a:rPr>
              <a:t>100</a:t>
            </a:r>
            <a:r>
              <a:rPr lang="ja-JP" altLang="en-US" dirty="0">
                <a:solidFill>
                  <a:srgbClr val="FF0000"/>
                </a:solidFill>
              </a:rPr>
              <a:t>回繰り返しあたりの数を数える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F70074C4-CFB7-83E9-E3D7-FF7F0FA191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62" y="1699847"/>
            <a:ext cx="4979499" cy="5067613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9F54531-0697-35E9-2E9F-F5279990C955}"/>
              </a:ext>
            </a:extLst>
          </p:cNvPr>
          <p:cNvSpPr/>
          <p:nvPr/>
        </p:nvSpPr>
        <p:spPr>
          <a:xfrm>
            <a:off x="726830" y="2844469"/>
            <a:ext cx="3751385" cy="77372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4E43F6-3861-1E5D-8769-4E332979274D}"/>
              </a:ext>
            </a:extLst>
          </p:cNvPr>
          <p:cNvSpPr/>
          <p:nvPr/>
        </p:nvSpPr>
        <p:spPr>
          <a:xfrm>
            <a:off x="2037554" y="5158153"/>
            <a:ext cx="1129935" cy="44804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EEC442B-B4FA-6A2F-110F-3525EA561386}"/>
              </a:ext>
            </a:extLst>
          </p:cNvPr>
          <p:cNvSpPr/>
          <p:nvPr/>
        </p:nvSpPr>
        <p:spPr>
          <a:xfrm>
            <a:off x="726830" y="6319418"/>
            <a:ext cx="4536831" cy="44804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53C14DA6-7437-169D-69E6-85EFA08573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1" y="2743200"/>
            <a:ext cx="4287838" cy="961292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F93E387A-F73E-2693-36B4-8DF40BA2EE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2579" y="5110498"/>
            <a:ext cx="4087259" cy="543352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BCBDAD03-DBC0-BE67-4DA3-30D4676C12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2037" y="6224108"/>
            <a:ext cx="3507801" cy="543352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1A08138-2498-2D6F-B3D4-A07E331DE84D}"/>
              </a:ext>
            </a:extLst>
          </p:cNvPr>
          <p:cNvSpPr/>
          <p:nvPr/>
        </p:nvSpPr>
        <p:spPr>
          <a:xfrm>
            <a:off x="726830" y="1714134"/>
            <a:ext cx="3021205" cy="773723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68EC088-0653-A8BC-37CB-3BA5FCE63FE9}"/>
              </a:ext>
            </a:extLst>
          </p:cNvPr>
          <p:cNvSpPr txBox="1"/>
          <p:nvPr/>
        </p:nvSpPr>
        <p:spPr>
          <a:xfrm>
            <a:off x="3748035" y="1891615"/>
            <a:ext cx="4069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00B050"/>
                </a:solidFill>
              </a:rPr>
              <a:t>←この２行は無視（</a:t>
            </a:r>
            <a:r>
              <a:rPr kumimoji="1" lang="en-US" altLang="ja-JP" dirty="0">
                <a:solidFill>
                  <a:srgbClr val="00B050"/>
                </a:solidFill>
              </a:rPr>
              <a:t>Paiza.io</a:t>
            </a:r>
            <a:r>
              <a:rPr kumimoji="1" lang="ja-JP" altLang="en-US" dirty="0">
                <a:solidFill>
                  <a:srgbClr val="00B050"/>
                </a:solidFill>
              </a:rPr>
              <a:t>では必要）</a:t>
            </a:r>
          </a:p>
        </p:txBody>
      </p:sp>
    </p:spTree>
    <p:extLst>
      <p:ext uri="{BB962C8B-B14F-4D97-AF65-F5344CB8AC3E}">
        <p14:creationId xmlns:p14="http://schemas.microsoft.com/office/powerpoint/2010/main" val="2210362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B8B2C5-5350-9F86-061A-B8D4C9368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STEP</a:t>
            </a:r>
            <a:r>
              <a:rPr lang="ja-JP" altLang="en-US" dirty="0">
                <a:solidFill>
                  <a:srgbClr val="FF0000"/>
                </a:solidFill>
              </a:rPr>
              <a:t>３　計算しよう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1F6A9D1-415C-2DB5-EB02-E0F4AC8DA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527175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⓪</a:t>
            </a:r>
            <a:r>
              <a:rPr lang="en-US" altLang="ja-JP" dirty="0"/>
              <a:t>100</a:t>
            </a:r>
            <a:r>
              <a:rPr lang="ja-JP" altLang="en-US" dirty="0"/>
              <a:t>回引いた時の当たりの数　←実行して記入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①</a:t>
            </a:r>
            <a:r>
              <a:rPr lang="en-US" altLang="ja-JP" dirty="0"/>
              <a:t>1000</a:t>
            </a:r>
            <a:r>
              <a:rPr lang="ja-JP" altLang="en-US" dirty="0"/>
              <a:t>回引いた時の当たりの数　←</a:t>
            </a:r>
            <a:r>
              <a:rPr lang="en-US" altLang="ja-JP" dirty="0"/>
              <a:t>10</a:t>
            </a:r>
            <a:r>
              <a:rPr lang="ja-JP" altLang="en-US" dirty="0"/>
              <a:t>回実行する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②</a:t>
            </a:r>
            <a:r>
              <a:rPr lang="en-US" altLang="ja-JP" dirty="0"/>
              <a:t>10000</a:t>
            </a:r>
            <a:r>
              <a:rPr lang="ja-JP" altLang="en-US" dirty="0"/>
              <a:t>回引いた時の当たりの数　←</a:t>
            </a:r>
            <a:r>
              <a:rPr lang="en-US" altLang="ja-JP" dirty="0"/>
              <a:t>9</a:t>
            </a:r>
            <a:r>
              <a:rPr lang="ja-JP" altLang="en-US" dirty="0"/>
              <a:t>人に聞く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6EAB531F-D88E-0B17-4FE3-3BA6D91405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72" y="3513931"/>
            <a:ext cx="8925255" cy="2874962"/>
          </a:xfrm>
          <a:prstGeom prst="rect">
            <a:avLst/>
          </a:prstGeom>
        </p:spPr>
      </p:pic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76D0B043-022D-F0C2-B26B-B78B5B2E0569}"/>
              </a:ext>
            </a:extLst>
          </p:cNvPr>
          <p:cNvSpPr/>
          <p:nvPr/>
        </p:nvSpPr>
        <p:spPr>
          <a:xfrm>
            <a:off x="5791199" y="328218"/>
            <a:ext cx="3152775" cy="1195387"/>
          </a:xfrm>
          <a:prstGeom prst="wedgeRoundRectCallout">
            <a:avLst>
              <a:gd name="adj1" fmla="val -62184"/>
              <a:gd name="adj2" fmla="val -3141"/>
              <a:gd name="adj3" fmla="val 16667"/>
            </a:avLst>
          </a:prstGeom>
          <a:ln w="28575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/>
              <a:t>確率１％のガチャを</a:t>
            </a:r>
            <a:endParaRPr kumimoji="1" lang="en-US" altLang="ja-JP" sz="2400" dirty="0"/>
          </a:p>
          <a:p>
            <a:pPr algn="ctr"/>
            <a:r>
              <a:rPr kumimoji="1" lang="ja-JP" altLang="en-US" sz="2400" dirty="0"/>
              <a:t>引いてレアキャラを手に入れる確率は？</a:t>
            </a:r>
          </a:p>
        </p:txBody>
      </p:sp>
    </p:spTree>
    <p:extLst>
      <p:ext uri="{BB962C8B-B14F-4D97-AF65-F5344CB8AC3E}">
        <p14:creationId xmlns:p14="http://schemas.microsoft.com/office/powerpoint/2010/main" val="1496610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6679FFB-2101-2133-6EDC-2234E3EA8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9F014C-C7F2-0060-2071-AD538CDFA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2026382"/>
          </a:xfrm>
        </p:spPr>
        <p:txBody>
          <a:bodyPr>
            <a:noAutofit/>
          </a:bodyPr>
          <a:lstStyle/>
          <a:p>
            <a:r>
              <a:rPr lang="en-US" altLang="ja-JP" sz="3600" dirty="0">
                <a:solidFill>
                  <a:srgbClr val="FF0000"/>
                </a:solidFill>
              </a:rPr>
              <a:t>STEP</a:t>
            </a:r>
            <a:r>
              <a:rPr lang="ja-JP" altLang="en-US" sz="3600" dirty="0">
                <a:solidFill>
                  <a:srgbClr val="FF0000"/>
                </a:solidFill>
              </a:rPr>
              <a:t>３　計算しよう</a:t>
            </a:r>
            <a:br>
              <a:rPr lang="en-US" altLang="ja-JP" sz="3600" dirty="0"/>
            </a:br>
            <a:r>
              <a:rPr lang="ja-JP" altLang="en-US" sz="3600" dirty="0"/>
              <a:t>確率１％のガチャを</a:t>
            </a:r>
            <a:r>
              <a:rPr lang="en-US" altLang="ja-JP" sz="3600" dirty="0"/>
              <a:t>100</a:t>
            </a:r>
            <a:r>
              <a:rPr lang="ja-JP" altLang="en-US" sz="3600" dirty="0"/>
              <a:t>回引くことを</a:t>
            </a:r>
            <a:br>
              <a:rPr lang="en-US" altLang="ja-JP" sz="3600" dirty="0"/>
            </a:br>
            <a:r>
              <a:rPr lang="ja-JP" altLang="en-US" sz="3600" dirty="0"/>
              <a:t>　①</a:t>
            </a:r>
            <a:r>
              <a:rPr lang="en-US" altLang="ja-JP" sz="3600" dirty="0"/>
              <a:t>10</a:t>
            </a:r>
            <a:r>
              <a:rPr lang="ja-JP" altLang="en-US" sz="3600" dirty="0"/>
              <a:t>回繰り返したときの当たる確率</a:t>
            </a:r>
            <a:br>
              <a:rPr lang="en-US" altLang="ja-JP" sz="3600" dirty="0"/>
            </a:br>
            <a:r>
              <a:rPr lang="ja-JP" altLang="en-US" sz="3600" dirty="0"/>
              <a:t>　②</a:t>
            </a:r>
            <a:r>
              <a:rPr lang="en-US" altLang="ja-JP" sz="3600" dirty="0"/>
              <a:t>100</a:t>
            </a:r>
            <a:r>
              <a:rPr lang="ja-JP" altLang="en-US" sz="3600" dirty="0"/>
              <a:t>回繰り返したときの当たる確率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5137260-AD69-AF33-B3E8-66D9B73480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059" y="2701258"/>
            <a:ext cx="8581882" cy="3605757"/>
          </a:xfrm>
          <a:prstGeom prst="rect">
            <a:avLst/>
          </a:prstGeom>
        </p:spPr>
      </p:pic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9E521A3D-7524-FD85-E147-466A08BE5A53}"/>
              </a:ext>
            </a:extLst>
          </p:cNvPr>
          <p:cNvSpPr/>
          <p:nvPr/>
        </p:nvSpPr>
        <p:spPr>
          <a:xfrm>
            <a:off x="295275" y="5057775"/>
            <a:ext cx="804791" cy="63817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D43A25BD-67DD-C5CC-4027-CD5F90537B1B}"/>
              </a:ext>
            </a:extLst>
          </p:cNvPr>
          <p:cNvSpPr/>
          <p:nvPr/>
        </p:nvSpPr>
        <p:spPr>
          <a:xfrm>
            <a:off x="8058150" y="3286125"/>
            <a:ext cx="804791" cy="63817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46026002-B0EB-6A2E-3DE4-9EC5222D40C7}"/>
              </a:ext>
            </a:extLst>
          </p:cNvPr>
          <p:cNvCxnSpPr>
            <a:stCxn id="5" idx="2"/>
          </p:cNvCxnSpPr>
          <p:nvPr/>
        </p:nvCxnSpPr>
        <p:spPr>
          <a:xfrm flipH="1">
            <a:off x="1100066" y="3924300"/>
            <a:ext cx="7360480" cy="145256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27718808-C102-688A-1D29-88BA44A71882}"/>
              </a:ext>
            </a:extLst>
          </p:cNvPr>
          <p:cNvCxnSpPr/>
          <p:nvPr/>
        </p:nvCxnSpPr>
        <p:spPr>
          <a:xfrm>
            <a:off x="628650" y="5829300"/>
            <a:ext cx="566737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F35D3E60-1362-2C36-758D-93E679143755}"/>
              </a:ext>
            </a:extLst>
          </p:cNvPr>
          <p:cNvCxnSpPr>
            <a:cxnSpLocks/>
          </p:cNvCxnSpPr>
          <p:nvPr/>
        </p:nvCxnSpPr>
        <p:spPr>
          <a:xfrm>
            <a:off x="2724150" y="4650581"/>
            <a:ext cx="178117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20F6402-D7DD-3200-0F51-53F481351553}"/>
              </a:ext>
            </a:extLst>
          </p:cNvPr>
          <p:cNvSpPr txBox="1"/>
          <p:nvPr/>
        </p:nvSpPr>
        <p:spPr>
          <a:xfrm>
            <a:off x="3462337" y="4239696"/>
            <a:ext cx="72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確率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C46DFD2-990E-23C6-A861-FB38D94A5DF1}"/>
              </a:ext>
            </a:extLst>
          </p:cNvPr>
          <p:cNvSpPr txBox="1"/>
          <p:nvPr/>
        </p:nvSpPr>
        <p:spPr>
          <a:xfrm>
            <a:off x="6296024" y="5657272"/>
            <a:ext cx="2164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確率の平均を計算</a:t>
            </a:r>
          </a:p>
        </p:txBody>
      </p:sp>
    </p:spTree>
    <p:extLst>
      <p:ext uri="{BB962C8B-B14F-4D97-AF65-F5344CB8AC3E}">
        <p14:creationId xmlns:p14="http://schemas.microsoft.com/office/powerpoint/2010/main" val="1413144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961DC3EF-85D8-1000-ED94-73AB8B80D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知識の整理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0659B5F-C052-EFCB-74D6-98543261FC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0592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82E1BEFB-B878-1832-9A4E-50FECE86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①モデル化とシミュレーション</a:t>
            </a: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2E6ACB73-ABDE-077F-1BEA-CBF228DDC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034704" cy="2242283"/>
          </a:xfrm>
        </p:spPr>
        <p:txBody>
          <a:bodyPr>
            <a:normAutofit/>
          </a:bodyPr>
          <a:lstStyle/>
          <a:p>
            <a:r>
              <a:rPr lang="ja-JP" altLang="en-US" dirty="0"/>
              <a:t>（　</a:t>
            </a:r>
            <a:r>
              <a:rPr lang="ja-JP" altLang="en-US" dirty="0">
                <a:solidFill>
                  <a:srgbClr val="FF0000"/>
                </a:solidFill>
              </a:rPr>
              <a:t>モデル</a:t>
            </a:r>
            <a:r>
              <a:rPr lang="ja-JP" altLang="en-US" dirty="0"/>
              <a:t>　）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＝本質的な部分を強調し、それ以外の要素や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条件を省略し単純化したモデルを作る</a:t>
            </a:r>
          </a:p>
          <a:p>
            <a:pPr marL="0" indent="0">
              <a:buNone/>
            </a:pPr>
            <a:r>
              <a:rPr lang="ja-JP" altLang="en-US" dirty="0"/>
              <a:t>　　　　　→様々な実験や予想が可能になる！</a:t>
            </a:r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</p:txBody>
      </p:sp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2EE90849-B66A-FAC9-08B1-48C9D737131D}"/>
              </a:ext>
            </a:extLst>
          </p:cNvPr>
          <p:cNvSpPr txBox="1">
            <a:spLocks/>
          </p:cNvSpPr>
          <p:nvPr/>
        </p:nvSpPr>
        <p:spPr>
          <a:xfrm>
            <a:off x="628650" y="4053010"/>
            <a:ext cx="7886700" cy="1603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/>
              <a:t>（　</a:t>
            </a:r>
            <a:r>
              <a:rPr lang="ja-JP" altLang="en-US">
                <a:solidFill>
                  <a:srgbClr val="FF0000"/>
                </a:solidFill>
              </a:rPr>
              <a:t>シミュレーション</a:t>
            </a:r>
            <a:r>
              <a:rPr lang="ja-JP" altLang="en-US"/>
              <a:t>　）</a:t>
            </a:r>
            <a:endParaRPr lang="en-US" altLang="ja-JP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/>
              <a:t>　　＝モデルを使って現象を予測したり、モデルに</a:t>
            </a:r>
            <a:endParaRPr lang="en-US" altLang="ja-JP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/>
              <a:t>　　　　変更を加え試してみること</a:t>
            </a:r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210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1C7D32-9AAA-BC38-B34C-82BFF5A56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②モデルの分類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9E04E6-009A-5BBC-EB8F-873AFA5DF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603375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１）表現の仕方による分類</a:t>
            </a:r>
            <a:endParaRPr lang="en-US" altLang="ja-JP" dirty="0"/>
          </a:p>
          <a:p>
            <a:r>
              <a:rPr lang="ja-JP" altLang="en-US" dirty="0"/>
              <a:t>（　</a:t>
            </a:r>
            <a:r>
              <a:rPr lang="ja-JP" altLang="en-US" dirty="0">
                <a:solidFill>
                  <a:srgbClr val="FF0000"/>
                </a:solidFill>
              </a:rPr>
              <a:t>物理モデル　</a:t>
            </a:r>
            <a:r>
              <a:rPr lang="ja-JP" altLang="en-US" dirty="0"/>
              <a:t>）＝物理的な模型</a:t>
            </a:r>
            <a:endParaRPr lang="en-US" altLang="ja-JP" dirty="0"/>
          </a:p>
          <a:p>
            <a:r>
              <a:rPr kumimoji="1" lang="ja-JP" altLang="en-US" dirty="0"/>
              <a:t>（　</a:t>
            </a:r>
            <a:r>
              <a:rPr kumimoji="1" lang="ja-JP" altLang="en-US" dirty="0">
                <a:solidFill>
                  <a:srgbClr val="FF0000"/>
                </a:solidFill>
              </a:rPr>
              <a:t>論理モデル　</a:t>
            </a:r>
            <a:r>
              <a:rPr kumimoji="1" lang="ja-JP" altLang="en-US" dirty="0"/>
              <a:t>）＝式や図で表現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D213BE5-DB3C-3A84-F3D0-14600EF006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33" y="3429000"/>
            <a:ext cx="8767142" cy="3323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165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C01FD3-B701-2A71-EE1F-B9C59D751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②モデルの分類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44E28E1C-9893-27EC-0A78-19ABB98BB7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31" y="1690689"/>
            <a:ext cx="8909538" cy="3974581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7E98F77-25DF-40CC-C30F-8F7B63AECD20}"/>
              </a:ext>
            </a:extLst>
          </p:cNvPr>
          <p:cNvSpPr txBox="1"/>
          <p:nvPr/>
        </p:nvSpPr>
        <p:spPr>
          <a:xfrm>
            <a:off x="5732585" y="6084277"/>
            <a:ext cx="3294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☞確認課題（１）①・②</a:t>
            </a:r>
          </a:p>
        </p:txBody>
      </p:sp>
    </p:spTree>
    <p:extLst>
      <p:ext uri="{BB962C8B-B14F-4D97-AF65-F5344CB8AC3E}">
        <p14:creationId xmlns:p14="http://schemas.microsoft.com/office/powerpoint/2010/main" val="1305656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2276</TotalTime>
  <Words>579</Words>
  <Application>Microsoft Office PowerPoint</Application>
  <PresentationFormat>画面に合わせる (4:3)</PresentationFormat>
  <Paragraphs>67</Paragraphs>
  <Slides>15</Slides>
  <Notes>0</Notes>
  <HiddenSlides>1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テーマ</vt:lpstr>
      <vt:lpstr>モデル化と シミュレーション</vt:lpstr>
      <vt:lpstr>STEP1 　確率１％のガチャを作る</vt:lpstr>
      <vt:lpstr>STEP２ 　100回繰り返しあたりの数を数える</vt:lpstr>
      <vt:lpstr>STEP３　計算しよう</vt:lpstr>
      <vt:lpstr>STEP３　計算しよう 確率１％のガチャを100回引くことを 　①10回繰り返したときの当たる確率 　②100回繰り返したときの当たる確率</vt:lpstr>
      <vt:lpstr>知識の整理</vt:lpstr>
      <vt:lpstr>①モデル化とシミュレーション</vt:lpstr>
      <vt:lpstr>②モデルの分類</vt:lpstr>
      <vt:lpstr>②モデルの分類</vt:lpstr>
      <vt:lpstr>確認課題（１）</vt:lpstr>
      <vt:lpstr>【発展課題】 　調べよう・考えよう</vt:lpstr>
      <vt:lpstr>PowerPoint プレゼンテーション</vt:lpstr>
      <vt:lpstr>シミュレーション結果を記録しよう</vt:lpstr>
      <vt:lpstr>【確認課題】（２）</vt:lpstr>
      <vt:lpstr>振返りを書こう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Okamoto Hiroyuki</dc:creator>
  <cp:lastModifiedBy>弘之 岡本</cp:lastModifiedBy>
  <cp:revision>9</cp:revision>
  <dcterms:created xsi:type="dcterms:W3CDTF">2024-09-17T04:12:57Z</dcterms:created>
  <dcterms:modified xsi:type="dcterms:W3CDTF">2026-03-10T05:53:56Z</dcterms:modified>
</cp:coreProperties>
</file>