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82" r:id="rId2"/>
    <p:sldId id="387" r:id="rId3"/>
    <p:sldId id="424" r:id="rId4"/>
    <p:sldId id="430" r:id="rId5"/>
    <p:sldId id="427" r:id="rId6"/>
    <p:sldId id="431" r:id="rId7"/>
    <p:sldId id="428" r:id="rId8"/>
    <p:sldId id="426" r:id="rId9"/>
    <p:sldId id="429" r:id="rId10"/>
    <p:sldId id="39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5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弘之 岡本" userId="dbbc262f0484d2ae" providerId="LiveId" clId="{8C3542BA-1FD2-4ACD-AD53-7FCF872602FC}"/>
    <pc:docChg chg="undo custSel addSld delSld modSld sldOrd">
      <pc:chgData name="弘之 岡本" userId="dbbc262f0484d2ae" providerId="LiveId" clId="{8C3542BA-1FD2-4ACD-AD53-7FCF872602FC}" dt="2024-09-01T09:53:22.461" v="1439" actId="680"/>
      <pc:docMkLst>
        <pc:docMk/>
      </pc:docMkLst>
      <pc:sldChg chg="addSp modSp mod">
        <pc:chgData name="弘之 岡本" userId="dbbc262f0484d2ae" providerId="LiveId" clId="{8C3542BA-1FD2-4ACD-AD53-7FCF872602FC}" dt="2024-09-01T08:55:58.558" v="321" actId="20577"/>
        <pc:sldMkLst>
          <pc:docMk/>
          <pc:sldMk cId="2715430031" sldId="387"/>
        </pc:sldMkLst>
      </pc:sldChg>
      <pc:sldChg chg="addSp modSp mod">
        <pc:chgData name="弘之 岡本" userId="dbbc262f0484d2ae" providerId="LiveId" clId="{8C3542BA-1FD2-4ACD-AD53-7FCF872602FC}" dt="2024-09-01T09:07:12.734" v="477" actId="14100"/>
        <pc:sldMkLst>
          <pc:docMk/>
          <pc:sldMk cId="3168404969" sldId="393"/>
        </pc:sldMkLst>
      </pc:sldChg>
      <pc:sldChg chg="addSp delSp modSp new mod chgLayout">
        <pc:chgData name="弘之 岡本" userId="dbbc262f0484d2ae" providerId="LiveId" clId="{8C3542BA-1FD2-4ACD-AD53-7FCF872602FC}" dt="2024-09-01T09:03:45.277" v="445" actId="1076"/>
        <pc:sldMkLst>
          <pc:docMk/>
          <pc:sldMk cId="505943442" sldId="394"/>
        </pc:sldMkLst>
      </pc:sldChg>
      <pc:sldChg chg="addSp modSp new mod">
        <pc:chgData name="弘之 岡本" userId="dbbc262f0484d2ae" providerId="LiveId" clId="{8C3542BA-1FD2-4ACD-AD53-7FCF872602FC}" dt="2024-09-01T09:13:30.001" v="746" actId="20577"/>
        <pc:sldMkLst>
          <pc:docMk/>
          <pc:sldMk cId="2204389762" sldId="395"/>
        </pc:sldMkLst>
      </pc:sldChg>
      <pc:sldChg chg="new del">
        <pc:chgData name="弘之 岡本" userId="dbbc262f0484d2ae" providerId="LiveId" clId="{8C3542BA-1FD2-4ACD-AD53-7FCF872602FC}" dt="2024-09-01T09:40:33.442" v="982" actId="47"/>
        <pc:sldMkLst>
          <pc:docMk/>
          <pc:sldMk cId="779336001" sldId="396"/>
        </pc:sldMkLst>
      </pc:sldChg>
      <pc:sldChg chg="addSp modSp new mod">
        <pc:chgData name="弘之 岡本" userId="dbbc262f0484d2ae" providerId="LiveId" clId="{8C3542BA-1FD2-4ACD-AD53-7FCF872602FC}" dt="2024-09-01T09:43:24.713" v="1058" actId="20577"/>
        <pc:sldMkLst>
          <pc:docMk/>
          <pc:sldMk cId="2915622963" sldId="397"/>
        </pc:sldMkLst>
      </pc:sldChg>
      <pc:sldChg chg="addSp modSp new mod modClrScheme chgLayout">
        <pc:chgData name="弘之 岡本" userId="dbbc262f0484d2ae" providerId="LiveId" clId="{8C3542BA-1FD2-4ACD-AD53-7FCF872602FC}" dt="2024-09-01T09:40:06.253" v="981" actId="207"/>
        <pc:sldMkLst>
          <pc:docMk/>
          <pc:sldMk cId="738014793" sldId="398"/>
        </pc:sldMkLst>
      </pc:sldChg>
      <pc:sldChg chg="addSp modSp new mod modClrScheme chgLayout">
        <pc:chgData name="弘之 岡本" userId="dbbc262f0484d2ae" providerId="LiveId" clId="{8C3542BA-1FD2-4ACD-AD53-7FCF872602FC}" dt="2024-09-01T09:45:22.965" v="1130" actId="14100"/>
        <pc:sldMkLst>
          <pc:docMk/>
          <pc:sldMk cId="2951697606" sldId="399"/>
        </pc:sldMkLst>
      </pc:sldChg>
      <pc:sldChg chg="addSp modSp new mod ord">
        <pc:chgData name="弘之 岡本" userId="dbbc262f0484d2ae" providerId="LiveId" clId="{8C3542BA-1FD2-4ACD-AD53-7FCF872602FC}" dt="2024-09-01T09:50:31.573" v="1349"/>
        <pc:sldMkLst>
          <pc:docMk/>
          <pc:sldMk cId="1843101629" sldId="400"/>
        </pc:sldMkLst>
      </pc:sldChg>
      <pc:sldChg chg="addSp delSp modSp new mod">
        <pc:chgData name="弘之 岡本" userId="dbbc262f0484d2ae" providerId="LiveId" clId="{8C3542BA-1FD2-4ACD-AD53-7FCF872602FC}" dt="2024-09-01T09:53:13.302" v="1438" actId="6549"/>
        <pc:sldMkLst>
          <pc:docMk/>
          <pc:sldMk cId="1788982555" sldId="401"/>
        </pc:sldMkLst>
      </pc:sldChg>
      <pc:sldChg chg="new">
        <pc:chgData name="弘之 岡本" userId="dbbc262f0484d2ae" providerId="LiveId" clId="{8C3542BA-1FD2-4ACD-AD53-7FCF872602FC}" dt="2024-09-01T09:53:22.461" v="1439" actId="680"/>
        <pc:sldMkLst>
          <pc:docMk/>
          <pc:sldMk cId="105496837" sldId="402"/>
        </pc:sldMkLst>
      </pc:sldChg>
    </pc:docChg>
  </pc:docChgLst>
  <pc:docChgLst>
    <pc:chgData name="弘之 岡本" userId="dbbc262f0484d2ae" providerId="LiveId" clId="{68F33DBB-651F-47FA-BE12-A47836A0E710}"/>
    <pc:docChg chg="delSld modSld">
      <pc:chgData name="弘之 岡本" userId="dbbc262f0484d2ae" providerId="LiveId" clId="{68F33DBB-651F-47FA-BE12-A47836A0E710}" dt="2026-03-12T05:29:46.509" v="2" actId="478"/>
      <pc:docMkLst>
        <pc:docMk/>
      </pc:docMkLst>
      <pc:sldChg chg="delSp">
        <pc:chgData name="弘之 岡本" userId="dbbc262f0484d2ae" providerId="LiveId" clId="{68F33DBB-651F-47FA-BE12-A47836A0E710}" dt="2026-03-12T05:29:46.509" v="2" actId="478"/>
        <pc:sldMkLst>
          <pc:docMk/>
          <pc:sldMk cId="4149910325" sldId="431"/>
        </pc:sldMkLst>
        <pc:picChg chg="del">
          <ac:chgData name="弘之 岡本" userId="dbbc262f0484d2ae" providerId="LiveId" clId="{68F33DBB-651F-47FA-BE12-A47836A0E710}" dt="2026-03-12T05:29:44.622" v="1" actId="478"/>
          <ac:picMkLst>
            <pc:docMk/>
            <pc:sldMk cId="4149910325" sldId="431"/>
            <ac:picMk id="3074" creationId="{7CCE608E-B47D-D03F-1173-908962588949}"/>
          </ac:picMkLst>
        </pc:picChg>
        <pc:picChg chg="del">
          <ac:chgData name="弘之 岡本" userId="dbbc262f0484d2ae" providerId="LiveId" clId="{68F33DBB-651F-47FA-BE12-A47836A0E710}" dt="2026-03-12T05:29:46.509" v="2" actId="478"/>
          <ac:picMkLst>
            <pc:docMk/>
            <pc:sldMk cId="4149910325" sldId="431"/>
            <ac:picMk id="3076" creationId="{773C3F15-1C2C-CA50-D727-927F68820D12}"/>
          </ac:picMkLst>
        </pc:picChg>
      </pc:sldChg>
      <pc:sldChg chg="del">
        <pc:chgData name="弘之 岡本" userId="dbbc262f0484d2ae" providerId="LiveId" clId="{68F33DBB-651F-47FA-BE12-A47836A0E710}" dt="2026-03-10T06:05:04.217" v="0" actId="47"/>
        <pc:sldMkLst>
          <pc:docMk/>
          <pc:sldMk cId="1627968595" sldId="432"/>
        </pc:sldMkLst>
      </pc:sldChg>
      <pc:sldChg chg="del">
        <pc:chgData name="弘之 岡本" userId="dbbc262f0484d2ae" providerId="LiveId" clId="{68F33DBB-651F-47FA-BE12-A47836A0E710}" dt="2026-03-10T06:05:04.217" v="0" actId="47"/>
        <pc:sldMkLst>
          <pc:docMk/>
          <pc:sldMk cId="493140758" sldId="43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982F9-7CF5-4A72-BBD3-08778AC793DC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A43F8A-30DC-4CC4-A4E7-5CE1C78091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86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2338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935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761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70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708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5238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2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2345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76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98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64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BA9F4-32D1-4843-8659-0BFC95AF5B03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689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nhk.or.jp/school/watch/bangumi/?das_id=D0005260216_00000#in=95&amp;out=17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B6772886-E741-2995-5683-E77875E78E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アルゴリズム</a:t>
            </a:r>
          </a:p>
        </p:txBody>
      </p:sp>
      <p:sp>
        <p:nvSpPr>
          <p:cNvPr id="7" name="字幕 6">
            <a:extLst>
              <a:ext uri="{FF2B5EF4-FFF2-40B4-BE49-F238E27FC236}">
                <a16:creationId xmlns:a16="http://schemas.microsoft.com/office/drawing/2014/main" id="{FDC080BC-C2EE-7136-4C0D-B1DAEEEA08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情報</a:t>
            </a:r>
            <a:r>
              <a:rPr lang="en-US" altLang="ja-JP" dirty="0"/>
              <a:t>Ⅰ</a:t>
            </a:r>
            <a:r>
              <a:rPr lang="ja-JP" altLang="en-US" dirty="0"/>
              <a:t>　Ｎｏ．１４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339B745-DB05-BA0E-A0A3-8E1E586FDC54}"/>
              </a:ext>
            </a:extLst>
          </p:cNvPr>
          <p:cNvSpPr txBox="1"/>
          <p:nvPr/>
        </p:nvSpPr>
        <p:spPr>
          <a:xfrm>
            <a:off x="869795" y="488821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アルゴリズムって何だろう？</a:t>
            </a:r>
          </a:p>
        </p:txBody>
      </p:sp>
    </p:spTree>
    <p:extLst>
      <p:ext uri="{BB962C8B-B14F-4D97-AF65-F5344CB8AC3E}">
        <p14:creationId xmlns:p14="http://schemas.microsoft.com/office/powerpoint/2010/main" val="3757310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6705B9-6419-9602-7123-CCFC4F20A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振返りを書こう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DA8537-5335-ED8C-7F52-93D58B1F1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187104" cy="1603375"/>
          </a:xfrm>
        </p:spPr>
        <p:txBody>
          <a:bodyPr/>
          <a:lstStyle/>
          <a:p>
            <a:r>
              <a:rPr kumimoji="1" lang="en-US" altLang="ja-JP" dirty="0"/>
              <a:t>No.14</a:t>
            </a:r>
            <a:r>
              <a:rPr kumimoji="1" lang="ja-JP" altLang="en-US" dirty="0"/>
              <a:t>の授業で</a:t>
            </a:r>
            <a:r>
              <a:rPr lang="ja-JP" altLang="en-US" dirty="0"/>
              <a:t>　</a:t>
            </a:r>
            <a:r>
              <a:rPr kumimoji="1" lang="ja-JP" altLang="en-US" dirty="0"/>
              <a:t>知ったこと（学んだこと）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kumimoji="1" lang="ja-JP" altLang="en-US" dirty="0"/>
              <a:t>思ったこと（感想）　考えたこと（経験、関連すること）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を箇条書きで３行書こう。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7E95E26E-F564-2854-47C0-09ABD3F011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788921"/>
              </p:ext>
            </p:extLst>
          </p:nvPr>
        </p:nvGraphicFramePr>
        <p:xfrm>
          <a:off x="926123" y="3563936"/>
          <a:ext cx="7291754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91754">
                  <a:extLst>
                    <a:ext uri="{9D8B030D-6E8A-4147-A177-3AD203B41FA5}">
                      <a16:colId xmlns:a16="http://schemas.microsoft.com/office/drawing/2014/main" val="3822535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672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063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5B7C6D-0512-6498-E417-440A80283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>
                <a:solidFill>
                  <a:srgbClr val="FF0000"/>
                </a:solidFill>
              </a:rPr>
              <a:t>【TRY】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3EF6EBF-E8DA-374E-9907-D9FDDE33A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3"/>
            <a:ext cx="8161667" cy="2605699"/>
          </a:xfrm>
        </p:spPr>
        <p:txBody>
          <a:bodyPr>
            <a:normAutofit/>
          </a:bodyPr>
          <a:lstStyle/>
          <a:p>
            <a:r>
              <a:rPr lang="ja-JP" altLang="en-US" dirty="0"/>
              <a:t>アルゴロジック</a:t>
            </a:r>
            <a:r>
              <a:rPr lang="en-US" altLang="ja-JP" dirty="0"/>
              <a:t>Ⅱ</a:t>
            </a:r>
            <a:r>
              <a:rPr lang="ja-JP" altLang="en-US" dirty="0"/>
              <a:t>のサイトに行き、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下のやり方を参考にしながら体験しよう。</a:t>
            </a:r>
          </a:p>
          <a:p>
            <a:pPr marL="0" indent="0">
              <a:buNone/>
            </a:pPr>
            <a:r>
              <a:rPr lang="ja-JP" altLang="en-US" dirty="0"/>
              <a:t>　☆ルール：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ロボットが旗をとれるように手順を考える</a:t>
            </a:r>
            <a:endParaRPr lang="en-US" altLang="ja-JP" dirty="0"/>
          </a:p>
          <a:p>
            <a:r>
              <a:rPr lang="ja-JP" altLang="en-US" dirty="0"/>
              <a:t>進んだところまで記録する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AE96168E-20B6-8518-4406-50E1F1FB8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550" y="42179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C7049F6-D9EB-48C9-B26D-46096BB81A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0332" y="1796560"/>
            <a:ext cx="1296499" cy="1296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70D5AED7-0888-D1B9-9A55-271B245C49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125" y="4460385"/>
            <a:ext cx="8240774" cy="1928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430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4C7639-D276-7717-9B20-77E7283F2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知識の整理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5A8C8D-33FA-D10D-9CEE-B02B15F52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066437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①（</a:t>
            </a:r>
            <a:r>
              <a:rPr kumimoji="1" lang="ja-JP" altLang="en-US" dirty="0">
                <a:solidFill>
                  <a:srgbClr val="FF0000"/>
                </a:solidFill>
              </a:rPr>
              <a:t>アルゴリズム</a:t>
            </a:r>
            <a:r>
              <a:rPr kumimoji="1" lang="ja-JP" altLang="en-US" dirty="0"/>
              <a:t>）＝何か目的を達成させるための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　　↓　　　　　　処理手順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（</a:t>
            </a:r>
            <a:r>
              <a:rPr kumimoji="1" lang="ja-JP" altLang="en-US" dirty="0">
                <a:solidFill>
                  <a:srgbClr val="FF0000"/>
                </a:solidFill>
              </a:rPr>
              <a:t>プログラム</a:t>
            </a:r>
            <a:r>
              <a:rPr kumimoji="1" lang="ja-JP" altLang="en-US" dirty="0"/>
              <a:t>）＝アルゴリズムをコンピュータで処理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　　できるようにプログラム言語で書いた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C71D7D-5D3A-88DF-6282-47498E607404}"/>
              </a:ext>
            </a:extLst>
          </p:cNvPr>
          <p:cNvSpPr txBox="1"/>
          <p:nvPr/>
        </p:nvSpPr>
        <p:spPr>
          <a:xfrm>
            <a:off x="762000" y="4366422"/>
            <a:ext cx="7620000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b="0" i="0" dirty="0">
                <a:solidFill>
                  <a:srgbClr val="4B4948"/>
                </a:solidFill>
                <a:effectLst/>
                <a:latin typeface="Lucida Grande"/>
              </a:rPr>
              <a:t>（例）アルゴリズム体操（</a:t>
            </a:r>
            <a:r>
              <a:rPr lang="en-US" altLang="ja-JP" sz="2400" b="0" i="0" dirty="0">
                <a:solidFill>
                  <a:srgbClr val="4B4948"/>
                </a:solidFill>
                <a:effectLst/>
                <a:latin typeface="Lucida Grande"/>
              </a:rPr>
              <a:t>NHK</a:t>
            </a:r>
            <a:r>
              <a:rPr lang="ja-JP" altLang="en-US" sz="2400" b="0" i="0" dirty="0">
                <a:solidFill>
                  <a:srgbClr val="4B4948"/>
                </a:solidFill>
                <a:effectLst/>
                <a:latin typeface="Lucida Grande"/>
              </a:rPr>
              <a:t>ピタゴラスイッチ　</a:t>
            </a:r>
            <a:r>
              <a:rPr lang="en-US" altLang="ja-JP" sz="2400" b="0" i="0" dirty="0">
                <a:solidFill>
                  <a:srgbClr val="4B4948"/>
                </a:solidFill>
                <a:effectLst/>
                <a:latin typeface="Lucida Grande"/>
                <a:hlinkClick r:id="rId2"/>
              </a:rPr>
              <a:t>LINK</a:t>
            </a:r>
            <a:r>
              <a:rPr lang="ja-JP" altLang="en-US" sz="2400" b="0" i="0" dirty="0">
                <a:solidFill>
                  <a:srgbClr val="4B4948"/>
                </a:solidFill>
                <a:effectLst/>
                <a:latin typeface="Lucida Grande"/>
              </a:rPr>
              <a:t>）</a:t>
            </a:r>
            <a:endParaRPr lang="en-US" altLang="ja-JP" sz="2400" dirty="0">
              <a:solidFill>
                <a:srgbClr val="4B4948"/>
              </a:solidFill>
              <a:latin typeface="Lucida Grande"/>
            </a:endParaRPr>
          </a:p>
          <a:p>
            <a:r>
              <a:rPr lang="ja-JP" altLang="en-US" sz="2400" b="0" i="0" dirty="0">
                <a:solidFill>
                  <a:srgbClr val="4B4948"/>
                </a:solidFill>
                <a:effectLst/>
                <a:latin typeface="Lucida Grande"/>
              </a:rPr>
              <a:t>・「アルゴリズム」とは課題を解決する手順や計算方法を表す。アルゴリズム体操では、決まった動きを繰り返し、隣の人とぶつからずに体操できる。（同説明より）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48109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5A74FE-562C-5F79-789E-8AF1EBD68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　歯磨きをする手順を分解しよう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8E587C-1B37-67C5-E9E5-6D69D3061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676037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①歯ブラシと歯磨き粉を用意する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②歯ブラシを左手に持つ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③歯磨き粉を右手に持ちふたを取る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・・・・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☞</a:t>
            </a:r>
            <a:r>
              <a:rPr lang="en-US" altLang="ja-JP" dirty="0"/>
              <a:t>10</a:t>
            </a:r>
            <a:r>
              <a:rPr lang="ja-JP" altLang="en-US" dirty="0"/>
              <a:t>手順以上に分解する</a:t>
            </a:r>
            <a:endParaRPr kumimoji="1" lang="ja-JP" altLang="en-US" dirty="0"/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BF8E90F8-E4F4-C323-9F0A-E23595496028}"/>
              </a:ext>
            </a:extLst>
          </p:cNvPr>
          <p:cNvSpPr/>
          <p:nvPr/>
        </p:nvSpPr>
        <p:spPr>
          <a:xfrm>
            <a:off x="3727939" y="4460752"/>
            <a:ext cx="1406769" cy="35169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476E61D-C577-22D5-1534-02A6EDF6BEA2}"/>
              </a:ext>
            </a:extLst>
          </p:cNvPr>
          <p:cNvSpPr txBox="1"/>
          <p:nvPr/>
        </p:nvSpPr>
        <p:spPr>
          <a:xfrm>
            <a:off x="457200" y="4890020"/>
            <a:ext cx="8452339" cy="156966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FF0000"/>
                </a:solidFill>
              </a:rPr>
              <a:t>何に役立つ？</a:t>
            </a:r>
            <a:endParaRPr kumimoji="1" lang="en-US" altLang="ja-JP" sz="24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ja-JP" altLang="en-US" sz="2400" dirty="0"/>
              <a:t>例えば歯磨きをするロボットを作るとき、どのように動かすといいか、手順に分解する→この手順をもとに、コンピュータが理解できるようプログラミング言語でプログラミングする</a:t>
            </a:r>
          </a:p>
        </p:txBody>
      </p:sp>
    </p:spTree>
    <p:extLst>
      <p:ext uri="{BB962C8B-B14F-4D97-AF65-F5344CB8AC3E}">
        <p14:creationId xmlns:p14="http://schemas.microsoft.com/office/powerpoint/2010/main" val="2504681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5D6F0D-DC7F-53D1-C0E6-9FF9BE3E5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知識の整理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　②アルゴリズムの効率性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19170F-AD64-15AC-A295-BA83E8E74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386139"/>
            <a:ext cx="7886700" cy="960194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同じ目標でも複数の手順がある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→短いアルゴリズムを見つければ効率が良い</a:t>
            </a:r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0064EDCC-CF5D-CDAB-2ED8-1F84B4E092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9957" y="2163882"/>
            <a:ext cx="4234412" cy="2749063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CA358570-C0DF-D954-268E-B7C9C7A53D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65" y="2163882"/>
            <a:ext cx="4517992" cy="2749063"/>
          </a:xfrm>
          <a:prstGeom prst="rect">
            <a:avLst/>
          </a:prstGeom>
        </p:spPr>
      </p:pic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20497885-5D55-E38A-0E9A-F7308CFEE191}"/>
              </a:ext>
            </a:extLst>
          </p:cNvPr>
          <p:cNvSpPr/>
          <p:nvPr/>
        </p:nvSpPr>
        <p:spPr>
          <a:xfrm>
            <a:off x="7280032" y="1336431"/>
            <a:ext cx="1742004" cy="827451"/>
          </a:xfrm>
          <a:prstGeom prst="wedgeRoundRectCallout">
            <a:avLst>
              <a:gd name="adj1" fmla="val -10828"/>
              <a:gd name="adj2" fmla="val 9650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/>
              <a:t>繰り返しを使えば短くなる</a:t>
            </a:r>
          </a:p>
        </p:txBody>
      </p:sp>
    </p:spTree>
    <p:extLst>
      <p:ext uri="{BB962C8B-B14F-4D97-AF65-F5344CB8AC3E}">
        <p14:creationId xmlns:p14="http://schemas.microsoft.com/office/powerpoint/2010/main" val="769303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A39D3B-5B0E-32AD-F550-C4243623C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767232-35D9-4695-D0FB-73F4DE69F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8589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ja-JP" altLang="en-US" dirty="0"/>
              <a:t>②１本のニンジンを２０枚の半月切りにする場合の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手順を考えよう。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79C0F741-A9F9-525B-9C74-CC711132E5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709990"/>
              </p:ext>
            </p:extLst>
          </p:nvPr>
        </p:nvGraphicFramePr>
        <p:xfrm>
          <a:off x="628650" y="2819521"/>
          <a:ext cx="7718182" cy="3931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59012">
                  <a:extLst>
                    <a:ext uri="{9D8B030D-6E8A-4147-A177-3AD203B41FA5}">
                      <a16:colId xmlns:a16="http://schemas.microsoft.com/office/drawing/2014/main" val="2731974078"/>
                    </a:ext>
                  </a:extLst>
                </a:gridCol>
                <a:gridCol w="1559170">
                  <a:extLst>
                    <a:ext uri="{9D8B030D-6E8A-4147-A177-3AD203B41FA5}">
                      <a16:colId xmlns:a16="http://schemas.microsoft.com/office/drawing/2014/main" val="23938161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手順（アルゴリズム）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包丁を入れる回数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652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手順１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①輪切りに１０等分する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②１０等分したものをそれぞれ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　　２等分していく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4664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手順２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①最初に縦に２等分する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②２等分したものを並べ、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　１度に１０等分する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3097671"/>
                  </a:ext>
                </a:extLst>
              </a:tr>
            </a:tbl>
          </a:graphicData>
        </a:graphic>
      </p:graphicFrame>
      <p:pic>
        <p:nvPicPr>
          <p:cNvPr id="3078" name="Picture 6" descr="半月切りイラスト｜無料イラスト・フリー素材なら「イラストAC」">
            <a:extLst>
              <a:ext uri="{FF2B5EF4-FFF2-40B4-BE49-F238E27FC236}">
                <a16:creationId xmlns:a16="http://schemas.microsoft.com/office/drawing/2014/main" id="{707C5E64-0681-DC2C-B26E-5C5FFC2F7C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67" t="26834" r="15383" b="21522"/>
          <a:stretch/>
        </p:blipFill>
        <p:spPr bwMode="auto">
          <a:xfrm>
            <a:off x="4855424" y="2218532"/>
            <a:ext cx="689591" cy="533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9910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EB1D8D-ED68-C802-8857-6ED984485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知識の整理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　③アルゴリズムの基本構造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6F80736B-CF0F-09DA-FB49-12A1821CB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057989"/>
              </p:ext>
            </p:extLst>
          </p:nvPr>
        </p:nvGraphicFramePr>
        <p:xfrm>
          <a:off x="628650" y="2096586"/>
          <a:ext cx="7554058" cy="4170571"/>
        </p:xfrm>
        <a:graphic>
          <a:graphicData uri="http://schemas.openxmlformats.org/drawingml/2006/table">
            <a:tbl>
              <a:tblPr firstRow="1" firstCol="1" bandRow="1"/>
              <a:tblGrid>
                <a:gridCol w="2517761">
                  <a:extLst>
                    <a:ext uri="{9D8B030D-6E8A-4147-A177-3AD203B41FA5}">
                      <a16:colId xmlns:a16="http://schemas.microsoft.com/office/drawing/2014/main" val="2045357503"/>
                    </a:ext>
                  </a:extLst>
                </a:gridCol>
                <a:gridCol w="2517761">
                  <a:extLst>
                    <a:ext uri="{9D8B030D-6E8A-4147-A177-3AD203B41FA5}">
                      <a16:colId xmlns:a16="http://schemas.microsoft.com/office/drawing/2014/main" val="3780622929"/>
                    </a:ext>
                  </a:extLst>
                </a:gridCol>
                <a:gridCol w="2518536">
                  <a:extLst>
                    <a:ext uri="{9D8B030D-6E8A-4147-A177-3AD203B41FA5}">
                      <a16:colId xmlns:a16="http://schemas.microsoft.com/office/drawing/2014/main" val="1107500021"/>
                    </a:ext>
                  </a:extLst>
                </a:gridCol>
              </a:tblGrid>
              <a:tr h="1244491">
                <a:tc>
                  <a:txBody>
                    <a:bodyPr/>
                    <a:lstStyle/>
                    <a:p>
                      <a:pPr algn="just"/>
                      <a:r>
                        <a:rPr lang="ja-JP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ja-JP" altLang="en-US" sz="3200" kern="100" dirty="0">
                          <a:solidFill>
                            <a:srgbClr val="FF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順次構造</a:t>
                      </a:r>
                      <a:r>
                        <a:rPr lang="ja-JP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</a:p>
                    <a:p>
                      <a:pPr algn="just"/>
                      <a:r>
                        <a:rPr lang="ja-JP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＝順番に処理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ja-JP" altLang="en-US" sz="3200" kern="100" dirty="0">
                          <a:solidFill>
                            <a:srgbClr val="FF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分岐構造</a:t>
                      </a:r>
                      <a:r>
                        <a:rPr lang="ja-JP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</a:p>
                    <a:p>
                      <a:pPr algn="just"/>
                      <a:r>
                        <a:rPr lang="ja-JP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＝</a:t>
                      </a:r>
                      <a:r>
                        <a:rPr lang="ja-JP" altLang="en-US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条件で</a:t>
                      </a:r>
                      <a:r>
                        <a:rPr lang="ja-JP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処理が</a:t>
                      </a:r>
                      <a:r>
                        <a:rPr lang="ja-JP" altLang="en-US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</a:t>
                      </a:r>
                      <a:endParaRPr lang="en-US" altLang="ja-JP" sz="2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ja-JP" altLang="en-US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分かれる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ja-JP" altLang="en-US" sz="3200" kern="100" dirty="0">
                          <a:solidFill>
                            <a:srgbClr val="FF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反復構造</a:t>
                      </a:r>
                      <a:r>
                        <a:rPr lang="ja-JP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</a:p>
                    <a:p>
                      <a:pPr algn="just"/>
                      <a:r>
                        <a:rPr lang="ja-JP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＝条件が成り立</a:t>
                      </a:r>
                      <a:r>
                        <a:rPr lang="ja-JP" altLang="en-US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endParaRPr lang="en-US" altLang="ja-JP" sz="2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ja-JP" altLang="en-US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sz="2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つ間繰り返す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541517"/>
                  </a:ext>
                </a:extLst>
              </a:tr>
              <a:tr h="985353">
                <a:tc>
                  <a:txBody>
                    <a:bodyPr/>
                    <a:lstStyle/>
                    <a:p>
                      <a:pPr algn="just"/>
                      <a:endParaRPr lang="en-US" sz="2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sz="2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sz="2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sz="2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sz="2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sz="2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sz="2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sz="2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884440"/>
                  </a:ext>
                </a:extLst>
              </a:tr>
            </a:tbl>
          </a:graphicData>
        </a:graphic>
      </p:graphicFrame>
      <p:pic>
        <p:nvPicPr>
          <p:cNvPr id="1027" name="図 1">
            <a:extLst>
              <a:ext uri="{FF2B5EF4-FFF2-40B4-BE49-F238E27FC236}">
                <a16:creationId xmlns:a16="http://schemas.microsoft.com/office/drawing/2014/main" id="{D33BB99B-9687-D900-D7BD-B4B1F5A75B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42" y="3428997"/>
            <a:ext cx="2403337" cy="2561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図 2">
            <a:extLst>
              <a:ext uri="{FF2B5EF4-FFF2-40B4-BE49-F238E27FC236}">
                <a16:creationId xmlns:a16="http://schemas.microsoft.com/office/drawing/2014/main" id="{92BF8ECC-6B46-5623-8AF0-710EBC9C8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235" y="3428999"/>
            <a:ext cx="2417613" cy="2561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図 3">
            <a:extLst>
              <a:ext uri="{FF2B5EF4-FFF2-40B4-BE49-F238E27FC236}">
                <a16:creationId xmlns:a16="http://schemas.microsoft.com/office/drawing/2014/main" id="{B028E2A6-3F25-BB4B-81B5-1269C2138E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192" y="3428998"/>
            <a:ext cx="2217387" cy="2420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7764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83AE32-E0FD-2F2F-55D0-3E848DB27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DC1DF4-24DC-BE21-AD88-9254245E5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034806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③次の手順を　順次構造・分岐構造・反復構造に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kumimoji="1" lang="ja-JP" altLang="en-US" dirty="0"/>
              <a:t>分類しよう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0F2E3335-80F8-5292-62F4-D68041974A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994670"/>
              </p:ext>
            </p:extLst>
          </p:nvPr>
        </p:nvGraphicFramePr>
        <p:xfrm>
          <a:off x="489670" y="3100874"/>
          <a:ext cx="8164659" cy="2560320"/>
        </p:xfrm>
        <a:graphic>
          <a:graphicData uri="http://schemas.openxmlformats.org/drawingml/2006/table">
            <a:tbl>
              <a:tblPr firstRow="1" firstCol="1" bandRow="1"/>
              <a:tblGrid>
                <a:gridCol w="6717323">
                  <a:extLst>
                    <a:ext uri="{9D8B030D-6E8A-4147-A177-3AD203B41FA5}">
                      <a16:colId xmlns:a16="http://schemas.microsoft.com/office/drawing/2014/main" val="1827469365"/>
                    </a:ext>
                  </a:extLst>
                </a:gridCol>
                <a:gridCol w="1447336">
                  <a:extLst>
                    <a:ext uri="{9D8B030D-6E8A-4147-A177-3AD203B41FA5}">
                      <a16:colId xmlns:a16="http://schemas.microsoft.com/office/drawing/2014/main" val="3564956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ja-JP" sz="2400" kern="10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手順（アルゴリズム）</a:t>
                      </a:r>
                      <a:endParaRPr lang="ja-JP" sz="24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2400" kern="10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構造</a:t>
                      </a:r>
                      <a:endParaRPr lang="ja-JP" sz="24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3119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ja-JP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Ａ．入力した数字に対して</a:t>
                      </a:r>
                      <a:r>
                        <a:rPr lang="en-US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で割りきれれば「偶数」割り切れなければ「奇数」と表示する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kern="100">
                          <a:effectLst/>
                          <a:latin typeface="ＭＳ ゴシック" panose="020B0609070205080204" pitchFamily="49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24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197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ja-JP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Ｂ．１から順番に</a:t>
                      </a:r>
                      <a:r>
                        <a:rPr lang="en-US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ずつ加えながら</a:t>
                      </a:r>
                      <a:r>
                        <a:rPr lang="en-US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1,2,3,4</a:t>
                      </a:r>
                      <a:r>
                        <a:rPr lang="ja-JP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・・・と表示させ</a:t>
                      </a:r>
                      <a:r>
                        <a:rPr lang="ja-JP" altLang="en-US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る</a:t>
                      </a:r>
                      <a:r>
                        <a:rPr lang="en-US" sz="2400" kern="100" dirty="0">
                          <a:effectLst/>
                          <a:latin typeface="ＭＳ ゴシック" panose="020B0609070205080204" pitchFamily="49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kern="100">
                          <a:effectLst/>
                          <a:latin typeface="ＭＳ ゴシック" panose="020B0609070205080204" pitchFamily="49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24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17227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ja-JP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Ｃ．学校から駅までの行き方の写真を順番に従って表示する</a:t>
                      </a:r>
                      <a:r>
                        <a:rPr lang="en-US" sz="2400" kern="100" dirty="0">
                          <a:effectLst/>
                          <a:latin typeface="ＭＳ ゴシック" panose="020B0609070205080204" pitchFamily="49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kern="100" dirty="0">
                          <a:effectLst/>
                          <a:latin typeface="ＭＳ ゴシック" panose="020B0609070205080204" pitchFamily="49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9005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018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90A71E-856A-386B-C86C-7AC1D9D42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知識の整理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　➃アルゴリズムの表現方法</a:t>
            </a:r>
            <a:endParaRPr kumimoji="1" lang="ja-JP" altLang="en-US" dirty="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E1C07489-7C92-9918-8B0D-4B766DC6D0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292926"/>
              </p:ext>
            </p:extLst>
          </p:nvPr>
        </p:nvGraphicFramePr>
        <p:xfrm>
          <a:off x="541068" y="2055814"/>
          <a:ext cx="8216070" cy="4436426"/>
        </p:xfrm>
        <a:graphic>
          <a:graphicData uri="http://schemas.openxmlformats.org/drawingml/2006/table">
            <a:tbl>
              <a:tblPr firstRow="1" firstCol="1" bandRow="1"/>
              <a:tblGrid>
                <a:gridCol w="2738409">
                  <a:extLst>
                    <a:ext uri="{9D8B030D-6E8A-4147-A177-3AD203B41FA5}">
                      <a16:colId xmlns:a16="http://schemas.microsoft.com/office/drawing/2014/main" val="3779691366"/>
                    </a:ext>
                  </a:extLst>
                </a:gridCol>
                <a:gridCol w="2738409">
                  <a:extLst>
                    <a:ext uri="{9D8B030D-6E8A-4147-A177-3AD203B41FA5}">
                      <a16:colId xmlns:a16="http://schemas.microsoft.com/office/drawing/2014/main" val="1009031883"/>
                    </a:ext>
                  </a:extLst>
                </a:gridCol>
                <a:gridCol w="2739252">
                  <a:extLst>
                    <a:ext uri="{9D8B030D-6E8A-4147-A177-3AD203B41FA5}">
                      <a16:colId xmlns:a16="http://schemas.microsoft.com/office/drawing/2014/main" val="3049396741"/>
                    </a:ext>
                  </a:extLst>
                </a:gridCol>
              </a:tblGrid>
              <a:tr h="1144586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2400" kern="100" dirty="0">
                          <a:solidFill>
                            <a:srgbClr val="FF0000"/>
                          </a:solidFill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2400" kern="100" dirty="0">
                          <a:solidFill>
                            <a:srgbClr val="FF0000"/>
                          </a:solidFill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フローチャート</a:t>
                      </a:r>
                      <a:r>
                        <a:rPr lang="en-US" altLang="ja-JP" sz="2400" kern="100" dirty="0">
                          <a:solidFill>
                            <a:srgbClr val="FF0000"/>
                          </a:solidFill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2400" kern="100" dirty="0">
                        <a:solidFill>
                          <a:srgbClr val="FF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ja-JP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＝処理の流れを</a:t>
                      </a:r>
                      <a:endParaRPr lang="en-US" altLang="ja-JP" sz="2400" kern="100" dirty="0">
                        <a:effectLst/>
                        <a:latin typeface="Century" panose="02040604050505020304" pitchFamily="18" charset="0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ja-JP" altLang="en-US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図形で表す　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2400" kern="100" dirty="0">
                          <a:solidFill>
                            <a:srgbClr val="FF0000"/>
                          </a:solidFill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アクティビティ図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266700" indent="-133350" algn="just"/>
                      <a:r>
                        <a:rPr lang="ja-JP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＝処理の流れや状態の変化を図示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2400" kern="100" dirty="0">
                          <a:solidFill>
                            <a:srgbClr val="FF0000"/>
                          </a:solidFill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状態遷移図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266700" indent="-266700" algn="just"/>
                      <a:r>
                        <a:rPr lang="ja-JP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＝操作により状態が推移する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9904295"/>
                  </a:ext>
                </a:extLst>
              </a:tr>
              <a:tr h="1737994">
                <a:tc>
                  <a:txBody>
                    <a:bodyPr/>
                    <a:lstStyle/>
                    <a:p>
                      <a:pPr algn="just"/>
                      <a:endParaRPr lang="en-US" sz="2400" kern="100">
                        <a:effectLst/>
                        <a:latin typeface="ＭＳ ゴシック" panose="020B0609070205080204" pitchFamily="49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図書館の本の貸し出し手順</a:t>
                      </a:r>
                      <a:endParaRPr lang="en-US" altLang="ja-JP" sz="2400" kern="100" dirty="0">
                        <a:effectLst/>
                        <a:latin typeface="Century" panose="02040604050505020304" pitchFamily="18" charset="0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altLang="ja-JP" sz="2400" kern="100" dirty="0">
                        <a:effectLst/>
                        <a:latin typeface="Century" panose="02040604050505020304" pitchFamily="18" charset="0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altLang="ja-JP" sz="2400" kern="100" dirty="0">
                        <a:effectLst/>
                        <a:latin typeface="Century" panose="02040604050505020304" pitchFamily="18" charset="0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altLang="ja-JP" sz="2400" kern="100" dirty="0">
                        <a:effectLst/>
                        <a:latin typeface="Century" panose="02040604050505020304" pitchFamily="18" charset="0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altLang="ja-JP" sz="2400" kern="100" dirty="0">
                        <a:effectLst/>
                        <a:latin typeface="Century" panose="02040604050505020304" pitchFamily="18" charset="0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altLang="ja-JP" sz="2400" kern="100" dirty="0">
                        <a:effectLst/>
                        <a:latin typeface="Century" panose="02040604050505020304" pitchFamily="18" charset="0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altLang="ja-JP" sz="2400" kern="100" dirty="0">
                        <a:effectLst/>
                        <a:latin typeface="Century" panose="02040604050505020304" pitchFamily="18" charset="0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2400" kern="100" dirty="0">
                          <a:effectLst/>
                          <a:latin typeface="Century" panose="02040604050505020304" pitchFamily="18" charset="0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ストップウォッチの仕様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7689296"/>
                  </a:ext>
                </a:extLst>
              </a:tr>
            </a:tbl>
          </a:graphicData>
        </a:graphic>
      </p:graphicFrame>
      <p:pic>
        <p:nvPicPr>
          <p:cNvPr id="2054" name="図 4">
            <a:extLst>
              <a:ext uri="{FF2B5EF4-FFF2-40B4-BE49-F238E27FC236}">
                <a16:creationId xmlns:a16="http://schemas.microsoft.com/office/drawing/2014/main" id="{EC75F6D1-C0B0-34A7-B759-8ECC00E41A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899" y="3246120"/>
            <a:ext cx="1749669" cy="3146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図 5">
            <a:extLst>
              <a:ext uri="{FF2B5EF4-FFF2-40B4-BE49-F238E27FC236}">
                <a16:creationId xmlns:a16="http://schemas.microsoft.com/office/drawing/2014/main" id="{EC88E459-2F63-F555-A190-5CCF44248E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000" y="4046172"/>
            <a:ext cx="2342861" cy="226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図 7">
            <a:extLst>
              <a:ext uri="{FF2B5EF4-FFF2-40B4-BE49-F238E27FC236}">
                <a16:creationId xmlns:a16="http://schemas.microsoft.com/office/drawing/2014/main" id="{1CB78B82-4BDC-8255-06F5-6330BA4758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1042" y="4046172"/>
            <a:ext cx="2528694" cy="214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85512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757</TotalTime>
  <Words>549</Words>
  <Application>Microsoft Office PowerPoint</Application>
  <PresentationFormat>画面に合わせる (4:3)</PresentationFormat>
  <Paragraphs>93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9" baseType="lpstr">
      <vt:lpstr>BIZ UDPゴシック</vt:lpstr>
      <vt:lpstr>Lucida Grande</vt:lpstr>
      <vt:lpstr>ＭＳ ゴシック</vt:lpstr>
      <vt:lpstr>游ゴシック</vt:lpstr>
      <vt:lpstr>Arial</vt:lpstr>
      <vt:lpstr>Calibri</vt:lpstr>
      <vt:lpstr>Calibri Light</vt:lpstr>
      <vt:lpstr>Century</vt:lpstr>
      <vt:lpstr>1_Office テーマ</vt:lpstr>
      <vt:lpstr>アルゴリズム</vt:lpstr>
      <vt:lpstr>【TRY】</vt:lpstr>
      <vt:lpstr>【知識の整理】</vt:lpstr>
      <vt:lpstr>【確認課題】 　歯磨きをする手順を分解しよう</vt:lpstr>
      <vt:lpstr>【知識の整理】 　②アルゴリズムの効率性</vt:lpstr>
      <vt:lpstr>【確認課題】</vt:lpstr>
      <vt:lpstr>【知識の整理】 　③アルゴリズムの基本構造</vt:lpstr>
      <vt:lpstr>【確認課題】</vt:lpstr>
      <vt:lpstr>【知識の整理】 　➃アルゴリズムの表現方法</vt:lpstr>
      <vt:lpstr>振返りを書こう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弘之 岡本</dc:creator>
  <cp:lastModifiedBy>弘之 岡本</cp:lastModifiedBy>
  <cp:revision>12</cp:revision>
  <dcterms:created xsi:type="dcterms:W3CDTF">2024-08-28T22:33:01Z</dcterms:created>
  <dcterms:modified xsi:type="dcterms:W3CDTF">2026-03-12T05:29:48Z</dcterms:modified>
</cp:coreProperties>
</file>