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tmp" ContentType="image/png"/>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7"/>
  </p:notesMasterIdLst>
  <p:sldIdLst>
    <p:sldId id="282" r:id="rId2"/>
    <p:sldId id="387" r:id="rId3"/>
    <p:sldId id="405" r:id="rId4"/>
    <p:sldId id="256" r:id="rId5"/>
    <p:sldId id="257" r:id="rId6"/>
    <p:sldId id="390" r:id="rId7"/>
    <p:sldId id="392" r:id="rId8"/>
    <p:sldId id="394" r:id="rId9"/>
    <p:sldId id="396" r:id="rId10"/>
    <p:sldId id="401" r:id="rId11"/>
    <p:sldId id="397" r:id="rId12"/>
    <p:sldId id="409" r:id="rId13"/>
    <p:sldId id="407" r:id="rId14"/>
    <p:sldId id="399" r:id="rId15"/>
    <p:sldId id="400" r:id="rId16"/>
  </p:sldIdLst>
  <p:sldSz cx="9144000" cy="6858000" type="screen4x3"/>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0A15C55-8517-42AA-B614-E9B94910E393}" styleName="中間スタイル 2 - アクセント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8A107856-5554-42FB-B03E-39F5DBC370BA}" styleName="中間スタイル 4 - アクセント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 styleId="{D113A9D2-9D6B-4929-AA2D-F23B5EE8CBE7}" styleName="テーマ スタイル 2 - アクセント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115" autoAdjust="0"/>
    <p:restoredTop sz="94660"/>
  </p:normalViewPr>
  <p:slideViewPr>
    <p:cSldViewPr snapToGrid="0">
      <p:cViewPr varScale="1">
        <p:scale>
          <a:sx n="85" d="100"/>
          <a:sy n="85" d="100"/>
        </p:scale>
        <p:origin x="1450" y="58"/>
      </p:cViewPr>
      <p:guideLst/>
    </p:cSldViewPr>
  </p:slideViewPr>
  <p:notesTextViewPr>
    <p:cViewPr>
      <p:scale>
        <a:sx n="1" d="1"/>
        <a:sy n="1" d="1"/>
      </p:scale>
      <p:origin x="0" y="0"/>
    </p:cViewPr>
  </p:notesTextViewPr>
  <p:sorterViewPr>
    <p:cViewPr varScale="1">
      <p:scale>
        <a:sx n="100" d="100"/>
        <a:sy n="100" d="100"/>
      </p:scale>
      <p:origin x="0" y="-1906"/>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弘之 岡本" userId="dbbc262f0484d2ae" providerId="LiveId" clId="{68F33DBB-651F-47FA-BE12-A47836A0E710}"/>
    <pc:docChg chg="delSld">
      <pc:chgData name="弘之 岡本" userId="dbbc262f0484d2ae" providerId="LiveId" clId="{68F33DBB-651F-47FA-BE12-A47836A0E710}" dt="2026-03-10T06:14:33.552" v="5" actId="47"/>
      <pc:docMkLst>
        <pc:docMk/>
      </pc:docMkLst>
      <pc:sldChg chg="del">
        <pc:chgData name="弘之 岡本" userId="dbbc262f0484d2ae" providerId="LiveId" clId="{68F33DBB-651F-47FA-BE12-A47836A0E710}" dt="2026-03-10T06:14:10.047" v="3" actId="47"/>
        <pc:sldMkLst>
          <pc:docMk/>
          <pc:sldMk cId="557417440" sldId="368"/>
        </pc:sldMkLst>
      </pc:sldChg>
      <pc:sldChg chg="del">
        <pc:chgData name="弘之 岡本" userId="dbbc262f0484d2ae" providerId="LiveId" clId="{68F33DBB-651F-47FA-BE12-A47836A0E710}" dt="2026-03-10T06:14:10.047" v="3" actId="47"/>
        <pc:sldMkLst>
          <pc:docMk/>
          <pc:sldMk cId="39705338" sldId="369"/>
        </pc:sldMkLst>
      </pc:sldChg>
      <pc:sldChg chg="del">
        <pc:chgData name="弘之 岡本" userId="dbbc262f0484d2ae" providerId="LiveId" clId="{68F33DBB-651F-47FA-BE12-A47836A0E710}" dt="2026-03-10T06:14:22.412" v="4" actId="47"/>
        <pc:sldMkLst>
          <pc:docMk/>
          <pc:sldMk cId="643968601" sldId="398"/>
        </pc:sldMkLst>
      </pc:sldChg>
      <pc:sldChg chg="del">
        <pc:chgData name="弘之 岡本" userId="dbbc262f0484d2ae" providerId="LiveId" clId="{68F33DBB-651F-47FA-BE12-A47836A0E710}" dt="2026-03-10T06:14:10.047" v="3" actId="47"/>
        <pc:sldMkLst>
          <pc:docMk/>
          <pc:sldMk cId="3002402377" sldId="402"/>
        </pc:sldMkLst>
      </pc:sldChg>
      <pc:sldChg chg="del">
        <pc:chgData name="弘之 岡本" userId="dbbc262f0484d2ae" providerId="LiveId" clId="{68F33DBB-651F-47FA-BE12-A47836A0E710}" dt="2026-03-10T06:13:52.108" v="2" actId="47"/>
        <pc:sldMkLst>
          <pc:docMk/>
          <pc:sldMk cId="1509568152" sldId="403"/>
        </pc:sldMkLst>
      </pc:sldChg>
      <pc:sldChg chg="del">
        <pc:chgData name="弘之 岡本" userId="dbbc262f0484d2ae" providerId="LiveId" clId="{68F33DBB-651F-47FA-BE12-A47836A0E710}" dt="2026-03-10T06:13:49.279" v="1" actId="47"/>
        <pc:sldMkLst>
          <pc:docMk/>
          <pc:sldMk cId="2717457517" sldId="404"/>
        </pc:sldMkLst>
      </pc:sldChg>
      <pc:sldChg chg="del">
        <pc:chgData name="弘之 岡本" userId="dbbc262f0484d2ae" providerId="LiveId" clId="{68F33DBB-651F-47FA-BE12-A47836A0E710}" dt="2026-03-10T06:13:43.397" v="0" actId="47"/>
        <pc:sldMkLst>
          <pc:docMk/>
          <pc:sldMk cId="3101258014" sldId="406"/>
        </pc:sldMkLst>
      </pc:sldChg>
      <pc:sldChg chg="del">
        <pc:chgData name="弘之 岡本" userId="dbbc262f0484d2ae" providerId="LiveId" clId="{68F33DBB-651F-47FA-BE12-A47836A0E710}" dt="2026-03-10T06:14:33.552" v="5" actId="47"/>
        <pc:sldMkLst>
          <pc:docMk/>
          <pc:sldMk cId="2635166908" sldId="408"/>
        </pc:sldMkLst>
      </pc:sldChg>
    </pc:docChg>
  </pc:docChgLst>
  <pc:docChgLst>
    <pc:chgData name="弘之 岡本" userId="dbbc262f0484d2ae" providerId="LiveId" clId="{CAC334C6-3B28-463B-BD16-5216594E4002}"/>
    <pc:docChg chg="undo custSel addSld delSld modSld sldOrd">
      <pc:chgData name="弘之 岡本" userId="dbbc262f0484d2ae" providerId="LiveId" clId="{CAC334C6-3B28-463B-BD16-5216594E4002}" dt="2025-09-01T05:05:39.949" v="1142" actId="20577"/>
      <pc:docMkLst>
        <pc:docMk/>
      </pc:docMkLst>
      <pc:sldChg chg="modSp add mod ord">
        <pc:chgData name="弘之 岡本" userId="dbbc262f0484d2ae" providerId="LiveId" clId="{CAC334C6-3B28-463B-BD16-5216594E4002}" dt="2025-08-27T23:55:21.417" v="519" actId="20577"/>
        <pc:sldMkLst>
          <pc:docMk/>
          <pc:sldMk cId="557417440" sldId="368"/>
        </pc:sldMkLst>
      </pc:sldChg>
      <pc:sldChg chg="modSp add ord">
        <pc:chgData name="弘之 岡本" userId="dbbc262f0484d2ae" providerId="LiveId" clId="{CAC334C6-3B28-463B-BD16-5216594E4002}" dt="2025-08-27T23:55:31.029" v="520"/>
        <pc:sldMkLst>
          <pc:docMk/>
          <pc:sldMk cId="39705338" sldId="369"/>
        </pc:sldMkLst>
      </pc:sldChg>
      <pc:sldChg chg="ord">
        <pc:chgData name="弘之 岡本" userId="dbbc262f0484d2ae" providerId="LiveId" clId="{CAC334C6-3B28-463B-BD16-5216594E4002}" dt="2025-07-15T01:31:18.675" v="465"/>
        <pc:sldMkLst>
          <pc:docMk/>
          <pc:sldMk cId="2715430031" sldId="387"/>
        </pc:sldMkLst>
      </pc:sldChg>
      <pc:sldChg chg="del">
        <pc:chgData name="弘之 岡本" userId="dbbc262f0484d2ae" providerId="LiveId" clId="{CAC334C6-3B28-463B-BD16-5216594E4002}" dt="2025-07-01T04:00:50.593" v="443" actId="47"/>
        <pc:sldMkLst>
          <pc:docMk/>
          <pc:sldMk cId="2935754268" sldId="389"/>
        </pc:sldMkLst>
      </pc:sldChg>
      <pc:sldChg chg="modSp mod">
        <pc:chgData name="弘之 岡本" userId="dbbc262f0484d2ae" providerId="LiveId" clId="{CAC334C6-3B28-463B-BD16-5216594E4002}" dt="2025-07-01T04:01:30.022" v="458" actId="207"/>
        <pc:sldMkLst>
          <pc:docMk/>
          <pc:sldMk cId="1919231464" sldId="390"/>
        </pc:sldMkLst>
      </pc:sldChg>
      <pc:sldChg chg="addSp del">
        <pc:chgData name="弘之 岡本" userId="dbbc262f0484d2ae" providerId="LiveId" clId="{CAC334C6-3B28-463B-BD16-5216594E4002}" dt="2025-06-30T02:24:38.501" v="66" actId="47"/>
        <pc:sldMkLst>
          <pc:docMk/>
          <pc:sldMk cId="11684777" sldId="393"/>
        </pc:sldMkLst>
      </pc:sldChg>
      <pc:sldChg chg="delSp mod">
        <pc:chgData name="弘之 岡本" userId="dbbc262f0484d2ae" providerId="LiveId" clId="{CAC334C6-3B28-463B-BD16-5216594E4002}" dt="2025-08-27T00:34:12.797" v="469" actId="478"/>
        <pc:sldMkLst>
          <pc:docMk/>
          <pc:sldMk cId="3365131258" sldId="396"/>
        </pc:sldMkLst>
      </pc:sldChg>
      <pc:sldChg chg="add del">
        <pc:chgData name="弘之 岡本" userId="dbbc262f0484d2ae" providerId="LiveId" clId="{CAC334C6-3B28-463B-BD16-5216594E4002}" dt="2025-08-27T23:54:53.747" v="472" actId="47"/>
        <pc:sldMkLst>
          <pc:docMk/>
          <pc:sldMk cId="619869832" sldId="397"/>
        </pc:sldMkLst>
      </pc:sldChg>
      <pc:sldChg chg="modSp mod">
        <pc:chgData name="弘之 岡本" userId="dbbc262f0484d2ae" providerId="LiveId" clId="{CAC334C6-3B28-463B-BD16-5216594E4002}" dt="2025-09-01T05:00:28.257" v="1120" actId="20577"/>
        <pc:sldMkLst>
          <pc:docMk/>
          <pc:sldMk cId="643968601" sldId="398"/>
        </pc:sldMkLst>
      </pc:sldChg>
      <pc:sldChg chg="addSp modSp new mod ord">
        <pc:chgData name="弘之 岡本" userId="dbbc262f0484d2ae" providerId="LiveId" clId="{CAC334C6-3B28-463B-BD16-5216594E4002}" dt="2025-06-30T02:26:42.172" v="87" actId="20577"/>
        <pc:sldMkLst>
          <pc:docMk/>
          <pc:sldMk cId="1509568152" sldId="403"/>
        </pc:sldMkLst>
      </pc:sldChg>
      <pc:sldChg chg="addSp modSp new mod ord">
        <pc:chgData name="弘之 岡本" userId="dbbc262f0484d2ae" providerId="LiveId" clId="{CAC334C6-3B28-463B-BD16-5216594E4002}" dt="2025-07-15T01:31:16.057" v="463"/>
        <pc:sldMkLst>
          <pc:docMk/>
          <pc:sldMk cId="2717457517" sldId="404"/>
        </pc:sldMkLst>
      </pc:sldChg>
      <pc:sldChg chg="modSp add mod ord">
        <pc:chgData name="弘之 岡本" userId="dbbc262f0484d2ae" providerId="LiveId" clId="{CAC334C6-3B28-463B-BD16-5216594E4002}" dt="2025-07-15T01:31:22.444" v="467"/>
        <pc:sldMkLst>
          <pc:docMk/>
          <pc:sldMk cId="3063114118" sldId="405"/>
        </pc:sldMkLst>
      </pc:sldChg>
      <pc:sldChg chg="add mod modShow">
        <pc:chgData name="弘之 岡本" userId="dbbc262f0484d2ae" providerId="LiveId" clId="{CAC334C6-3B28-463B-BD16-5216594E4002}" dt="2025-07-15T23:26:59.872" v="468" actId="729"/>
        <pc:sldMkLst>
          <pc:docMk/>
          <pc:sldMk cId="3101258014" sldId="406"/>
        </pc:sldMkLst>
      </pc:sldChg>
      <pc:sldChg chg="addSp delSp modSp new mod">
        <pc:chgData name="弘之 岡本" userId="dbbc262f0484d2ae" providerId="LiveId" clId="{CAC334C6-3B28-463B-BD16-5216594E4002}" dt="2025-09-01T05:00:44.640" v="1127" actId="20577"/>
        <pc:sldMkLst>
          <pc:docMk/>
          <pc:sldMk cId="3529819090" sldId="407"/>
        </pc:sldMkLst>
      </pc:sldChg>
      <pc:sldChg chg="addSp delSp modSp new mod">
        <pc:chgData name="弘之 岡本" userId="dbbc262f0484d2ae" providerId="LiveId" clId="{CAC334C6-3B28-463B-BD16-5216594E4002}" dt="2025-09-01T04:58:50.683" v="1082" actId="1076"/>
        <pc:sldMkLst>
          <pc:docMk/>
          <pc:sldMk cId="2635166908" sldId="408"/>
        </pc:sldMkLst>
      </pc:sldChg>
      <pc:sldChg chg="delSp modSp add mod">
        <pc:chgData name="弘之 岡本" userId="dbbc262f0484d2ae" providerId="LiveId" clId="{CAC334C6-3B28-463B-BD16-5216594E4002}" dt="2025-09-01T05:05:39.949" v="1142" actId="20577"/>
        <pc:sldMkLst>
          <pc:docMk/>
          <pc:sldMk cId="44056311" sldId="409"/>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5ABB5A1-C69D-4480-A3D6-341B49D3615F}" type="datetimeFigureOut">
              <a:rPr kumimoji="1" lang="ja-JP" altLang="en-US" smtClean="0"/>
              <a:t>2026/3/10</a:t>
            </a:fld>
            <a:endParaRPr kumimoji="1" lang="ja-JP" altLang="en-US"/>
          </a:p>
        </p:txBody>
      </p:sp>
      <p:sp>
        <p:nvSpPr>
          <p:cNvPr id="4" name="スライド イメージ プレースホルダー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AC8FAA3-D3FD-475E-A9B1-CF9CC95F17C3}" type="slidenum">
              <a:rPr kumimoji="1" lang="ja-JP" altLang="en-US" smtClean="0"/>
              <a:t>‹#›</a:t>
            </a:fld>
            <a:endParaRPr kumimoji="1" lang="ja-JP" altLang="en-US"/>
          </a:p>
        </p:txBody>
      </p:sp>
    </p:spTree>
    <p:extLst>
      <p:ext uri="{BB962C8B-B14F-4D97-AF65-F5344CB8AC3E}">
        <p14:creationId xmlns:p14="http://schemas.microsoft.com/office/powerpoint/2010/main" val="2048279406"/>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1CEBA9F4-32D1-4843-8659-0BFC95AF5B03}" type="datetimeFigureOut">
              <a:rPr kumimoji="1" lang="ja-JP" altLang="en-US" smtClean="0"/>
              <a:t>2026/3/10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2F91F6BF-E5F4-44C0-9F37-9AAC6438EA8D}" type="slidenum">
              <a:rPr kumimoji="1" lang="ja-JP" altLang="en-US" smtClean="0"/>
              <a:t>‹#›</a:t>
            </a:fld>
            <a:endParaRPr kumimoji="1" lang="ja-JP" altLang="en-US"/>
          </a:p>
        </p:txBody>
      </p:sp>
    </p:spTree>
    <p:extLst>
      <p:ext uri="{BB962C8B-B14F-4D97-AF65-F5344CB8AC3E}">
        <p14:creationId xmlns:p14="http://schemas.microsoft.com/office/powerpoint/2010/main" val="59324357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1CEBA9F4-32D1-4843-8659-0BFC95AF5B03}" type="datetimeFigureOut">
              <a:rPr kumimoji="1" lang="ja-JP" altLang="en-US" smtClean="0"/>
              <a:t>2026/3/10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2F91F6BF-E5F4-44C0-9F37-9AAC6438EA8D}" type="slidenum">
              <a:rPr kumimoji="1" lang="ja-JP" altLang="en-US" smtClean="0"/>
              <a:t>‹#›</a:t>
            </a:fld>
            <a:endParaRPr kumimoji="1" lang="ja-JP" altLang="en-US"/>
          </a:p>
        </p:txBody>
      </p:sp>
    </p:spTree>
    <p:extLst>
      <p:ext uri="{BB962C8B-B14F-4D97-AF65-F5344CB8AC3E}">
        <p14:creationId xmlns:p14="http://schemas.microsoft.com/office/powerpoint/2010/main" val="410546729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1CEBA9F4-32D1-4843-8659-0BFC95AF5B03}" type="datetimeFigureOut">
              <a:rPr kumimoji="1" lang="ja-JP" altLang="en-US" smtClean="0"/>
              <a:t>2026/3/10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2F91F6BF-E5F4-44C0-9F37-9AAC6438EA8D}" type="slidenum">
              <a:rPr kumimoji="1" lang="ja-JP" altLang="en-US" smtClean="0"/>
              <a:t>‹#›</a:t>
            </a:fld>
            <a:endParaRPr kumimoji="1" lang="ja-JP" altLang="en-US"/>
          </a:p>
        </p:txBody>
      </p:sp>
    </p:spTree>
    <p:extLst>
      <p:ext uri="{BB962C8B-B14F-4D97-AF65-F5344CB8AC3E}">
        <p14:creationId xmlns:p14="http://schemas.microsoft.com/office/powerpoint/2010/main" val="9631369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1CEBA9F4-32D1-4843-8659-0BFC95AF5B03}" type="datetimeFigureOut">
              <a:rPr kumimoji="1" lang="ja-JP" altLang="en-US" smtClean="0"/>
              <a:t>2026/3/10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2F91F6BF-E5F4-44C0-9F37-9AAC6438EA8D}" type="slidenum">
              <a:rPr kumimoji="1" lang="ja-JP" altLang="en-US" smtClean="0"/>
              <a:t>‹#›</a:t>
            </a:fld>
            <a:endParaRPr kumimoji="1" lang="ja-JP" altLang="en-US"/>
          </a:p>
        </p:txBody>
      </p:sp>
    </p:spTree>
    <p:extLst>
      <p:ext uri="{BB962C8B-B14F-4D97-AF65-F5344CB8AC3E}">
        <p14:creationId xmlns:p14="http://schemas.microsoft.com/office/powerpoint/2010/main" val="242837101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1CEBA9F4-32D1-4843-8659-0BFC95AF5B03}" type="datetimeFigureOut">
              <a:rPr kumimoji="1" lang="ja-JP" altLang="en-US" smtClean="0"/>
              <a:t>2026/3/10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2F91F6BF-E5F4-44C0-9F37-9AAC6438EA8D}" type="slidenum">
              <a:rPr kumimoji="1" lang="ja-JP" altLang="en-US" smtClean="0"/>
              <a:t>‹#›</a:t>
            </a:fld>
            <a:endParaRPr kumimoji="1" lang="ja-JP" altLang="en-US"/>
          </a:p>
        </p:txBody>
      </p:sp>
    </p:spTree>
    <p:extLst>
      <p:ext uri="{BB962C8B-B14F-4D97-AF65-F5344CB8AC3E}">
        <p14:creationId xmlns:p14="http://schemas.microsoft.com/office/powerpoint/2010/main" val="101108511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1CEBA9F4-32D1-4843-8659-0BFC95AF5B03}" type="datetimeFigureOut">
              <a:rPr kumimoji="1" lang="ja-JP" altLang="en-US" smtClean="0"/>
              <a:t>2026/3/10</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2F91F6BF-E5F4-44C0-9F37-9AAC6438EA8D}" type="slidenum">
              <a:rPr kumimoji="1" lang="ja-JP" altLang="en-US" smtClean="0"/>
              <a:t>‹#›</a:t>
            </a:fld>
            <a:endParaRPr kumimoji="1" lang="ja-JP" altLang="en-US"/>
          </a:p>
        </p:txBody>
      </p:sp>
    </p:spTree>
    <p:extLst>
      <p:ext uri="{BB962C8B-B14F-4D97-AF65-F5344CB8AC3E}">
        <p14:creationId xmlns:p14="http://schemas.microsoft.com/office/powerpoint/2010/main" val="18177419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29842" y="2505075"/>
            <a:ext cx="3868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4629150" y="2505075"/>
            <a:ext cx="3887391"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1CEBA9F4-32D1-4843-8659-0BFC95AF5B03}" type="datetimeFigureOut">
              <a:rPr kumimoji="1" lang="ja-JP" altLang="en-US" smtClean="0"/>
              <a:t>2026/3/10</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2F91F6BF-E5F4-44C0-9F37-9AAC6438EA8D}" type="slidenum">
              <a:rPr kumimoji="1" lang="ja-JP" altLang="en-US" smtClean="0"/>
              <a:t>‹#›</a:t>
            </a:fld>
            <a:endParaRPr kumimoji="1" lang="ja-JP" altLang="en-US"/>
          </a:p>
        </p:txBody>
      </p:sp>
    </p:spTree>
    <p:extLst>
      <p:ext uri="{BB962C8B-B14F-4D97-AF65-F5344CB8AC3E}">
        <p14:creationId xmlns:p14="http://schemas.microsoft.com/office/powerpoint/2010/main" val="7029733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1CEBA9F4-32D1-4843-8659-0BFC95AF5B03}" type="datetimeFigureOut">
              <a:rPr kumimoji="1" lang="ja-JP" altLang="en-US" smtClean="0"/>
              <a:t>2026/3/10</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2F91F6BF-E5F4-44C0-9F37-9AAC6438EA8D}" type="slidenum">
              <a:rPr kumimoji="1" lang="ja-JP" altLang="en-US" smtClean="0"/>
              <a:t>‹#›</a:t>
            </a:fld>
            <a:endParaRPr kumimoji="1" lang="ja-JP" altLang="en-US"/>
          </a:p>
        </p:txBody>
      </p:sp>
    </p:spTree>
    <p:extLst>
      <p:ext uri="{BB962C8B-B14F-4D97-AF65-F5344CB8AC3E}">
        <p14:creationId xmlns:p14="http://schemas.microsoft.com/office/powerpoint/2010/main" val="391506575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CEBA9F4-32D1-4843-8659-0BFC95AF5B03}" type="datetimeFigureOut">
              <a:rPr kumimoji="1" lang="ja-JP" altLang="en-US" smtClean="0"/>
              <a:t>2026/3/10</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2F91F6BF-E5F4-44C0-9F37-9AAC6438EA8D}" type="slidenum">
              <a:rPr kumimoji="1" lang="ja-JP" altLang="en-US" smtClean="0"/>
              <a:t>‹#›</a:t>
            </a:fld>
            <a:endParaRPr kumimoji="1" lang="ja-JP" altLang="en-US"/>
          </a:p>
        </p:txBody>
      </p:sp>
    </p:spTree>
    <p:extLst>
      <p:ext uri="{BB962C8B-B14F-4D97-AF65-F5344CB8AC3E}">
        <p14:creationId xmlns:p14="http://schemas.microsoft.com/office/powerpoint/2010/main" val="126832102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1CEBA9F4-32D1-4843-8659-0BFC95AF5B03}" type="datetimeFigureOut">
              <a:rPr kumimoji="1" lang="ja-JP" altLang="en-US" smtClean="0"/>
              <a:t>2026/3/10</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2F91F6BF-E5F4-44C0-9F37-9AAC6438EA8D}" type="slidenum">
              <a:rPr kumimoji="1" lang="ja-JP" altLang="en-US" smtClean="0"/>
              <a:t>‹#›</a:t>
            </a:fld>
            <a:endParaRPr kumimoji="1" lang="ja-JP" altLang="en-US"/>
          </a:p>
        </p:txBody>
      </p:sp>
    </p:spTree>
    <p:extLst>
      <p:ext uri="{BB962C8B-B14F-4D97-AF65-F5344CB8AC3E}">
        <p14:creationId xmlns:p14="http://schemas.microsoft.com/office/powerpoint/2010/main" val="286016621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図を追加</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1CEBA9F4-32D1-4843-8659-0BFC95AF5B03}" type="datetimeFigureOut">
              <a:rPr kumimoji="1" lang="ja-JP" altLang="en-US" smtClean="0"/>
              <a:t>2026/3/10</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2F91F6BF-E5F4-44C0-9F37-9AAC6438EA8D}" type="slidenum">
              <a:rPr kumimoji="1" lang="ja-JP" altLang="en-US" smtClean="0"/>
              <a:t>‹#›</a:t>
            </a:fld>
            <a:endParaRPr kumimoji="1" lang="ja-JP" altLang="en-US"/>
          </a:p>
        </p:txBody>
      </p:sp>
    </p:spTree>
    <p:extLst>
      <p:ext uri="{BB962C8B-B14F-4D97-AF65-F5344CB8AC3E}">
        <p14:creationId xmlns:p14="http://schemas.microsoft.com/office/powerpoint/2010/main" val="396695906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CEBA9F4-32D1-4843-8659-0BFC95AF5B03}" type="datetimeFigureOut">
              <a:rPr kumimoji="1" lang="ja-JP" altLang="en-US" smtClean="0"/>
              <a:t>2026/3/10</a:t>
            </a:fld>
            <a:endParaRPr kumimoji="1" lang="ja-JP"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F91F6BF-E5F4-44C0-9F37-9AAC6438EA8D}" type="slidenum">
              <a:rPr kumimoji="1" lang="ja-JP" altLang="en-US" smtClean="0"/>
              <a:t>‹#›</a:t>
            </a:fld>
            <a:endParaRPr kumimoji="1" lang="ja-JP" altLang="en-US"/>
          </a:p>
        </p:txBody>
      </p:sp>
    </p:spTree>
    <p:extLst>
      <p:ext uri="{BB962C8B-B14F-4D97-AF65-F5344CB8AC3E}">
        <p14:creationId xmlns:p14="http://schemas.microsoft.com/office/powerpoint/2010/main" val="255093498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tmp"/><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タイトル 5">
            <a:extLst>
              <a:ext uri="{FF2B5EF4-FFF2-40B4-BE49-F238E27FC236}">
                <a16:creationId xmlns:a16="http://schemas.microsoft.com/office/drawing/2014/main" id="{B6772886-E741-2995-5683-E77875E78E5F}"/>
              </a:ext>
            </a:extLst>
          </p:cNvPr>
          <p:cNvSpPr>
            <a:spLocks noGrp="1"/>
          </p:cNvSpPr>
          <p:nvPr>
            <p:ph type="ctrTitle"/>
          </p:nvPr>
        </p:nvSpPr>
        <p:spPr/>
        <p:txBody>
          <a:bodyPr/>
          <a:lstStyle/>
          <a:p>
            <a:r>
              <a:rPr lang="ja-JP" altLang="en-US" dirty="0">
                <a:solidFill>
                  <a:srgbClr val="FF0000"/>
                </a:solidFill>
              </a:rPr>
              <a:t>情報デザイン②</a:t>
            </a:r>
          </a:p>
        </p:txBody>
      </p:sp>
      <p:sp>
        <p:nvSpPr>
          <p:cNvPr id="7" name="字幕 6">
            <a:extLst>
              <a:ext uri="{FF2B5EF4-FFF2-40B4-BE49-F238E27FC236}">
                <a16:creationId xmlns:a16="http://schemas.microsoft.com/office/drawing/2014/main" id="{FDC080BC-C2EE-7136-4C0D-B1DAEEEA089F}"/>
              </a:ext>
            </a:extLst>
          </p:cNvPr>
          <p:cNvSpPr>
            <a:spLocks noGrp="1"/>
          </p:cNvSpPr>
          <p:nvPr>
            <p:ph type="subTitle" idx="1"/>
          </p:nvPr>
        </p:nvSpPr>
        <p:spPr/>
        <p:txBody>
          <a:bodyPr/>
          <a:lstStyle/>
          <a:p>
            <a:r>
              <a:rPr lang="ja-JP" altLang="en-US" dirty="0"/>
              <a:t>情報</a:t>
            </a:r>
            <a:r>
              <a:rPr lang="en-US" altLang="ja-JP" dirty="0"/>
              <a:t>Ⅰ</a:t>
            </a:r>
            <a:r>
              <a:rPr lang="ja-JP" altLang="en-US" dirty="0"/>
              <a:t>　Ｎｏ．１１</a:t>
            </a:r>
          </a:p>
        </p:txBody>
      </p:sp>
      <p:sp>
        <p:nvSpPr>
          <p:cNvPr id="2" name="テキスト ボックス 1">
            <a:extLst>
              <a:ext uri="{FF2B5EF4-FFF2-40B4-BE49-F238E27FC236}">
                <a16:creationId xmlns:a16="http://schemas.microsoft.com/office/drawing/2014/main" id="{8339B745-DB05-BA0E-A0A3-8E1E586FDC54}"/>
              </a:ext>
            </a:extLst>
          </p:cNvPr>
          <p:cNvSpPr txBox="1"/>
          <p:nvPr/>
        </p:nvSpPr>
        <p:spPr>
          <a:xfrm>
            <a:off x="869795" y="4888210"/>
            <a:ext cx="7772400" cy="461665"/>
          </a:xfrm>
          <a:prstGeom prst="rect">
            <a:avLst/>
          </a:prstGeom>
          <a:noFill/>
        </p:spPr>
        <p:txBody>
          <a:bodyPr wrap="square" rtlCol="0">
            <a:spAutoFit/>
          </a:bodyPr>
          <a:lstStyle/>
          <a:p>
            <a:pPr algn="ctr"/>
            <a:r>
              <a:rPr kumimoji="1" lang="ja-JP" altLang="en-US" sz="2400" dirty="0"/>
              <a:t>情報を伝えるためのデザインにはどんな工夫が必要だろう</a:t>
            </a:r>
          </a:p>
        </p:txBody>
      </p:sp>
    </p:spTree>
    <p:extLst>
      <p:ext uri="{BB962C8B-B14F-4D97-AF65-F5344CB8AC3E}">
        <p14:creationId xmlns:p14="http://schemas.microsoft.com/office/powerpoint/2010/main" val="375731039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A453ED5-4E63-950F-56B4-3C7F2FA8DF51}"/>
              </a:ext>
            </a:extLst>
          </p:cNvPr>
          <p:cNvSpPr>
            <a:spLocks noGrp="1"/>
          </p:cNvSpPr>
          <p:nvPr>
            <p:ph type="title"/>
          </p:nvPr>
        </p:nvSpPr>
        <p:spPr/>
        <p:txBody>
          <a:bodyPr/>
          <a:lstStyle/>
          <a:p>
            <a:r>
              <a:rPr kumimoji="1" lang="ja-JP" altLang="en-US" dirty="0">
                <a:solidFill>
                  <a:srgbClr val="FF0000"/>
                </a:solidFill>
              </a:rPr>
              <a:t>相互評価・自己評価の視点</a:t>
            </a:r>
          </a:p>
        </p:txBody>
      </p:sp>
      <p:sp>
        <p:nvSpPr>
          <p:cNvPr id="3" name="コンテンツ プレースホルダー 2">
            <a:extLst>
              <a:ext uri="{FF2B5EF4-FFF2-40B4-BE49-F238E27FC236}">
                <a16:creationId xmlns:a16="http://schemas.microsoft.com/office/drawing/2014/main" id="{D0FF104B-C056-11AC-6E3A-F87691FCF63E}"/>
              </a:ext>
            </a:extLst>
          </p:cNvPr>
          <p:cNvSpPr>
            <a:spLocks noGrp="1"/>
          </p:cNvSpPr>
          <p:nvPr>
            <p:ph idx="1"/>
          </p:nvPr>
        </p:nvSpPr>
        <p:spPr>
          <a:xfrm>
            <a:off x="628650" y="1758157"/>
            <a:ext cx="7886700" cy="2724633"/>
          </a:xfrm>
        </p:spPr>
        <p:txBody>
          <a:bodyPr>
            <a:normAutofit lnSpcReduction="10000"/>
          </a:bodyPr>
          <a:lstStyle/>
          <a:p>
            <a:pPr marL="0" indent="0">
              <a:buNone/>
            </a:pPr>
            <a:r>
              <a:rPr kumimoji="1" lang="ja-JP" altLang="en-US" dirty="0">
                <a:solidFill>
                  <a:srgbClr val="FF0000"/>
                </a:solidFill>
              </a:rPr>
              <a:t>制作の目的</a:t>
            </a:r>
            <a:endParaRPr kumimoji="1" lang="en-US" altLang="ja-JP" dirty="0">
              <a:solidFill>
                <a:srgbClr val="FF0000"/>
              </a:solidFill>
            </a:endParaRPr>
          </a:p>
          <a:p>
            <a:pPr algn="just"/>
            <a:r>
              <a:rPr lang="ja-JP" altLang="ja-JP" sz="2800" kern="100" dirty="0">
                <a:effectLst/>
              </a:rPr>
              <a:t>学校の特徴やいい所（施設、授業、部活動、行事など）を紹介する</a:t>
            </a:r>
            <a:endParaRPr lang="en-US" altLang="ja-JP" sz="2800" kern="100" dirty="0">
              <a:effectLst/>
            </a:endParaRPr>
          </a:p>
          <a:p>
            <a:pPr algn="just"/>
            <a:r>
              <a:rPr lang="ja-JP" altLang="ja-JP" sz="2800" kern="100" dirty="0">
                <a:effectLst/>
              </a:rPr>
              <a:t>記事の</a:t>
            </a:r>
            <a:r>
              <a:rPr lang="en-US" altLang="ja-JP" sz="2800" kern="100" dirty="0">
                <a:effectLst/>
              </a:rPr>
              <a:t>1</a:t>
            </a:r>
            <a:r>
              <a:rPr lang="ja-JP" altLang="ja-JP" sz="2800" kern="100" dirty="0">
                <a:effectLst/>
              </a:rPr>
              <a:t>つを作成するイメージで制作する</a:t>
            </a:r>
          </a:p>
          <a:p>
            <a:pPr algn="just"/>
            <a:r>
              <a:rPr lang="ja-JP" altLang="ja-JP" sz="2800" kern="100" dirty="0">
                <a:effectLst/>
              </a:rPr>
              <a:t>形式はランキング、取材、インタビューなど自分で企画を考える</a:t>
            </a:r>
          </a:p>
          <a:p>
            <a:endParaRPr kumimoji="1" lang="en-US" altLang="ja-JP" dirty="0"/>
          </a:p>
          <a:p>
            <a:endParaRPr kumimoji="1" lang="ja-JP" altLang="en-US" dirty="0"/>
          </a:p>
        </p:txBody>
      </p:sp>
      <p:sp>
        <p:nvSpPr>
          <p:cNvPr id="4" name="コンテンツ プレースホルダー 2">
            <a:extLst>
              <a:ext uri="{FF2B5EF4-FFF2-40B4-BE49-F238E27FC236}">
                <a16:creationId xmlns:a16="http://schemas.microsoft.com/office/drawing/2014/main" id="{78E228B1-65AE-1E8A-CB03-EFF5C819BD2B}"/>
              </a:ext>
            </a:extLst>
          </p:cNvPr>
          <p:cNvSpPr txBox="1">
            <a:spLocks/>
          </p:cNvSpPr>
          <p:nvPr/>
        </p:nvSpPr>
        <p:spPr>
          <a:xfrm>
            <a:off x="628649" y="4716966"/>
            <a:ext cx="8426141" cy="1902910"/>
          </a:xfrm>
          <a:prstGeom prst="rect">
            <a:avLst/>
          </a:prstGeom>
        </p:spPr>
        <p:txBody>
          <a:bodyPr vert="horz" lIns="91440" tIns="45720" rIns="91440" bIns="45720" rtlCol="0">
            <a:normAutofit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buFont typeface="Arial" panose="020B0604020202020204" pitchFamily="34" charset="0"/>
              <a:buNone/>
            </a:pPr>
            <a:r>
              <a:rPr lang="ja-JP" altLang="en-US" dirty="0">
                <a:solidFill>
                  <a:srgbClr val="FF0000"/>
                </a:solidFill>
              </a:rPr>
              <a:t>評価の視点</a:t>
            </a:r>
            <a:endParaRPr lang="en-US" altLang="ja-JP" dirty="0">
              <a:solidFill>
                <a:srgbClr val="FF0000"/>
              </a:solidFill>
            </a:endParaRPr>
          </a:p>
          <a:p>
            <a:r>
              <a:rPr lang="ja-JP" altLang="en-US" dirty="0"/>
              <a:t>学校の特徴やいい所を紹介しているか？</a:t>
            </a:r>
            <a:endParaRPr lang="en-US" altLang="ja-JP" dirty="0"/>
          </a:p>
          <a:p>
            <a:r>
              <a:rPr lang="ja-JP" altLang="en-US" dirty="0"/>
              <a:t>知らない人でもわかるように文章で説明しているか？</a:t>
            </a:r>
            <a:endParaRPr lang="en-US" altLang="ja-JP" dirty="0"/>
          </a:p>
          <a:p>
            <a:r>
              <a:rPr lang="ja-JP" altLang="en-US" dirty="0"/>
              <a:t>配色など情報デザインの工夫があるか？</a:t>
            </a:r>
            <a:endParaRPr lang="en-US" altLang="ja-JP" dirty="0"/>
          </a:p>
          <a:p>
            <a:endParaRPr lang="en-US" altLang="ja-JP" dirty="0"/>
          </a:p>
          <a:p>
            <a:endParaRPr lang="ja-JP" altLang="en-US" dirty="0"/>
          </a:p>
        </p:txBody>
      </p:sp>
      <p:sp>
        <p:nvSpPr>
          <p:cNvPr id="5" name="矢印: 下 4">
            <a:extLst>
              <a:ext uri="{FF2B5EF4-FFF2-40B4-BE49-F238E27FC236}">
                <a16:creationId xmlns:a16="http://schemas.microsoft.com/office/drawing/2014/main" id="{D594DAE7-932B-31B1-EA80-289CAC486D9F}"/>
              </a:ext>
            </a:extLst>
          </p:cNvPr>
          <p:cNvSpPr/>
          <p:nvPr/>
        </p:nvSpPr>
        <p:spPr>
          <a:xfrm>
            <a:off x="3456878" y="4315522"/>
            <a:ext cx="1416205" cy="323385"/>
          </a:xfrm>
          <a:prstGeom prst="down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207322922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14FCDF4-EEC0-C0CC-142A-F491BA5B2499}"/>
              </a:ext>
            </a:extLst>
          </p:cNvPr>
          <p:cNvSpPr>
            <a:spLocks noGrp="1"/>
          </p:cNvSpPr>
          <p:nvPr>
            <p:ph type="title"/>
          </p:nvPr>
        </p:nvSpPr>
        <p:spPr/>
        <p:txBody>
          <a:bodyPr/>
          <a:lstStyle/>
          <a:p>
            <a:r>
              <a:rPr kumimoji="1" lang="ja-JP" altLang="en-US" dirty="0">
                <a:solidFill>
                  <a:srgbClr val="FF0000"/>
                </a:solidFill>
              </a:rPr>
              <a:t>情報デザインをやってみた</a:t>
            </a:r>
          </a:p>
        </p:txBody>
      </p:sp>
      <p:pic>
        <p:nvPicPr>
          <p:cNvPr id="5" name="図 4">
            <a:extLst>
              <a:ext uri="{FF2B5EF4-FFF2-40B4-BE49-F238E27FC236}">
                <a16:creationId xmlns:a16="http://schemas.microsoft.com/office/drawing/2014/main" id="{01978BC3-3959-B63B-5DD1-7825555BDB0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02664" y="1526809"/>
            <a:ext cx="6535062" cy="4696480"/>
          </a:xfrm>
          <a:prstGeom prst="rect">
            <a:avLst/>
          </a:prstGeom>
          <a:ln>
            <a:solidFill>
              <a:schemeClr val="accent1"/>
            </a:solidFill>
          </a:ln>
        </p:spPr>
      </p:pic>
    </p:spTree>
    <p:extLst>
      <p:ext uri="{BB962C8B-B14F-4D97-AF65-F5344CB8AC3E}">
        <p14:creationId xmlns:p14="http://schemas.microsoft.com/office/powerpoint/2010/main" val="61986983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3700E32-F036-33D9-8F49-549DF48525AB}"/>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83605A1D-1FAA-028F-9ADA-47084245B126}"/>
              </a:ext>
            </a:extLst>
          </p:cNvPr>
          <p:cNvSpPr>
            <a:spLocks noGrp="1"/>
          </p:cNvSpPr>
          <p:nvPr>
            <p:ph type="title"/>
          </p:nvPr>
        </p:nvSpPr>
        <p:spPr>
          <a:xfrm>
            <a:off x="628650" y="365126"/>
            <a:ext cx="8058150" cy="1325563"/>
          </a:xfrm>
        </p:spPr>
        <p:txBody>
          <a:bodyPr>
            <a:noAutofit/>
          </a:bodyPr>
          <a:lstStyle/>
          <a:p>
            <a:r>
              <a:rPr kumimoji="1" lang="en-US" altLang="ja-JP" sz="3200" dirty="0">
                <a:solidFill>
                  <a:srgbClr val="FF0000"/>
                </a:solidFill>
              </a:rPr>
              <a:t>【</a:t>
            </a:r>
            <a:r>
              <a:rPr kumimoji="1" lang="ja-JP" altLang="en-US" sz="3200" dirty="0">
                <a:solidFill>
                  <a:srgbClr val="FF0000"/>
                </a:solidFill>
              </a:rPr>
              <a:t>確認課題</a:t>
            </a:r>
            <a:r>
              <a:rPr kumimoji="1" lang="en-US" altLang="ja-JP" sz="3200" dirty="0">
                <a:solidFill>
                  <a:srgbClr val="FF0000"/>
                </a:solidFill>
              </a:rPr>
              <a:t>】</a:t>
            </a:r>
            <a:br>
              <a:rPr kumimoji="1" lang="en-US" altLang="ja-JP" sz="3200" dirty="0">
                <a:solidFill>
                  <a:srgbClr val="FF0000"/>
                </a:solidFill>
              </a:rPr>
            </a:br>
            <a:r>
              <a:rPr kumimoji="1" lang="ja-JP" altLang="en-US" sz="3200" dirty="0">
                <a:solidFill>
                  <a:srgbClr val="FF0000"/>
                </a:solidFill>
              </a:rPr>
              <a:t>　情報が伝わりにくいデザイン　または</a:t>
            </a:r>
            <a:br>
              <a:rPr kumimoji="1" lang="en-US" altLang="ja-JP" sz="3200" dirty="0">
                <a:solidFill>
                  <a:srgbClr val="FF0000"/>
                </a:solidFill>
              </a:rPr>
            </a:br>
            <a:r>
              <a:rPr kumimoji="1" lang="ja-JP" altLang="en-US" sz="3200" dirty="0">
                <a:solidFill>
                  <a:srgbClr val="FF0000"/>
                </a:solidFill>
              </a:rPr>
              <a:t>　情報デザインで解決できそうな課題　を探す</a:t>
            </a:r>
          </a:p>
        </p:txBody>
      </p:sp>
      <p:graphicFrame>
        <p:nvGraphicFramePr>
          <p:cNvPr id="4" name="コンテンツ プレースホルダー 3">
            <a:extLst>
              <a:ext uri="{FF2B5EF4-FFF2-40B4-BE49-F238E27FC236}">
                <a16:creationId xmlns:a16="http://schemas.microsoft.com/office/drawing/2014/main" id="{9EA88518-BA41-8855-1E53-7238711E4EC5}"/>
              </a:ext>
            </a:extLst>
          </p:cNvPr>
          <p:cNvGraphicFramePr>
            <a:graphicFrameLocks noGrp="1"/>
          </p:cNvGraphicFramePr>
          <p:nvPr>
            <p:ph idx="1"/>
            <p:extLst>
              <p:ext uri="{D42A27DB-BD31-4B8C-83A1-F6EECF244321}">
                <p14:modId xmlns:p14="http://schemas.microsoft.com/office/powerpoint/2010/main" val="3920019626"/>
              </p:ext>
            </p:extLst>
          </p:nvPr>
        </p:nvGraphicFramePr>
        <p:xfrm>
          <a:off x="628650" y="1825625"/>
          <a:ext cx="7886700" cy="3754120"/>
        </p:xfrm>
        <a:graphic>
          <a:graphicData uri="http://schemas.openxmlformats.org/drawingml/2006/table">
            <a:tbl>
              <a:tblPr firstRow="1" bandRow="1">
                <a:tableStyleId>{5940675A-B579-460E-94D1-54222C63F5DA}</a:tableStyleId>
              </a:tblPr>
              <a:tblGrid>
                <a:gridCol w="3943350">
                  <a:extLst>
                    <a:ext uri="{9D8B030D-6E8A-4147-A177-3AD203B41FA5}">
                      <a16:colId xmlns:a16="http://schemas.microsoft.com/office/drawing/2014/main" val="2284475371"/>
                    </a:ext>
                  </a:extLst>
                </a:gridCol>
                <a:gridCol w="3943350">
                  <a:extLst>
                    <a:ext uri="{9D8B030D-6E8A-4147-A177-3AD203B41FA5}">
                      <a16:colId xmlns:a16="http://schemas.microsoft.com/office/drawing/2014/main" val="2587171902"/>
                    </a:ext>
                  </a:extLst>
                </a:gridCol>
              </a:tblGrid>
              <a:tr h="370840">
                <a:tc>
                  <a:txBody>
                    <a:bodyPr/>
                    <a:lstStyle/>
                    <a:p>
                      <a:r>
                        <a:rPr kumimoji="1" lang="ja-JP" altLang="en-US" dirty="0"/>
                        <a:t>伝わりにくい情報デザインまたは課題</a:t>
                      </a:r>
                    </a:p>
                  </a:txBody>
                  <a:tcPr/>
                </a:tc>
                <a:tc>
                  <a:txBody>
                    <a:bodyPr/>
                    <a:lstStyle/>
                    <a:p>
                      <a:r>
                        <a:rPr kumimoji="1" lang="ja-JP" altLang="en-US" dirty="0"/>
                        <a:t>改善案</a:t>
                      </a:r>
                    </a:p>
                  </a:txBody>
                  <a:tcPr/>
                </a:tc>
                <a:extLst>
                  <a:ext uri="{0D108BD9-81ED-4DB2-BD59-A6C34878D82A}">
                    <a16:rowId xmlns:a16="http://schemas.microsoft.com/office/drawing/2014/main" val="2604307767"/>
                  </a:ext>
                </a:extLst>
              </a:tr>
              <a:tr h="370840">
                <a:tc>
                  <a:txBody>
                    <a:bodyPr/>
                    <a:lstStyle/>
                    <a:p>
                      <a:endParaRPr kumimoji="1" lang="en-US" altLang="ja-JP" sz="2400" dirty="0"/>
                    </a:p>
                    <a:p>
                      <a:endParaRPr kumimoji="1" lang="en-US" altLang="ja-JP" sz="2400" dirty="0"/>
                    </a:p>
                    <a:p>
                      <a:endParaRPr kumimoji="1" lang="en-US" altLang="ja-JP" sz="2400" dirty="0"/>
                    </a:p>
                    <a:p>
                      <a:endParaRPr kumimoji="1" lang="en-US" altLang="ja-JP" sz="2400" dirty="0"/>
                    </a:p>
                    <a:p>
                      <a:endParaRPr kumimoji="1" lang="en-US" altLang="ja-JP" sz="2400" dirty="0"/>
                    </a:p>
                    <a:p>
                      <a:endParaRPr kumimoji="1" lang="en-US" altLang="ja-JP" sz="2400" dirty="0"/>
                    </a:p>
                    <a:p>
                      <a:endParaRPr kumimoji="1" lang="en-US" altLang="ja-JP" sz="2400" dirty="0"/>
                    </a:p>
                    <a:p>
                      <a:endParaRPr kumimoji="1" lang="en-US" altLang="ja-JP" sz="2400" dirty="0"/>
                    </a:p>
                    <a:p>
                      <a:endParaRPr kumimoji="1" lang="ja-JP" altLang="en-US" sz="2400" dirty="0"/>
                    </a:p>
                  </a:txBody>
                  <a:tcPr/>
                </a:tc>
                <a:tc>
                  <a:txBody>
                    <a:bodyPr/>
                    <a:lstStyle/>
                    <a:p>
                      <a:endParaRPr kumimoji="1" lang="ja-JP" altLang="en-US" sz="2400" dirty="0"/>
                    </a:p>
                  </a:txBody>
                  <a:tcPr/>
                </a:tc>
                <a:extLst>
                  <a:ext uri="{0D108BD9-81ED-4DB2-BD59-A6C34878D82A}">
                    <a16:rowId xmlns:a16="http://schemas.microsoft.com/office/drawing/2014/main" val="2278859963"/>
                  </a:ext>
                </a:extLst>
              </a:tr>
            </a:tbl>
          </a:graphicData>
        </a:graphic>
      </p:graphicFrame>
    </p:spTree>
    <p:extLst>
      <p:ext uri="{BB962C8B-B14F-4D97-AF65-F5344CB8AC3E}">
        <p14:creationId xmlns:p14="http://schemas.microsoft.com/office/powerpoint/2010/main" val="4405631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4D75BA6-500D-AB14-68EE-A033969C318C}"/>
              </a:ext>
            </a:extLst>
          </p:cNvPr>
          <p:cNvSpPr>
            <a:spLocks noGrp="1"/>
          </p:cNvSpPr>
          <p:nvPr>
            <p:ph type="title"/>
          </p:nvPr>
        </p:nvSpPr>
        <p:spPr/>
        <p:txBody>
          <a:bodyPr/>
          <a:lstStyle/>
          <a:p>
            <a:r>
              <a:rPr kumimoji="1" lang="ja-JP" altLang="en-US" dirty="0">
                <a:solidFill>
                  <a:srgbClr val="FF0000"/>
                </a:solidFill>
              </a:rPr>
              <a:t>身近にある情報デザインの例</a:t>
            </a:r>
            <a:br>
              <a:rPr kumimoji="1" lang="en-US" altLang="ja-JP" dirty="0">
                <a:solidFill>
                  <a:srgbClr val="FF0000"/>
                </a:solidFill>
              </a:rPr>
            </a:br>
            <a:r>
              <a:rPr kumimoji="1" lang="ja-JP" altLang="en-US" dirty="0">
                <a:solidFill>
                  <a:srgbClr val="FF0000"/>
                </a:solidFill>
              </a:rPr>
              <a:t>　</a:t>
            </a:r>
            <a:r>
              <a:rPr lang="ja-JP" altLang="en-US" dirty="0">
                <a:solidFill>
                  <a:srgbClr val="FF0000"/>
                </a:solidFill>
              </a:rPr>
              <a:t>～わかりにくい編　②～</a:t>
            </a:r>
            <a:endParaRPr kumimoji="1" lang="ja-JP" altLang="en-US" dirty="0">
              <a:solidFill>
                <a:srgbClr val="FF0000"/>
              </a:solidFill>
            </a:endParaRPr>
          </a:p>
        </p:txBody>
      </p:sp>
      <p:pic>
        <p:nvPicPr>
          <p:cNvPr id="5" name="コンテンツ プレースホルダー 4">
            <a:extLst>
              <a:ext uri="{FF2B5EF4-FFF2-40B4-BE49-F238E27FC236}">
                <a16:creationId xmlns:a16="http://schemas.microsoft.com/office/drawing/2014/main" id="{7FE2C8FE-7EB9-7E08-E4CC-FD1B36F7CF0C}"/>
              </a:ext>
            </a:extLst>
          </p:cNvPr>
          <p:cNvPicPr>
            <a:picLocks noGrp="1" noChangeAspect="1"/>
          </p:cNvPicPr>
          <p:nvPr>
            <p:ph idx="1"/>
          </p:nvPr>
        </p:nvPicPr>
        <p:blipFill>
          <a:blip r:embed="rId2">
            <a:extLst>
              <a:ext uri="{28A0092B-C50C-407E-A947-70E740481C1C}">
                <a14:useLocalDpi xmlns:a14="http://schemas.microsoft.com/office/drawing/2010/main" val="0"/>
              </a:ext>
            </a:extLst>
          </a:blip>
          <a:srcRect b="48627"/>
          <a:stretch>
            <a:fillRect/>
          </a:stretch>
        </p:blipFill>
        <p:spPr>
          <a:xfrm>
            <a:off x="700368" y="2103531"/>
            <a:ext cx="3871632" cy="4304294"/>
          </a:xfrm>
          <a:ln>
            <a:solidFill>
              <a:schemeClr val="tx1"/>
            </a:solidFill>
          </a:ln>
        </p:spPr>
      </p:pic>
      <p:sp>
        <p:nvSpPr>
          <p:cNvPr id="6" name="テキスト ボックス 5">
            <a:extLst>
              <a:ext uri="{FF2B5EF4-FFF2-40B4-BE49-F238E27FC236}">
                <a16:creationId xmlns:a16="http://schemas.microsoft.com/office/drawing/2014/main" id="{0CC1E913-F45F-A644-B36A-042205B0EE7F}"/>
              </a:ext>
            </a:extLst>
          </p:cNvPr>
          <p:cNvSpPr txBox="1"/>
          <p:nvPr/>
        </p:nvSpPr>
        <p:spPr>
          <a:xfrm>
            <a:off x="4572000" y="2103531"/>
            <a:ext cx="4294094" cy="3539430"/>
          </a:xfrm>
          <a:prstGeom prst="rect">
            <a:avLst/>
          </a:prstGeom>
          <a:noFill/>
        </p:spPr>
        <p:txBody>
          <a:bodyPr wrap="square" rtlCol="0">
            <a:spAutoFit/>
          </a:bodyPr>
          <a:lstStyle/>
          <a:p>
            <a:r>
              <a:rPr kumimoji="1" lang="ja-JP" altLang="en-US" sz="2800" dirty="0"/>
              <a:t>例：あるコンピュータ雑誌の</a:t>
            </a:r>
            <a:endParaRPr kumimoji="1" lang="en-US" altLang="ja-JP" sz="2800" dirty="0"/>
          </a:p>
          <a:p>
            <a:r>
              <a:rPr lang="ja-JP" altLang="en-US" sz="2800" dirty="0"/>
              <a:t>　　</a:t>
            </a:r>
            <a:r>
              <a:rPr kumimoji="1" lang="ja-JP" altLang="en-US" sz="2800" dirty="0"/>
              <a:t>アンケート入力画面</a:t>
            </a:r>
            <a:endParaRPr kumimoji="1" lang="en-US" altLang="ja-JP" sz="2800" dirty="0"/>
          </a:p>
          <a:p>
            <a:r>
              <a:rPr lang="ja-JP" altLang="en-US" sz="2800" dirty="0"/>
              <a:t>　　　　　　↓</a:t>
            </a:r>
            <a:endParaRPr lang="en-US" altLang="ja-JP" sz="2800" dirty="0"/>
          </a:p>
          <a:p>
            <a:r>
              <a:rPr kumimoji="1" lang="ja-JP" altLang="en-US" sz="2800" dirty="0"/>
              <a:t>　　どう入力したらいいか</a:t>
            </a:r>
            <a:endParaRPr kumimoji="1" lang="en-US" altLang="ja-JP" sz="2800" dirty="0"/>
          </a:p>
          <a:p>
            <a:r>
              <a:rPr lang="ja-JP" altLang="en-US" sz="2800" dirty="0"/>
              <a:t>　　すぐわかりますか？</a:t>
            </a:r>
            <a:endParaRPr lang="en-US" altLang="ja-JP" sz="2800" dirty="0"/>
          </a:p>
          <a:p>
            <a:r>
              <a:rPr kumimoji="1" lang="ja-JP" altLang="en-US" sz="2800" dirty="0"/>
              <a:t>　　　　　　↓</a:t>
            </a:r>
            <a:endParaRPr kumimoji="1" lang="en-US" altLang="ja-JP" sz="2800" dirty="0"/>
          </a:p>
          <a:p>
            <a:r>
              <a:rPr lang="ja-JP" altLang="en-US" sz="2800" dirty="0"/>
              <a:t>　　わかりやすくするには</a:t>
            </a:r>
            <a:endParaRPr lang="en-US" altLang="ja-JP" sz="2800" dirty="0"/>
          </a:p>
          <a:p>
            <a:r>
              <a:rPr kumimoji="1" lang="ja-JP" altLang="en-US" sz="2800" dirty="0"/>
              <a:t>　　どう改善したらいい？　</a:t>
            </a:r>
          </a:p>
        </p:txBody>
      </p:sp>
    </p:spTree>
    <p:extLst>
      <p:ext uri="{BB962C8B-B14F-4D97-AF65-F5344CB8AC3E}">
        <p14:creationId xmlns:p14="http://schemas.microsoft.com/office/powerpoint/2010/main" val="352981909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正方形/長方形 7">
            <a:extLst>
              <a:ext uri="{FF2B5EF4-FFF2-40B4-BE49-F238E27FC236}">
                <a16:creationId xmlns:a16="http://schemas.microsoft.com/office/drawing/2014/main" id="{3E8DD7FF-8FA9-B83F-EB39-77C95DFF41C1}"/>
              </a:ext>
            </a:extLst>
          </p:cNvPr>
          <p:cNvSpPr/>
          <p:nvPr/>
        </p:nvSpPr>
        <p:spPr>
          <a:xfrm>
            <a:off x="4761571" y="2732049"/>
            <a:ext cx="3077736" cy="2141034"/>
          </a:xfrm>
          <a:prstGeom prst="rect">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 name="タイトル 1">
            <a:extLst>
              <a:ext uri="{FF2B5EF4-FFF2-40B4-BE49-F238E27FC236}">
                <a16:creationId xmlns:a16="http://schemas.microsoft.com/office/drawing/2014/main" id="{C136CE24-0AFD-81A3-F91B-22A042733685}"/>
              </a:ext>
            </a:extLst>
          </p:cNvPr>
          <p:cNvSpPr>
            <a:spLocks noGrp="1"/>
          </p:cNvSpPr>
          <p:nvPr>
            <p:ph type="title"/>
          </p:nvPr>
        </p:nvSpPr>
        <p:spPr>
          <a:xfrm>
            <a:off x="628650" y="365126"/>
            <a:ext cx="8058150" cy="1325563"/>
          </a:xfrm>
        </p:spPr>
        <p:txBody>
          <a:bodyPr>
            <a:noAutofit/>
          </a:bodyPr>
          <a:lstStyle/>
          <a:p>
            <a:r>
              <a:rPr kumimoji="1" lang="en-US" altLang="ja-JP" sz="3200" dirty="0">
                <a:solidFill>
                  <a:srgbClr val="FF0000"/>
                </a:solidFill>
              </a:rPr>
              <a:t>【</a:t>
            </a:r>
            <a:r>
              <a:rPr kumimoji="1" lang="ja-JP" altLang="en-US" sz="3200" dirty="0">
                <a:solidFill>
                  <a:srgbClr val="FF0000"/>
                </a:solidFill>
              </a:rPr>
              <a:t>確認課題</a:t>
            </a:r>
            <a:r>
              <a:rPr kumimoji="1" lang="en-US" altLang="ja-JP" sz="3200" dirty="0">
                <a:solidFill>
                  <a:srgbClr val="FF0000"/>
                </a:solidFill>
              </a:rPr>
              <a:t>】</a:t>
            </a:r>
            <a:br>
              <a:rPr kumimoji="1" lang="en-US" altLang="ja-JP" sz="3200" dirty="0">
                <a:solidFill>
                  <a:srgbClr val="FF0000"/>
                </a:solidFill>
              </a:rPr>
            </a:br>
            <a:r>
              <a:rPr kumimoji="1" lang="ja-JP" altLang="en-US" sz="3200" dirty="0">
                <a:solidFill>
                  <a:srgbClr val="FF0000"/>
                </a:solidFill>
              </a:rPr>
              <a:t>　情報が伝わりにくいデザイン　または</a:t>
            </a:r>
            <a:br>
              <a:rPr kumimoji="1" lang="en-US" altLang="ja-JP" sz="3200" dirty="0">
                <a:solidFill>
                  <a:srgbClr val="FF0000"/>
                </a:solidFill>
              </a:rPr>
            </a:br>
            <a:r>
              <a:rPr kumimoji="1" lang="ja-JP" altLang="en-US" sz="3200" dirty="0">
                <a:solidFill>
                  <a:srgbClr val="FF0000"/>
                </a:solidFill>
              </a:rPr>
              <a:t>　情報デザインで解決できそうな課題　を探す</a:t>
            </a:r>
          </a:p>
        </p:txBody>
      </p:sp>
      <p:graphicFrame>
        <p:nvGraphicFramePr>
          <p:cNvPr id="4" name="コンテンツ プレースホルダー 3">
            <a:extLst>
              <a:ext uri="{FF2B5EF4-FFF2-40B4-BE49-F238E27FC236}">
                <a16:creationId xmlns:a16="http://schemas.microsoft.com/office/drawing/2014/main" id="{3B52E42B-65E5-BF31-D8D6-356A9CA2280D}"/>
              </a:ext>
            </a:extLst>
          </p:cNvPr>
          <p:cNvGraphicFramePr>
            <a:graphicFrameLocks noGrp="1"/>
          </p:cNvGraphicFramePr>
          <p:nvPr>
            <p:ph idx="1"/>
          </p:nvPr>
        </p:nvGraphicFramePr>
        <p:xfrm>
          <a:off x="628650" y="1825625"/>
          <a:ext cx="7886700" cy="4485640"/>
        </p:xfrm>
        <a:graphic>
          <a:graphicData uri="http://schemas.openxmlformats.org/drawingml/2006/table">
            <a:tbl>
              <a:tblPr firstRow="1" bandRow="1">
                <a:tableStyleId>{5940675A-B579-460E-94D1-54222C63F5DA}</a:tableStyleId>
              </a:tblPr>
              <a:tblGrid>
                <a:gridCol w="3943350">
                  <a:extLst>
                    <a:ext uri="{9D8B030D-6E8A-4147-A177-3AD203B41FA5}">
                      <a16:colId xmlns:a16="http://schemas.microsoft.com/office/drawing/2014/main" val="2284475371"/>
                    </a:ext>
                  </a:extLst>
                </a:gridCol>
                <a:gridCol w="3943350">
                  <a:extLst>
                    <a:ext uri="{9D8B030D-6E8A-4147-A177-3AD203B41FA5}">
                      <a16:colId xmlns:a16="http://schemas.microsoft.com/office/drawing/2014/main" val="2587171902"/>
                    </a:ext>
                  </a:extLst>
                </a:gridCol>
              </a:tblGrid>
              <a:tr h="370840">
                <a:tc>
                  <a:txBody>
                    <a:bodyPr/>
                    <a:lstStyle/>
                    <a:p>
                      <a:r>
                        <a:rPr kumimoji="1" lang="ja-JP" altLang="en-US" dirty="0"/>
                        <a:t>伝わりにくい情報デザインまたは課題</a:t>
                      </a:r>
                    </a:p>
                  </a:txBody>
                  <a:tcPr/>
                </a:tc>
                <a:tc>
                  <a:txBody>
                    <a:bodyPr/>
                    <a:lstStyle/>
                    <a:p>
                      <a:r>
                        <a:rPr kumimoji="1" lang="ja-JP" altLang="en-US" dirty="0"/>
                        <a:t>改善案</a:t>
                      </a:r>
                    </a:p>
                  </a:txBody>
                  <a:tcPr/>
                </a:tc>
                <a:extLst>
                  <a:ext uri="{0D108BD9-81ED-4DB2-BD59-A6C34878D82A}">
                    <a16:rowId xmlns:a16="http://schemas.microsoft.com/office/drawing/2014/main" val="2604307767"/>
                  </a:ext>
                </a:extLst>
              </a:tr>
              <a:tr h="370840">
                <a:tc>
                  <a:txBody>
                    <a:bodyPr/>
                    <a:lstStyle/>
                    <a:p>
                      <a:endParaRPr kumimoji="1" lang="en-US" altLang="ja-JP" dirty="0"/>
                    </a:p>
                    <a:p>
                      <a:endParaRPr kumimoji="1" lang="en-US" altLang="ja-JP" dirty="0"/>
                    </a:p>
                    <a:p>
                      <a:endParaRPr kumimoji="1" lang="en-US" altLang="ja-JP" dirty="0"/>
                    </a:p>
                    <a:p>
                      <a:endParaRPr kumimoji="1" lang="en-US" altLang="ja-JP" dirty="0"/>
                    </a:p>
                    <a:p>
                      <a:endParaRPr kumimoji="1" lang="en-US" altLang="ja-JP" dirty="0"/>
                    </a:p>
                    <a:p>
                      <a:endParaRPr kumimoji="1" lang="en-US" altLang="ja-JP" dirty="0"/>
                    </a:p>
                    <a:p>
                      <a:endParaRPr kumimoji="1" lang="en-US" altLang="ja-JP" dirty="0"/>
                    </a:p>
                    <a:p>
                      <a:endParaRPr kumimoji="1" lang="en-US" altLang="ja-JP" dirty="0"/>
                    </a:p>
                    <a:p>
                      <a:endParaRPr kumimoji="1" lang="en-US" altLang="ja-JP" dirty="0"/>
                    </a:p>
                    <a:p>
                      <a:endParaRPr kumimoji="1" lang="en-US" altLang="ja-JP" dirty="0"/>
                    </a:p>
                    <a:p>
                      <a:endParaRPr kumimoji="1" lang="en-US" altLang="ja-JP" dirty="0"/>
                    </a:p>
                    <a:p>
                      <a:endParaRPr kumimoji="1" lang="en-US" altLang="ja-JP" dirty="0"/>
                    </a:p>
                    <a:p>
                      <a:r>
                        <a:rPr kumimoji="1" lang="ja-JP" altLang="en-US" sz="2400" dirty="0"/>
                        <a:t>・ＲとＬではどちらがレギュラー・ラージかわかりにくい</a:t>
                      </a:r>
                    </a:p>
                  </a:txBody>
                  <a:tcPr/>
                </a:tc>
                <a:tc>
                  <a:txBody>
                    <a:bodyPr/>
                    <a:lstStyle/>
                    <a:p>
                      <a:endParaRPr kumimoji="1" lang="en-US" altLang="ja-JP" dirty="0"/>
                    </a:p>
                    <a:p>
                      <a:endParaRPr kumimoji="1" lang="en-US" altLang="ja-JP" dirty="0"/>
                    </a:p>
                    <a:p>
                      <a:endParaRPr kumimoji="1" lang="en-US" altLang="ja-JP" dirty="0"/>
                    </a:p>
                    <a:p>
                      <a:endParaRPr kumimoji="1" lang="en-US" altLang="ja-JP" dirty="0"/>
                    </a:p>
                    <a:p>
                      <a:endParaRPr kumimoji="1" lang="en-US" altLang="ja-JP" dirty="0"/>
                    </a:p>
                    <a:p>
                      <a:endParaRPr kumimoji="1" lang="en-US" altLang="ja-JP" dirty="0"/>
                    </a:p>
                    <a:p>
                      <a:endParaRPr kumimoji="1" lang="en-US" altLang="ja-JP" dirty="0"/>
                    </a:p>
                    <a:p>
                      <a:endParaRPr kumimoji="1" lang="en-US" altLang="ja-JP" dirty="0"/>
                    </a:p>
                    <a:p>
                      <a:endParaRPr kumimoji="1" lang="en-US" altLang="ja-JP" dirty="0"/>
                    </a:p>
                    <a:p>
                      <a:endParaRPr kumimoji="1" lang="en-US" altLang="ja-JP" dirty="0"/>
                    </a:p>
                    <a:p>
                      <a:endParaRPr kumimoji="1" lang="en-US" altLang="ja-JP" dirty="0"/>
                    </a:p>
                    <a:p>
                      <a:endParaRPr kumimoji="1" lang="en-US" altLang="ja-JP" dirty="0"/>
                    </a:p>
                    <a:p>
                      <a:r>
                        <a:rPr kumimoji="1" lang="ja-JP" altLang="en-US" sz="2400" dirty="0"/>
                        <a:t>・ボタンのザイズを大きくし、</a:t>
                      </a:r>
                      <a:endParaRPr kumimoji="1" lang="en-US" altLang="ja-JP" sz="2400" dirty="0"/>
                    </a:p>
                    <a:p>
                      <a:r>
                        <a:rPr kumimoji="1" lang="ja-JP" altLang="en-US" sz="2400" dirty="0"/>
                        <a:t>　カタカナでも表示する</a:t>
                      </a:r>
                    </a:p>
                  </a:txBody>
                  <a:tcPr/>
                </a:tc>
                <a:extLst>
                  <a:ext uri="{0D108BD9-81ED-4DB2-BD59-A6C34878D82A}">
                    <a16:rowId xmlns:a16="http://schemas.microsoft.com/office/drawing/2014/main" val="2278859963"/>
                  </a:ext>
                </a:extLst>
              </a:tr>
            </a:tbl>
          </a:graphicData>
        </a:graphic>
      </p:graphicFrame>
      <p:pic>
        <p:nvPicPr>
          <p:cNvPr id="5" name="Picture 4" descr="ソース画像を表示">
            <a:extLst>
              <a:ext uri="{FF2B5EF4-FFF2-40B4-BE49-F238E27FC236}">
                <a16:creationId xmlns:a16="http://schemas.microsoft.com/office/drawing/2014/main" id="{ACE10F4A-2658-9553-1859-2CC32084032F}"/>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8848" t="19235" r="9225" b="17047"/>
          <a:stretch/>
        </p:blipFill>
        <p:spPr bwMode="auto">
          <a:xfrm>
            <a:off x="953044" y="2444616"/>
            <a:ext cx="2800349" cy="2903962"/>
          </a:xfrm>
          <a:prstGeom prst="rect">
            <a:avLst/>
          </a:prstGeom>
          <a:noFill/>
          <a:extLst>
            <a:ext uri="{909E8E84-426E-40DD-AFC4-6F175D3DCCD1}">
              <a14:hiddenFill xmlns:a14="http://schemas.microsoft.com/office/drawing/2010/main">
                <a:solidFill>
                  <a:srgbClr val="FFFFFF"/>
                </a:solidFill>
              </a14:hiddenFill>
            </a:ext>
          </a:extLst>
        </p:spPr>
      </p:pic>
      <p:sp>
        <p:nvSpPr>
          <p:cNvPr id="6" name="楕円 5">
            <a:extLst>
              <a:ext uri="{FF2B5EF4-FFF2-40B4-BE49-F238E27FC236}">
                <a16:creationId xmlns:a16="http://schemas.microsoft.com/office/drawing/2014/main" id="{F7D850C6-6D95-B498-F9AF-CD550F761514}"/>
              </a:ext>
            </a:extLst>
          </p:cNvPr>
          <p:cNvSpPr/>
          <p:nvPr/>
        </p:nvSpPr>
        <p:spPr>
          <a:xfrm>
            <a:off x="4995746" y="3245005"/>
            <a:ext cx="1137425" cy="1059366"/>
          </a:xfrm>
          <a:prstGeom prst="ellipse">
            <a:avLst/>
          </a:prstGeom>
          <a:solidFill>
            <a:schemeClr val="tx1"/>
          </a:solidFill>
          <a:ln w="381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b="1" dirty="0"/>
              <a:t>レギュラー</a:t>
            </a:r>
          </a:p>
        </p:txBody>
      </p:sp>
      <p:sp>
        <p:nvSpPr>
          <p:cNvPr id="9" name="楕円 8">
            <a:extLst>
              <a:ext uri="{FF2B5EF4-FFF2-40B4-BE49-F238E27FC236}">
                <a16:creationId xmlns:a16="http://schemas.microsoft.com/office/drawing/2014/main" id="{045586C6-C2D6-A44B-0B17-010E9DA32B2E}"/>
              </a:ext>
            </a:extLst>
          </p:cNvPr>
          <p:cNvSpPr/>
          <p:nvPr/>
        </p:nvSpPr>
        <p:spPr>
          <a:xfrm>
            <a:off x="6471191" y="3245005"/>
            <a:ext cx="1137425" cy="1059366"/>
          </a:xfrm>
          <a:prstGeom prst="ellipse">
            <a:avLst/>
          </a:prstGeom>
          <a:solidFill>
            <a:schemeClr val="tx1"/>
          </a:solidFill>
          <a:ln w="381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b="1" dirty="0"/>
              <a:t>ラージ</a:t>
            </a:r>
          </a:p>
        </p:txBody>
      </p:sp>
    </p:spTree>
    <p:extLst>
      <p:ext uri="{BB962C8B-B14F-4D97-AF65-F5344CB8AC3E}">
        <p14:creationId xmlns:p14="http://schemas.microsoft.com/office/powerpoint/2010/main" val="29742097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C009D9D-085F-0CBB-E0B5-DEF4B7006835}"/>
              </a:ext>
            </a:extLst>
          </p:cNvPr>
          <p:cNvSpPr>
            <a:spLocks noGrp="1"/>
          </p:cNvSpPr>
          <p:nvPr>
            <p:ph type="title"/>
          </p:nvPr>
        </p:nvSpPr>
        <p:spPr/>
        <p:txBody>
          <a:bodyPr/>
          <a:lstStyle/>
          <a:p>
            <a:r>
              <a:rPr kumimoji="1" lang="en-US" altLang="ja-JP" dirty="0">
                <a:solidFill>
                  <a:srgbClr val="FF0000"/>
                </a:solidFill>
              </a:rPr>
              <a:t>【</a:t>
            </a:r>
            <a:r>
              <a:rPr kumimoji="1" lang="ja-JP" altLang="en-US" dirty="0">
                <a:solidFill>
                  <a:srgbClr val="FF0000"/>
                </a:solidFill>
              </a:rPr>
              <a:t>振り返り</a:t>
            </a:r>
            <a:r>
              <a:rPr kumimoji="1" lang="en-US" altLang="ja-JP" dirty="0">
                <a:solidFill>
                  <a:srgbClr val="FF0000"/>
                </a:solidFill>
              </a:rPr>
              <a:t>】</a:t>
            </a:r>
            <a:endParaRPr kumimoji="1" lang="ja-JP" altLang="en-US" dirty="0">
              <a:solidFill>
                <a:srgbClr val="FF0000"/>
              </a:solidFill>
            </a:endParaRPr>
          </a:p>
        </p:txBody>
      </p:sp>
      <p:sp>
        <p:nvSpPr>
          <p:cNvPr id="3" name="コンテンツ プレースホルダー 2">
            <a:extLst>
              <a:ext uri="{FF2B5EF4-FFF2-40B4-BE49-F238E27FC236}">
                <a16:creationId xmlns:a16="http://schemas.microsoft.com/office/drawing/2014/main" id="{C10DAE8B-06B8-B03D-E8FA-493C7C46789E}"/>
              </a:ext>
            </a:extLst>
          </p:cNvPr>
          <p:cNvSpPr>
            <a:spLocks noGrp="1"/>
          </p:cNvSpPr>
          <p:nvPr>
            <p:ph idx="1"/>
          </p:nvPr>
        </p:nvSpPr>
        <p:spPr/>
        <p:txBody>
          <a:bodyPr/>
          <a:lstStyle/>
          <a:p>
            <a:r>
              <a:rPr kumimoji="1" lang="en-US" altLang="ja-JP" dirty="0"/>
              <a:t>No</a:t>
            </a:r>
            <a:r>
              <a:rPr kumimoji="1" lang="ja-JP" altLang="en-US" dirty="0"/>
              <a:t>１１で学んだこと、思ったこと、考えたことを箇条書きで３行書きましょう</a:t>
            </a:r>
          </a:p>
        </p:txBody>
      </p:sp>
      <p:graphicFrame>
        <p:nvGraphicFramePr>
          <p:cNvPr id="4" name="表 3">
            <a:extLst>
              <a:ext uri="{FF2B5EF4-FFF2-40B4-BE49-F238E27FC236}">
                <a16:creationId xmlns:a16="http://schemas.microsoft.com/office/drawing/2014/main" id="{7F26496A-05BC-F5C4-CE41-7794F35ECFA1}"/>
              </a:ext>
            </a:extLst>
          </p:cNvPr>
          <p:cNvGraphicFramePr>
            <a:graphicFrameLocks noGrp="1"/>
          </p:cNvGraphicFramePr>
          <p:nvPr/>
        </p:nvGraphicFramePr>
        <p:xfrm>
          <a:off x="1078523" y="3058160"/>
          <a:ext cx="6963508" cy="2560320"/>
        </p:xfrm>
        <a:graphic>
          <a:graphicData uri="http://schemas.openxmlformats.org/drawingml/2006/table">
            <a:tbl>
              <a:tblPr firstRow="1" bandRow="1">
                <a:tableStyleId>{5940675A-B579-460E-94D1-54222C63F5DA}</a:tableStyleId>
              </a:tblPr>
              <a:tblGrid>
                <a:gridCol w="6963508">
                  <a:extLst>
                    <a:ext uri="{9D8B030D-6E8A-4147-A177-3AD203B41FA5}">
                      <a16:colId xmlns:a16="http://schemas.microsoft.com/office/drawing/2014/main" val="84357"/>
                    </a:ext>
                  </a:extLst>
                </a:gridCol>
              </a:tblGrid>
              <a:tr h="370840">
                <a:tc>
                  <a:txBody>
                    <a:bodyPr/>
                    <a:lstStyle/>
                    <a:p>
                      <a:endParaRPr kumimoji="1" lang="en-US" altLang="ja-JP" dirty="0"/>
                    </a:p>
                    <a:p>
                      <a:endParaRPr kumimoji="1" lang="en-US" altLang="ja-JP" dirty="0"/>
                    </a:p>
                    <a:p>
                      <a:endParaRPr kumimoji="1" lang="en-US" altLang="ja-JP" dirty="0"/>
                    </a:p>
                    <a:p>
                      <a:endParaRPr kumimoji="1" lang="en-US" altLang="ja-JP" dirty="0"/>
                    </a:p>
                    <a:p>
                      <a:endParaRPr kumimoji="1" lang="en-US" altLang="ja-JP" dirty="0"/>
                    </a:p>
                    <a:p>
                      <a:endParaRPr kumimoji="1" lang="en-US" altLang="ja-JP" dirty="0"/>
                    </a:p>
                    <a:p>
                      <a:endParaRPr kumimoji="1" lang="en-US" altLang="ja-JP" dirty="0"/>
                    </a:p>
                    <a:p>
                      <a:endParaRPr kumimoji="1" lang="en-US" altLang="ja-JP" dirty="0"/>
                    </a:p>
                    <a:p>
                      <a:endParaRPr kumimoji="1" lang="ja-JP" altLang="en-US" dirty="0"/>
                    </a:p>
                  </a:txBody>
                  <a:tcPr/>
                </a:tc>
                <a:extLst>
                  <a:ext uri="{0D108BD9-81ED-4DB2-BD59-A6C34878D82A}">
                    <a16:rowId xmlns:a16="http://schemas.microsoft.com/office/drawing/2014/main" val="768166407"/>
                  </a:ext>
                </a:extLst>
              </a:tr>
            </a:tbl>
          </a:graphicData>
        </a:graphic>
      </p:graphicFrame>
    </p:spTree>
    <p:extLst>
      <p:ext uri="{BB962C8B-B14F-4D97-AF65-F5344CB8AC3E}">
        <p14:creationId xmlns:p14="http://schemas.microsoft.com/office/powerpoint/2010/main" val="41542276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A5B7C6D-0512-6498-E417-440A80283E1B}"/>
              </a:ext>
            </a:extLst>
          </p:cNvPr>
          <p:cNvSpPr>
            <a:spLocks noGrp="1"/>
          </p:cNvSpPr>
          <p:nvPr>
            <p:ph type="title"/>
          </p:nvPr>
        </p:nvSpPr>
        <p:spPr/>
        <p:txBody>
          <a:bodyPr>
            <a:normAutofit/>
          </a:bodyPr>
          <a:lstStyle/>
          <a:p>
            <a:r>
              <a:rPr lang="en-US" altLang="ja-JP" sz="3600" dirty="0">
                <a:solidFill>
                  <a:srgbClr val="FF0000"/>
                </a:solidFill>
              </a:rPr>
              <a:t>【</a:t>
            </a:r>
            <a:r>
              <a:rPr lang="ja-JP" altLang="en-US" sz="3600" dirty="0">
                <a:solidFill>
                  <a:srgbClr val="FF0000"/>
                </a:solidFill>
              </a:rPr>
              <a:t>ＴＲＹ</a:t>
            </a:r>
            <a:r>
              <a:rPr lang="en-US" altLang="ja-JP" sz="3600" dirty="0">
                <a:solidFill>
                  <a:srgbClr val="FF0000"/>
                </a:solidFill>
              </a:rPr>
              <a:t>】</a:t>
            </a:r>
            <a:br>
              <a:rPr lang="en-US" altLang="ja-JP" sz="3600" dirty="0">
                <a:solidFill>
                  <a:srgbClr val="FF0000"/>
                </a:solidFill>
              </a:rPr>
            </a:br>
            <a:r>
              <a:rPr lang="ja-JP" altLang="en-US" sz="3600" dirty="0">
                <a:solidFill>
                  <a:srgbClr val="FF0000"/>
                </a:solidFill>
              </a:rPr>
              <a:t>　学校を紹介するペーパーの制作</a:t>
            </a:r>
          </a:p>
        </p:txBody>
      </p:sp>
      <p:graphicFrame>
        <p:nvGraphicFramePr>
          <p:cNvPr id="3" name="表 2">
            <a:extLst>
              <a:ext uri="{FF2B5EF4-FFF2-40B4-BE49-F238E27FC236}">
                <a16:creationId xmlns:a16="http://schemas.microsoft.com/office/drawing/2014/main" id="{39436785-0045-C73F-2BED-2F5E8527ADDD}"/>
              </a:ext>
            </a:extLst>
          </p:cNvPr>
          <p:cNvGraphicFramePr>
            <a:graphicFrameLocks noGrp="1"/>
          </p:cNvGraphicFramePr>
          <p:nvPr>
            <p:extLst>
              <p:ext uri="{D42A27DB-BD31-4B8C-83A1-F6EECF244321}">
                <p14:modId xmlns:p14="http://schemas.microsoft.com/office/powerpoint/2010/main" val="702496273"/>
              </p:ext>
            </p:extLst>
          </p:nvPr>
        </p:nvGraphicFramePr>
        <p:xfrm>
          <a:off x="628650" y="2175464"/>
          <a:ext cx="7743143" cy="1280160"/>
        </p:xfrm>
        <a:graphic>
          <a:graphicData uri="http://schemas.openxmlformats.org/drawingml/2006/table">
            <a:tbl>
              <a:tblPr firstCol="1" bandRow="1">
                <a:tableStyleId>{21E4AEA4-8DFA-4A89-87EB-49C32662AFE0}</a:tableStyleId>
              </a:tblPr>
              <a:tblGrid>
                <a:gridCol w="1632275">
                  <a:extLst>
                    <a:ext uri="{9D8B030D-6E8A-4147-A177-3AD203B41FA5}">
                      <a16:colId xmlns:a16="http://schemas.microsoft.com/office/drawing/2014/main" val="1351212697"/>
                    </a:ext>
                  </a:extLst>
                </a:gridCol>
                <a:gridCol w="6110868">
                  <a:extLst>
                    <a:ext uri="{9D8B030D-6E8A-4147-A177-3AD203B41FA5}">
                      <a16:colId xmlns:a16="http://schemas.microsoft.com/office/drawing/2014/main" val="798293046"/>
                    </a:ext>
                  </a:extLst>
                </a:gridCol>
              </a:tblGrid>
              <a:tr h="0">
                <a:tc>
                  <a:txBody>
                    <a:bodyPr/>
                    <a:lstStyle/>
                    <a:p>
                      <a:pPr algn="just"/>
                      <a:r>
                        <a:rPr lang="ja-JP" sz="2400" kern="100" dirty="0">
                          <a:effectLst/>
                        </a:rPr>
                        <a:t>１．</a:t>
                      </a:r>
                    </a:p>
                    <a:p>
                      <a:pPr algn="just"/>
                      <a:r>
                        <a:rPr lang="ja-JP" sz="2400" kern="100" dirty="0">
                          <a:effectLst/>
                        </a:rPr>
                        <a:t>問題の</a:t>
                      </a:r>
                    </a:p>
                    <a:p>
                      <a:pPr indent="266700" algn="just"/>
                      <a:r>
                        <a:rPr lang="ja-JP" sz="2400" kern="100" dirty="0">
                          <a:effectLst/>
                        </a:rPr>
                        <a:t>明確化</a:t>
                      </a:r>
                      <a:endParaRPr lang="ja-JP" sz="240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tc>
                <a:tc>
                  <a:txBody>
                    <a:bodyPr/>
                    <a:lstStyle/>
                    <a:p>
                      <a:pPr algn="just"/>
                      <a:r>
                        <a:rPr lang="ja-JP" sz="2800" kern="100" dirty="0">
                          <a:effectLst/>
                        </a:rPr>
                        <a:t>理想：学校の知名度を向上させたい</a:t>
                      </a:r>
                    </a:p>
                    <a:p>
                      <a:pPr algn="just"/>
                      <a:r>
                        <a:rPr lang="ja-JP" sz="2800" kern="100" dirty="0">
                          <a:effectLst/>
                        </a:rPr>
                        <a:t>　　　　　↕　理想と現実のギャップ　</a:t>
                      </a:r>
                    </a:p>
                    <a:p>
                      <a:pPr algn="just"/>
                      <a:r>
                        <a:rPr lang="ja-JP" sz="2800" kern="100" dirty="0">
                          <a:effectLst/>
                        </a:rPr>
                        <a:t>現実：学校のことが知られていない</a:t>
                      </a:r>
                      <a:endParaRPr lang="ja-JP" sz="280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tc>
                <a:extLst>
                  <a:ext uri="{0D108BD9-81ED-4DB2-BD59-A6C34878D82A}">
                    <a16:rowId xmlns:a16="http://schemas.microsoft.com/office/drawing/2014/main" val="1442234207"/>
                  </a:ext>
                </a:extLst>
              </a:tr>
            </a:tbl>
          </a:graphicData>
        </a:graphic>
      </p:graphicFrame>
      <p:graphicFrame>
        <p:nvGraphicFramePr>
          <p:cNvPr id="6" name="表 5">
            <a:extLst>
              <a:ext uri="{FF2B5EF4-FFF2-40B4-BE49-F238E27FC236}">
                <a16:creationId xmlns:a16="http://schemas.microsoft.com/office/drawing/2014/main" id="{53513B25-F74A-FFFD-FEB8-298FD89248D7}"/>
              </a:ext>
            </a:extLst>
          </p:cNvPr>
          <p:cNvGraphicFramePr>
            <a:graphicFrameLocks noGrp="1"/>
          </p:cNvGraphicFramePr>
          <p:nvPr>
            <p:extLst>
              <p:ext uri="{D42A27DB-BD31-4B8C-83A1-F6EECF244321}">
                <p14:modId xmlns:p14="http://schemas.microsoft.com/office/powerpoint/2010/main" val="462736981"/>
              </p:ext>
            </p:extLst>
          </p:nvPr>
        </p:nvGraphicFramePr>
        <p:xfrm>
          <a:off x="608438" y="3940399"/>
          <a:ext cx="7783566" cy="2133600"/>
        </p:xfrm>
        <a:graphic>
          <a:graphicData uri="http://schemas.openxmlformats.org/drawingml/2006/table">
            <a:tbl>
              <a:tblPr firstCol="1" bandRow="1">
                <a:tableStyleId>{21E4AEA4-8DFA-4A89-87EB-49C32662AFE0}</a:tableStyleId>
              </a:tblPr>
              <a:tblGrid>
                <a:gridCol w="1654577">
                  <a:extLst>
                    <a:ext uri="{9D8B030D-6E8A-4147-A177-3AD203B41FA5}">
                      <a16:colId xmlns:a16="http://schemas.microsoft.com/office/drawing/2014/main" val="3182224114"/>
                    </a:ext>
                  </a:extLst>
                </a:gridCol>
                <a:gridCol w="6128989">
                  <a:extLst>
                    <a:ext uri="{9D8B030D-6E8A-4147-A177-3AD203B41FA5}">
                      <a16:colId xmlns:a16="http://schemas.microsoft.com/office/drawing/2014/main" val="533965170"/>
                    </a:ext>
                  </a:extLst>
                </a:gridCol>
              </a:tblGrid>
              <a:tr h="0">
                <a:tc>
                  <a:txBody>
                    <a:bodyPr/>
                    <a:lstStyle/>
                    <a:p>
                      <a:pPr algn="just"/>
                      <a:r>
                        <a:rPr lang="ja-JP" sz="2400" kern="100" dirty="0">
                          <a:effectLst/>
                        </a:rPr>
                        <a:t>２．</a:t>
                      </a:r>
                    </a:p>
                    <a:p>
                      <a:pPr algn="just"/>
                      <a:r>
                        <a:rPr lang="ja-JP" sz="2400" kern="100" dirty="0">
                          <a:effectLst/>
                        </a:rPr>
                        <a:t>問題の</a:t>
                      </a:r>
                    </a:p>
                    <a:p>
                      <a:pPr algn="just"/>
                      <a:r>
                        <a:rPr lang="ja-JP" sz="2400" kern="100" dirty="0">
                          <a:effectLst/>
                        </a:rPr>
                        <a:t>整理と分析</a:t>
                      </a:r>
                      <a:endParaRPr lang="ja-JP" sz="240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tc>
                <a:tc>
                  <a:txBody>
                    <a:bodyPr/>
                    <a:lstStyle/>
                    <a:p>
                      <a:pPr algn="just"/>
                      <a:r>
                        <a:rPr lang="ja-JP" sz="2800" kern="100" dirty="0">
                          <a:effectLst/>
                        </a:rPr>
                        <a:t>学校案内やブログなどがあるが、生徒の目線に立った学校紹介がない</a:t>
                      </a:r>
                    </a:p>
                    <a:p>
                      <a:pPr algn="just"/>
                      <a:r>
                        <a:rPr lang="ja-JP" sz="2800" kern="100" dirty="0">
                          <a:effectLst/>
                        </a:rPr>
                        <a:t>　　　　　↓</a:t>
                      </a:r>
                    </a:p>
                    <a:p>
                      <a:pPr algn="just"/>
                      <a:r>
                        <a:rPr lang="ja-JP" sz="2800" kern="100" dirty="0">
                          <a:effectLst/>
                        </a:rPr>
                        <a:t>Ａ４・１枚で学校を紹介するぺーパーを制作し配布する</a:t>
                      </a:r>
                      <a:endParaRPr lang="ja-JP" sz="280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tc>
                <a:extLst>
                  <a:ext uri="{0D108BD9-81ED-4DB2-BD59-A6C34878D82A}">
                    <a16:rowId xmlns:a16="http://schemas.microsoft.com/office/drawing/2014/main" val="3580518194"/>
                  </a:ext>
                </a:extLst>
              </a:tr>
            </a:tbl>
          </a:graphicData>
        </a:graphic>
      </p:graphicFrame>
      <p:sp>
        <p:nvSpPr>
          <p:cNvPr id="7" name="矢印: 下 6">
            <a:extLst>
              <a:ext uri="{FF2B5EF4-FFF2-40B4-BE49-F238E27FC236}">
                <a16:creationId xmlns:a16="http://schemas.microsoft.com/office/drawing/2014/main" id="{10FDDCDC-62B5-920C-2D07-E37A672AC0D7}"/>
              </a:ext>
            </a:extLst>
          </p:cNvPr>
          <p:cNvSpPr/>
          <p:nvPr/>
        </p:nvSpPr>
        <p:spPr>
          <a:xfrm>
            <a:off x="3227232" y="3602761"/>
            <a:ext cx="752475" cy="190500"/>
          </a:xfrm>
          <a:prstGeom prst="downArrow">
            <a:avLst/>
          </a:prstGeom>
        </p:spPr>
        <p:style>
          <a:lnRef idx="2">
            <a:schemeClr val="dk1"/>
          </a:lnRef>
          <a:fillRef idx="1">
            <a:schemeClr val="lt1"/>
          </a:fillRef>
          <a:effectRef idx="0">
            <a:schemeClr val="dk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ja-JP" altLang="en-US"/>
          </a:p>
        </p:txBody>
      </p:sp>
      <p:sp>
        <p:nvSpPr>
          <p:cNvPr id="10" name="Rectangle 4">
            <a:extLst>
              <a:ext uri="{FF2B5EF4-FFF2-40B4-BE49-F238E27FC236}">
                <a16:creationId xmlns:a16="http://schemas.microsoft.com/office/drawing/2014/main" id="{AE96168E-20B6-8518-4406-50E1F1FB8574}"/>
              </a:ext>
            </a:extLst>
          </p:cNvPr>
          <p:cNvSpPr>
            <a:spLocks noChangeArrowheads="1"/>
          </p:cNvSpPr>
          <p:nvPr/>
        </p:nvSpPr>
        <p:spPr bwMode="auto">
          <a:xfrm>
            <a:off x="1479550" y="4217988"/>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ja-JP" altLang="en-US"/>
          </a:p>
        </p:txBody>
      </p:sp>
    </p:spTree>
    <p:extLst>
      <p:ext uri="{BB962C8B-B14F-4D97-AF65-F5344CB8AC3E}">
        <p14:creationId xmlns:p14="http://schemas.microsoft.com/office/powerpoint/2010/main" val="271543003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2C0B302-BEA9-7A0B-4B68-20C6A38BC8E8}"/>
              </a:ext>
            </a:extLst>
          </p:cNvPr>
          <p:cNvSpPr>
            <a:spLocks noGrp="1"/>
          </p:cNvSpPr>
          <p:nvPr>
            <p:ph type="title"/>
          </p:nvPr>
        </p:nvSpPr>
        <p:spPr>
          <a:xfrm>
            <a:off x="628650" y="365126"/>
            <a:ext cx="7886700" cy="1114685"/>
          </a:xfrm>
        </p:spPr>
        <p:txBody>
          <a:bodyPr>
            <a:normAutofit fontScale="90000"/>
          </a:bodyPr>
          <a:lstStyle/>
          <a:p>
            <a:r>
              <a:rPr lang="en-US" altLang="ja-JP" dirty="0">
                <a:solidFill>
                  <a:srgbClr val="FF0000"/>
                </a:solidFill>
              </a:rPr>
              <a:t>【</a:t>
            </a:r>
            <a:r>
              <a:rPr lang="ja-JP" altLang="en-US" dirty="0">
                <a:solidFill>
                  <a:srgbClr val="FF0000"/>
                </a:solidFill>
              </a:rPr>
              <a:t>ＴＲＹ</a:t>
            </a:r>
            <a:r>
              <a:rPr lang="en-US" altLang="ja-JP" dirty="0">
                <a:solidFill>
                  <a:srgbClr val="FF0000"/>
                </a:solidFill>
              </a:rPr>
              <a:t>】</a:t>
            </a:r>
            <a:br>
              <a:rPr lang="en-US" altLang="ja-JP" dirty="0">
                <a:solidFill>
                  <a:srgbClr val="FF0000"/>
                </a:solidFill>
              </a:rPr>
            </a:br>
            <a:r>
              <a:rPr lang="ja-JP" altLang="en-US" dirty="0">
                <a:solidFill>
                  <a:srgbClr val="FF0000"/>
                </a:solidFill>
              </a:rPr>
              <a:t>　学校を紹介するペーパーの制作</a:t>
            </a:r>
            <a:endParaRPr kumimoji="1" lang="ja-JP" altLang="en-US" dirty="0">
              <a:solidFill>
                <a:srgbClr val="FF0000"/>
              </a:solidFill>
            </a:endParaRPr>
          </a:p>
        </p:txBody>
      </p:sp>
      <p:graphicFrame>
        <p:nvGraphicFramePr>
          <p:cNvPr id="3" name="表 2">
            <a:extLst>
              <a:ext uri="{FF2B5EF4-FFF2-40B4-BE49-F238E27FC236}">
                <a16:creationId xmlns:a16="http://schemas.microsoft.com/office/drawing/2014/main" id="{2C661617-FF9A-094A-24B9-4FF9FB7612CC}"/>
              </a:ext>
            </a:extLst>
          </p:cNvPr>
          <p:cNvGraphicFramePr>
            <a:graphicFrameLocks noGrp="1"/>
          </p:cNvGraphicFramePr>
          <p:nvPr/>
        </p:nvGraphicFramePr>
        <p:xfrm>
          <a:off x="268942" y="1479811"/>
          <a:ext cx="8776447" cy="5120640"/>
        </p:xfrm>
        <a:graphic>
          <a:graphicData uri="http://schemas.openxmlformats.org/drawingml/2006/table">
            <a:tbl>
              <a:tblPr firstCol="1" bandRow="1">
                <a:tableStyleId>{21E4AEA4-8DFA-4A89-87EB-49C32662AFE0}</a:tableStyleId>
              </a:tblPr>
              <a:tblGrid>
                <a:gridCol w="920525">
                  <a:extLst>
                    <a:ext uri="{9D8B030D-6E8A-4147-A177-3AD203B41FA5}">
                      <a16:colId xmlns:a16="http://schemas.microsoft.com/office/drawing/2014/main" val="3515972700"/>
                    </a:ext>
                  </a:extLst>
                </a:gridCol>
                <a:gridCol w="7855922">
                  <a:extLst>
                    <a:ext uri="{9D8B030D-6E8A-4147-A177-3AD203B41FA5}">
                      <a16:colId xmlns:a16="http://schemas.microsoft.com/office/drawing/2014/main" val="4167862218"/>
                    </a:ext>
                  </a:extLst>
                </a:gridCol>
              </a:tblGrid>
              <a:tr h="0">
                <a:tc>
                  <a:txBody>
                    <a:bodyPr/>
                    <a:lstStyle/>
                    <a:p>
                      <a:pPr algn="just"/>
                      <a:r>
                        <a:rPr lang="ja-JP" sz="2800" kern="100" dirty="0">
                          <a:effectLst/>
                        </a:rPr>
                        <a:t>４．</a:t>
                      </a:r>
                    </a:p>
                    <a:p>
                      <a:pPr algn="just"/>
                      <a:r>
                        <a:rPr lang="ja-JP" sz="2800" kern="100" dirty="0">
                          <a:effectLst/>
                        </a:rPr>
                        <a:t>制作</a:t>
                      </a:r>
                      <a:r>
                        <a:rPr lang="ja-JP" sz="2800" kern="100" dirty="0">
                          <a:effectLst/>
                          <a:highlight>
                            <a:srgbClr val="D9D9D9"/>
                          </a:highlight>
                        </a:rPr>
                        <a:t>　</a:t>
                      </a:r>
                      <a:endParaRPr lang="ja-JP" sz="2800" kern="100" dirty="0">
                        <a:effectLst/>
                        <a:highlight>
                          <a:srgbClr val="D9D9D9"/>
                        </a:highligh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tc>
                <a:tc>
                  <a:txBody>
                    <a:bodyPr/>
                    <a:lstStyle/>
                    <a:p>
                      <a:pPr algn="just"/>
                      <a:r>
                        <a:rPr lang="ja-JP" altLang="en-US" sz="2800" kern="100" dirty="0">
                          <a:effectLst/>
                        </a:rPr>
                        <a:t>方法：</a:t>
                      </a:r>
                      <a:endParaRPr lang="en-US" altLang="ja-JP" sz="2800" kern="100" dirty="0">
                        <a:effectLst/>
                      </a:endParaRPr>
                    </a:p>
                    <a:p>
                      <a:pPr algn="just"/>
                      <a:r>
                        <a:rPr lang="ja-JP" altLang="en-US" sz="2800" kern="100" dirty="0">
                          <a:effectLst/>
                        </a:rPr>
                        <a:t>・</a:t>
                      </a:r>
                      <a:r>
                        <a:rPr lang="ja-JP" sz="2800" kern="100" dirty="0">
                          <a:effectLst/>
                        </a:rPr>
                        <a:t>プレゼンテーションソフト（</a:t>
                      </a:r>
                      <a:r>
                        <a:rPr lang="en-US" sz="2800" kern="100" dirty="0">
                          <a:effectLst/>
                        </a:rPr>
                        <a:t>Keynote</a:t>
                      </a:r>
                      <a:r>
                        <a:rPr lang="ja-JP" sz="2800" kern="100" dirty="0">
                          <a:effectLst/>
                        </a:rPr>
                        <a:t>・</a:t>
                      </a:r>
                      <a:r>
                        <a:rPr lang="en-US" sz="2800" kern="100" dirty="0" err="1">
                          <a:effectLst/>
                        </a:rPr>
                        <a:t>Powerpoint</a:t>
                      </a:r>
                      <a:r>
                        <a:rPr lang="ja-JP" sz="2800" kern="100" dirty="0">
                          <a:effectLst/>
                        </a:rPr>
                        <a:t>）の１枚のスライドを</a:t>
                      </a:r>
                      <a:r>
                        <a:rPr lang="ja-JP" altLang="en-US" sz="2800" kern="100" dirty="0">
                          <a:effectLst/>
                        </a:rPr>
                        <a:t>使って・・</a:t>
                      </a:r>
                      <a:endParaRPr lang="en-US" altLang="ja-JP" sz="2800" kern="100" dirty="0">
                        <a:effectLst/>
                      </a:endParaRPr>
                    </a:p>
                    <a:p>
                      <a:pPr algn="just"/>
                      <a:r>
                        <a:rPr lang="ja-JP" altLang="en-US" sz="2800" kern="100" dirty="0">
                          <a:effectLst/>
                        </a:rPr>
                        <a:t>内容：</a:t>
                      </a:r>
                      <a:endParaRPr lang="en-US" altLang="ja-JP" sz="2800" kern="100" dirty="0">
                        <a:effectLst/>
                      </a:endParaRPr>
                    </a:p>
                    <a:p>
                      <a:pPr algn="just"/>
                      <a:r>
                        <a:rPr lang="ja-JP" altLang="en-US" sz="2800" kern="100" dirty="0">
                          <a:effectLst/>
                        </a:rPr>
                        <a:t>・</a:t>
                      </a:r>
                      <a:r>
                        <a:rPr lang="ja-JP" sz="2800" kern="100" dirty="0">
                          <a:effectLst/>
                        </a:rPr>
                        <a:t>学校の特徴やいい所（施設、授業、部活動、行事など）を紹介する</a:t>
                      </a:r>
                      <a:r>
                        <a:rPr lang="ja-JP" altLang="en-US" sz="2800" kern="100" dirty="0">
                          <a:effectLst/>
                        </a:rPr>
                        <a:t>ペーパーを作る</a:t>
                      </a:r>
                      <a:endParaRPr lang="en-US" altLang="ja-JP" sz="2800" kern="100" dirty="0">
                        <a:effectLst/>
                      </a:endParaRPr>
                    </a:p>
                    <a:p>
                      <a:pPr algn="just"/>
                      <a:r>
                        <a:rPr lang="ja-JP" altLang="en-US" sz="2800" kern="100" dirty="0">
                          <a:effectLst/>
                        </a:rPr>
                        <a:t>・全体を紹介するのではなく、冊子の中の</a:t>
                      </a:r>
                      <a:r>
                        <a:rPr lang="ja-JP" sz="2800" kern="100" dirty="0">
                          <a:effectLst/>
                        </a:rPr>
                        <a:t>記事の</a:t>
                      </a:r>
                      <a:r>
                        <a:rPr lang="en-US" sz="2800" kern="100" dirty="0">
                          <a:effectLst/>
                        </a:rPr>
                        <a:t>1</a:t>
                      </a:r>
                      <a:r>
                        <a:rPr lang="ja-JP" sz="2800" kern="100" dirty="0">
                          <a:effectLst/>
                        </a:rPr>
                        <a:t>つを作成するイメージで制作する</a:t>
                      </a:r>
                    </a:p>
                    <a:p>
                      <a:pPr algn="just"/>
                      <a:r>
                        <a:rPr lang="ja-JP" sz="2800" kern="100" dirty="0">
                          <a:effectLst/>
                        </a:rPr>
                        <a:t>・形式はランキング、取材、インタビューなど自分で企画を考える</a:t>
                      </a:r>
                    </a:p>
                    <a:p>
                      <a:pPr algn="just"/>
                      <a:r>
                        <a:rPr lang="ja-JP" sz="2800" kern="100" dirty="0">
                          <a:effectLst/>
                        </a:rPr>
                        <a:t>・学校のブログや</a:t>
                      </a:r>
                      <a:r>
                        <a:rPr lang="en-US" sz="2800" kern="100" dirty="0">
                          <a:effectLst/>
                        </a:rPr>
                        <a:t>Web</a:t>
                      </a:r>
                      <a:r>
                        <a:rPr lang="ja-JP" sz="2800" kern="100" dirty="0">
                          <a:effectLst/>
                        </a:rPr>
                        <a:t>で使われている写真を使ってもよい</a:t>
                      </a:r>
                      <a:endParaRPr lang="ja-JP" sz="280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tc>
                <a:extLst>
                  <a:ext uri="{0D108BD9-81ED-4DB2-BD59-A6C34878D82A}">
                    <a16:rowId xmlns:a16="http://schemas.microsoft.com/office/drawing/2014/main" val="3693225687"/>
                  </a:ext>
                </a:extLst>
              </a:tr>
            </a:tbl>
          </a:graphicData>
        </a:graphic>
      </p:graphicFrame>
    </p:spTree>
    <p:extLst>
      <p:ext uri="{BB962C8B-B14F-4D97-AF65-F5344CB8AC3E}">
        <p14:creationId xmlns:p14="http://schemas.microsoft.com/office/powerpoint/2010/main" val="306311411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3">
            <a:extLst>
              <a:ext uri="{FF2B5EF4-FFF2-40B4-BE49-F238E27FC236}">
                <a16:creationId xmlns:a16="http://schemas.microsoft.com/office/drawing/2014/main" id="{8BA9BF2D-CDB7-0C20-E8D2-B8FEDFFC4444}"/>
              </a:ext>
            </a:extLst>
          </p:cNvPr>
          <p:cNvSpPr>
            <a:spLocks noGrp="1"/>
          </p:cNvSpPr>
          <p:nvPr>
            <p:ph type="title"/>
          </p:nvPr>
        </p:nvSpPr>
        <p:spPr>
          <a:solidFill>
            <a:schemeClr val="accent2"/>
          </a:solidFill>
        </p:spPr>
        <p:txBody>
          <a:bodyPr>
            <a:normAutofit fontScale="90000"/>
          </a:bodyPr>
          <a:lstStyle/>
          <a:p>
            <a:r>
              <a:rPr lang="ja-JP" altLang="en-US" b="1" dirty="0">
                <a:solidFill>
                  <a:schemeClr val="bg1"/>
                </a:solidFill>
                <a:latin typeface="BIZ UDゴシック" panose="020B0400000000000000" pitchFamily="49" charset="-128"/>
                <a:ea typeface="BIZ UDゴシック" panose="020B0400000000000000" pitchFamily="49" charset="-128"/>
              </a:rPr>
              <a:t>アサンプション国際の</a:t>
            </a:r>
            <a:br>
              <a:rPr lang="en-US" altLang="ja-JP" b="1" dirty="0">
                <a:solidFill>
                  <a:schemeClr val="bg1"/>
                </a:solidFill>
                <a:latin typeface="BIZ UDゴシック" panose="020B0400000000000000" pitchFamily="49" charset="-128"/>
                <a:ea typeface="BIZ UDゴシック" panose="020B0400000000000000" pitchFamily="49" charset="-128"/>
              </a:rPr>
            </a:br>
            <a:r>
              <a:rPr lang="ja-JP" altLang="en-US" b="1" dirty="0">
                <a:solidFill>
                  <a:schemeClr val="bg1"/>
                </a:solidFill>
                <a:latin typeface="BIZ UDゴシック" panose="020B0400000000000000" pitchFamily="49" charset="-128"/>
                <a:ea typeface="BIZ UDゴシック" panose="020B0400000000000000" pitchFamily="49" charset="-128"/>
              </a:rPr>
              <a:t>　食堂おすすめメニューベスト３</a:t>
            </a:r>
          </a:p>
        </p:txBody>
      </p:sp>
      <p:sp>
        <p:nvSpPr>
          <p:cNvPr id="5" name="コンテンツ プレースホルダー 4">
            <a:extLst>
              <a:ext uri="{FF2B5EF4-FFF2-40B4-BE49-F238E27FC236}">
                <a16:creationId xmlns:a16="http://schemas.microsoft.com/office/drawing/2014/main" id="{75E86DDA-59F7-513B-5300-971482E04438}"/>
              </a:ext>
            </a:extLst>
          </p:cNvPr>
          <p:cNvSpPr>
            <a:spLocks noGrp="1"/>
          </p:cNvSpPr>
          <p:nvPr>
            <p:ph idx="1"/>
          </p:nvPr>
        </p:nvSpPr>
        <p:spPr>
          <a:xfrm>
            <a:off x="4510532" y="2188128"/>
            <a:ext cx="3468897" cy="632903"/>
          </a:xfrm>
        </p:spPr>
        <p:txBody>
          <a:bodyPr>
            <a:normAutofit/>
          </a:bodyPr>
          <a:lstStyle/>
          <a:p>
            <a:pPr marL="0" indent="0">
              <a:buNone/>
            </a:pPr>
            <a:r>
              <a:rPr lang="ja-JP" altLang="en-US" b="1" dirty="0">
                <a:solidFill>
                  <a:schemeClr val="accent2"/>
                </a:solidFill>
                <a:latin typeface="BIZ UDゴシック" panose="020B0400000000000000" pitchFamily="49" charset="-128"/>
                <a:ea typeface="BIZ UDゴシック" panose="020B0400000000000000" pitchFamily="49" charset="-128"/>
              </a:rPr>
              <a:t>１位　焼きたてパン</a:t>
            </a:r>
          </a:p>
        </p:txBody>
      </p:sp>
      <p:sp>
        <p:nvSpPr>
          <p:cNvPr id="6" name="テキスト ボックス 5">
            <a:extLst>
              <a:ext uri="{FF2B5EF4-FFF2-40B4-BE49-F238E27FC236}">
                <a16:creationId xmlns:a16="http://schemas.microsoft.com/office/drawing/2014/main" id="{01741CE6-F654-E1A9-2058-B36716A5F2A1}"/>
              </a:ext>
            </a:extLst>
          </p:cNvPr>
          <p:cNvSpPr txBox="1"/>
          <p:nvPr/>
        </p:nvSpPr>
        <p:spPr>
          <a:xfrm>
            <a:off x="4632383" y="2703218"/>
            <a:ext cx="3140015" cy="646331"/>
          </a:xfrm>
          <a:prstGeom prst="rect">
            <a:avLst/>
          </a:prstGeom>
          <a:noFill/>
        </p:spPr>
        <p:txBody>
          <a:bodyPr wrap="square" rtlCol="0">
            <a:spAutoFit/>
          </a:bodyPr>
          <a:lstStyle/>
          <a:p>
            <a:r>
              <a:rPr kumimoji="1" lang="ja-JP" altLang="en-US" dirty="0"/>
              <a:t>パンは食堂手作りの焼き立てパン。種類も豊富！</a:t>
            </a:r>
          </a:p>
        </p:txBody>
      </p:sp>
      <p:sp>
        <p:nvSpPr>
          <p:cNvPr id="2" name="コンテンツ プレースホルダー 4">
            <a:extLst>
              <a:ext uri="{FF2B5EF4-FFF2-40B4-BE49-F238E27FC236}">
                <a16:creationId xmlns:a16="http://schemas.microsoft.com/office/drawing/2014/main" id="{12B56CD0-CDF8-F604-9400-19F617B516B0}"/>
              </a:ext>
            </a:extLst>
          </p:cNvPr>
          <p:cNvSpPr txBox="1">
            <a:spLocks/>
          </p:cNvSpPr>
          <p:nvPr/>
        </p:nvSpPr>
        <p:spPr>
          <a:xfrm>
            <a:off x="4510532" y="3467175"/>
            <a:ext cx="3468897" cy="632903"/>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buFont typeface="Arial" panose="020B0604020202020204" pitchFamily="34" charset="0"/>
              <a:buNone/>
            </a:pPr>
            <a:r>
              <a:rPr lang="ja-JP" altLang="en-US" b="1" dirty="0">
                <a:solidFill>
                  <a:schemeClr val="accent2"/>
                </a:solidFill>
                <a:latin typeface="BIZ UDゴシック" panose="020B0400000000000000" pitchFamily="49" charset="-128"/>
                <a:ea typeface="BIZ UDゴシック" panose="020B0400000000000000" pitchFamily="49" charset="-128"/>
              </a:rPr>
              <a:t>２位　カレーライス</a:t>
            </a:r>
          </a:p>
        </p:txBody>
      </p:sp>
      <p:sp>
        <p:nvSpPr>
          <p:cNvPr id="3" name="テキスト ボックス 2">
            <a:extLst>
              <a:ext uri="{FF2B5EF4-FFF2-40B4-BE49-F238E27FC236}">
                <a16:creationId xmlns:a16="http://schemas.microsoft.com/office/drawing/2014/main" id="{8973A2EE-28A3-9F68-7A26-62084A25F39A}"/>
              </a:ext>
            </a:extLst>
          </p:cNvPr>
          <p:cNvSpPr txBox="1"/>
          <p:nvPr/>
        </p:nvSpPr>
        <p:spPr>
          <a:xfrm>
            <a:off x="4632385" y="5329113"/>
            <a:ext cx="3140015" cy="646331"/>
          </a:xfrm>
          <a:prstGeom prst="rect">
            <a:avLst/>
          </a:prstGeom>
          <a:noFill/>
        </p:spPr>
        <p:txBody>
          <a:bodyPr wrap="square" rtlCol="0">
            <a:spAutoFit/>
          </a:bodyPr>
          <a:lstStyle/>
          <a:p>
            <a:r>
              <a:rPr kumimoji="1" lang="ja-JP" altLang="en-US" dirty="0"/>
              <a:t>富山ブラック、天理ラーメンなど月替わりで楽しみ！</a:t>
            </a:r>
          </a:p>
        </p:txBody>
      </p:sp>
      <p:sp>
        <p:nvSpPr>
          <p:cNvPr id="7" name="コンテンツ プレースホルダー 4">
            <a:extLst>
              <a:ext uri="{FF2B5EF4-FFF2-40B4-BE49-F238E27FC236}">
                <a16:creationId xmlns:a16="http://schemas.microsoft.com/office/drawing/2014/main" id="{921CD024-8BEB-CDEC-295B-2047B27483E4}"/>
              </a:ext>
            </a:extLst>
          </p:cNvPr>
          <p:cNvSpPr txBox="1">
            <a:spLocks/>
          </p:cNvSpPr>
          <p:nvPr/>
        </p:nvSpPr>
        <p:spPr>
          <a:xfrm>
            <a:off x="4510533" y="4780923"/>
            <a:ext cx="3468897" cy="632903"/>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buFont typeface="Arial" panose="020B0604020202020204" pitchFamily="34" charset="0"/>
              <a:buNone/>
            </a:pPr>
            <a:r>
              <a:rPr lang="ja-JP" altLang="en-US" b="1" dirty="0">
                <a:solidFill>
                  <a:schemeClr val="accent2"/>
                </a:solidFill>
                <a:latin typeface="BIZ UDゴシック" panose="020B0400000000000000" pitchFamily="49" charset="-128"/>
                <a:ea typeface="BIZ UDゴシック" panose="020B0400000000000000" pitchFamily="49" charset="-128"/>
              </a:rPr>
              <a:t>３位　月替わり麺類</a:t>
            </a:r>
          </a:p>
        </p:txBody>
      </p:sp>
      <p:sp>
        <p:nvSpPr>
          <p:cNvPr id="8" name="テキスト ボックス 7">
            <a:extLst>
              <a:ext uri="{FF2B5EF4-FFF2-40B4-BE49-F238E27FC236}">
                <a16:creationId xmlns:a16="http://schemas.microsoft.com/office/drawing/2014/main" id="{F170DD6E-515C-E9A4-25E5-6F729B30CEE3}"/>
              </a:ext>
            </a:extLst>
          </p:cNvPr>
          <p:cNvSpPr txBox="1"/>
          <p:nvPr/>
        </p:nvSpPr>
        <p:spPr>
          <a:xfrm>
            <a:off x="4632384" y="3946809"/>
            <a:ext cx="3140015" cy="646331"/>
          </a:xfrm>
          <a:prstGeom prst="rect">
            <a:avLst/>
          </a:prstGeom>
          <a:noFill/>
        </p:spPr>
        <p:txBody>
          <a:bodyPr wrap="square" rtlCol="0">
            <a:spAutoFit/>
          </a:bodyPr>
          <a:lstStyle/>
          <a:p>
            <a:r>
              <a:rPr kumimoji="1" lang="ja-JP" altLang="en-US" dirty="0"/>
              <a:t>具は玉ねぎと少々の肉。でも味は病みつきになります</a:t>
            </a:r>
          </a:p>
        </p:txBody>
      </p:sp>
      <p:sp>
        <p:nvSpPr>
          <p:cNvPr id="9" name="コンテンツ プレースホルダー 4">
            <a:extLst>
              <a:ext uri="{FF2B5EF4-FFF2-40B4-BE49-F238E27FC236}">
                <a16:creationId xmlns:a16="http://schemas.microsoft.com/office/drawing/2014/main" id="{70C73BB3-3EEB-1E6F-FE17-B4419DBAE975}"/>
              </a:ext>
            </a:extLst>
          </p:cNvPr>
          <p:cNvSpPr txBox="1">
            <a:spLocks/>
          </p:cNvSpPr>
          <p:nvPr/>
        </p:nvSpPr>
        <p:spPr>
          <a:xfrm>
            <a:off x="689035" y="2153428"/>
            <a:ext cx="3468897" cy="632903"/>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buFont typeface="Arial" panose="020B0604020202020204" pitchFamily="34" charset="0"/>
              <a:buNone/>
            </a:pPr>
            <a:r>
              <a:rPr lang="ja-JP" altLang="en-US" b="1" dirty="0">
                <a:solidFill>
                  <a:schemeClr val="accent2"/>
                </a:solidFill>
                <a:latin typeface="BIZ UDゴシック" panose="020B0400000000000000" pitchFamily="49" charset="-128"/>
                <a:ea typeface="BIZ UDゴシック" panose="020B0400000000000000" pitchFamily="49" charset="-128"/>
              </a:rPr>
              <a:t>お昼ご飯は食堂で</a:t>
            </a:r>
          </a:p>
        </p:txBody>
      </p:sp>
      <p:sp>
        <p:nvSpPr>
          <p:cNvPr id="10" name="テキスト ボックス 9">
            <a:extLst>
              <a:ext uri="{FF2B5EF4-FFF2-40B4-BE49-F238E27FC236}">
                <a16:creationId xmlns:a16="http://schemas.microsoft.com/office/drawing/2014/main" id="{4077F851-2668-7D94-5655-41829B8243BC}"/>
              </a:ext>
            </a:extLst>
          </p:cNvPr>
          <p:cNvSpPr txBox="1"/>
          <p:nvPr/>
        </p:nvSpPr>
        <p:spPr>
          <a:xfrm>
            <a:off x="689036" y="2767527"/>
            <a:ext cx="3140015" cy="3416320"/>
          </a:xfrm>
          <a:prstGeom prst="rect">
            <a:avLst/>
          </a:prstGeom>
          <a:noFill/>
        </p:spPr>
        <p:txBody>
          <a:bodyPr wrap="square" rtlCol="0">
            <a:spAutoFit/>
          </a:bodyPr>
          <a:lstStyle/>
          <a:p>
            <a:r>
              <a:rPr kumimoji="1" lang="ja-JP" altLang="en-US" dirty="0"/>
              <a:t>　アサンプション国際の食堂は、焼き立てパンと日替わりのメニューが人気です。日替わりのメニューはお弁当と麺類の２種類で、毎日頼んでも飽きが来ないです。</a:t>
            </a:r>
            <a:endParaRPr kumimoji="1" lang="en-US" altLang="ja-JP" dirty="0"/>
          </a:p>
          <a:p>
            <a:r>
              <a:rPr kumimoji="1" lang="ja-JP" altLang="en-US" dirty="0"/>
              <a:t>　人気の食堂メニューの中でも個人的におすすめなメニューベスト３を紹介します。アサンプション国際に入学したら、ぜひ味わってみてください！！</a:t>
            </a:r>
          </a:p>
        </p:txBody>
      </p:sp>
      <p:sp>
        <p:nvSpPr>
          <p:cNvPr id="11" name="吹き出し: 角を丸めた四角形 10">
            <a:extLst>
              <a:ext uri="{FF2B5EF4-FFF2-40B4-BE49-F238E27FC236}">
                <a16:creationId xmlns:a16="http://schemas.microsoft.com/office/drawing/2014/main" id="{69B6BFF6-D8BC-2D45-5A05-930596695AAE}"/>
              </a:ext>
            </a:extLst>
          </p:cNvPr>
          <p:cNvSpPr/>
          <p:nvPr/>
        </p:nvSpPr>
        <p:spPr>
          <a:xfrm>
            <a:off x="4334771" y="1972787"/>
            <a:ext cx="3735237" cy="4211059"/>
          </a:xfrm>
          <a:prstGeom prst="wedgeRoundRectCallout">
            <a:avLst>
              <a:gd name="adj1" fmla="val -68638"/>
              <a:gd name="adj2" fmla="val -823"/>
              <a:gd name="adj3" fmla="val 16667"/>
            </a:avLst>
          </a:prstGeom>
          <a:noFill/>
          <a:ln w="28575">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349186643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14403CE-8ECC-BFB2-1050-F31040B84DE7}"/>
              </a:ext>
            </a:extLst>
          </p:cNvPr>
          <p:cNvSpPr>
            <a:spLocks noGrp="1"/>
          </p:cNvSpPr>
          <p:nvPr>
            <p:ph type="title"/>
          </p:nvPr>
        </p:nvSpPr>
        <p:spPr>
          <a:xfrm>
            <a:off x="628650" y="365127"/>
            <a:ext cx="7886700" cy="1213508"/>
          </a:xfrm>
          <a:ln w="19050">
            <a:noFill/>
            <a:prstDash val="solid"/>
          </a:ln>
        </p:spPr>
        <p:txBody>
          <a:bodyPr>
            <a:normAutofit/>
          </a:bodyPr>
          <a:lstStyle/>
          <a:p>
            <a:r>
              <a:rPr lang="ja-JP" altLang="en-US" sz="3600" b="1" dirty="0">
                <a:solidFill>
                  <a:srgbClr val="002060"/>
                </a:solidFill>
              </a:rPr>
              <a:t>情報科ってどんな教科？</a:t>
            </a:r>
            <a:br>
              <a:rPr kumimoji="1" lang="en-US" altLang="ja-JP" sz="3600" b="1" dirty="0"/>
            </a:br>
            <a:r>
              <a:rPr kumimoji="1" lang="ja-JP" altLang="en-US" sz="3600" b="1" dirty="0"/>
              <a:t>　　　　</a:t>
            </a:r>
            <a:r>
              <a:rPr kumimoji="1" lang="ja-JP" altLang="en-US" sz="3600" b="1" dirty="0">
                <a:solidFill>
                  <a:srgbClr val="002060"/>
                </a:solidFill>
              </a:rPr>
              <a:t>担当の先生にインタビュー</a:t>
            </a:r>
          </a:p>
        </p:txBody>
      </p:sp>
      <p:sp>
        <p:nvSpPr>
          <p:cNvPr id="7" name="テキスト ボックス 6">
            <a:extLst>
              <a:ext uri="{FF2B5EF4-FFF2-40B4-BE49-F238E27FC236}">
                <a16:creationId xmlns:a16="http://schemas.microsoft.com/office/drawing/2014/main" id="{2EABCF58-36DB-6C84-9577-E3976B839E9B}"/>
              </a:ext>
            </a:extLst>
          </p:cNvPr>
          <p:cNvSpPr txBox="1"/>
          <p:nvPr/>
        </p:nvSpPr>
        <p:spPr>
          <a:xfrm>
            <a:off x="750498" y="2605177"/>
            <a:ext cx="3450566" cy="3970318"/>
          </a:xfrm>
          <a:prstGeom prst="rect">
            <a:avLst/>
          </a:prstGeom>
          <a:noFill/>
        </p:spPr>
        <p:txBody>
          <a:bodyPr wrap="square" rtlCol="0">
            <a:spAutoFit/>
          </a:bodyPr>
          <a:lstStyle/>
          <a:p>
            <a:r>
              <a:rPr kumimoji="1" lang="ja-JP" altLang="en-US" b="1" dirty="0">
                <a:solidFill>
                  <a:srgbClr val="002060"/>
                </a:solidFill>
              </a:rPr>
              <a:t>なぜ情報科の先生に？</a:t>
            </a:r>
            <a:endParaRPr kumimoji="1" lang="en-US" altLang="ja-JP" b="1" dirty="0">
              <a:solidFill>
                <a:srgbClr val="002060"/>
              </a:solidFill>
            </a:endParaRPr>
          </a:p>
          <a:p>
            <a:r>
              <a:rPr kumimoji="1" lang="ja-JP" altLang="en-US" dirty="0"/>
              <a:t>「もともとは社会科を教えていましたが、</a:t>
            </a:r>
            <a:r>
              <a:rPr kumimoji="1" lang="en-US" altLang="ja-JP" dirty="0"/>
              <a:t>2002</a:t>
            </a:r>
            <a:r>
              <a:rPr kumimoji="1" lang="ja-JP" altLang="en-US" dirty="0"/>
              <a:t>年に新しく情報科ができたときに</a:t>
            </a:r>
            <a:r>
              <a:rPr kumimoji="1" lang="en-US" altLang="ja-JP" dirty="0"/>
              <a:t>『</a:t>
            </a:r>
            <a:r>
              <a:rPr kumimoji="1" lang="ja-JP" altLang="en-US" dirty="0"/>
              <a:t>新しい科目って面白そう</a:t>
            </a:r>
            <a:r>
              <a:rPr kumimoji="1" lang="en-US" altLang="ja-JP" dirty="0"/>
              <a:t>』</a:t>
            </a:r>
            <a:r>
              <a:rPr kumimoji="1" lang="ja-JP" altLang="en-US" dirty="0"/>
              <a:t>と思って勉強して免許を取りました。」</a:t>
            </a:r>
            <a:endParaRPr kumimoji="1" lang="en-US" altLang="ja-JP" dirty="0"/>
          </a:p>
          <a:p>
            <a:endParaRPr kumimoji="1" lang="en-US" altLang="ja-JP" dirty="0"/>
          </a:p>
          <a:p>
            <a:r>
              <a:rPr kumimoji="1" lang="ja-JP" altLang="en-US" b="1" dirty="0">
                <a:solidFill>
                  <a:srgbClr val="002060"/>
                </a:solidFill>
              </a:rPr>
              <a:t>情報科はどんな科目ですか？</a:t>
            </a:r>
            <a:endParaRPr kumimoji="1" lang="en-US" altLang="ja-JP" b="1" dirty="0">
              <a:solidFill>
                <a:srgbClr val="002060"/>
              </a:solidFill>
            </a:endParaRPr>
          </a:p>
          <a:p>
            <a:r>
              <a:rPr kumimoji="1" lang="ja-JP" altLang="en-US" dirty="0"/>
              <a:t>「インターネットやスマートフォンなど身近なところに女王技術があります。その仕組みを知り、うまく活用して自分や社会の問題を解決する力を育てることが情報科の目標です」</a:t>
            </a:r>
          </a:p>
        </p:txBody>
      </p:sp>
      <p:sp>
        <p:nvSpPr>
          <p:cNvPr id="8" name="テキスト ボックス 7">
            <a:extLst>
              <a:ext uri="{FF2B5EF4-FFF2-40B4-BE49-F238E27FC236}">
                <a16:creationId xmlns:a16="http://schemas.microsoft.com/office/drawing/2014/main" id="{5AB96851-8D4D-D751-9AA5-024AA97B90E4}"/>
              </a:ext>
            </a:extLst>
          </p:cNvPr>
          <p:cNvSpPr txBox="1"/>
          <p:nvPr/>
        </p:nvSpPr>
        <p:spPr>
          <a:xfrm>
            <a:off x="5064784" y="2636807"/>
            <a:ext cx="3450566" cy="3693319"/>
          </a:xfrm>
          <a:prstGeom prst="rect">
            <a:avLst/>
          </a:prstGeom>
          <a:noFill/>
        </p:spPr>
        <p:txBody>
          <a:bodyPr wrap="square" rtlCol="0">
            <a:spAutoFit/>
          </a:bodyPr>
          <a:lstStyle/>
          <a:p>
            <a:r>
              <a:rPr kumimoji="1" lang="ja-JP" altLang="en-US" b="1" dirty="0">
                <a:solidFill>
                  <a:srgbClr val="002060"/>
                </a:solidFill>
              </a:rPr>
              <a:t>授業で意識していることは？</a:t>
            </a:r>
            <a:endParaRPr kumimoji="1" lang="en-US" altLang="ja-JP" b="1" dirty="0">
              <a:solidFill>
                <a:srgbClr val="002060"/>
              </a:solidFill>
            </a:endParaRPr>
          </a:p>
          <a:p>
            <a:r>
              <a:rPr kumimoji="1" lang="ja-JP" altLang="en-US" dirty="0"/>
              <a:t>「教科書に載っている内容を、できるだけわかりやすく、生徒にとって身近な例を使って話をするようにしています。といってもまだまだ勉強中ですが」</a:t>
            </a:r>
            <a:endParaRPr kumimoji="1" lang="en-US" altLang="ja-JP" dirty="0"/>
          </a:p>
          <a:p>
            <a:endParaRPr kumimoji="1" lang="en-US" altLang="ja-JP" dirty="0"/>
          </a:p>
          <a:p>
            <a:r>
              <a:rPr kumimoji="1" lang="ja-JP" altLang="en-US" b="1" dirty="0">
                <a:solidFill>
                  <a:srgbClr val="002060"/>
                </a:solidFill>
              </a:rPr>
              <a:t>どんな生徒にそだってほしい？</a:t>
            </a:r>
            <a:endParaRPr kumimoji="1" lang="en-US" altLang="ja-JP" b="1" dirty="0">
              <a:solidFill>
                <a:srgbClr val="002060"/>
              </a:solidFill>
            </a:endParaRPr>
          </a:p>
          <a:p>
            <a:r>
              <a:rPr kumimoji="1" lang="ja-JP" altLang="en-US" dirty="0"/>
              <a:t>「自分の知識をもとにしっかりと判断できる</a:t>
            </a:r>
            <a:r>
              <a:rPr kumimoji="1" lang="en-US" altLang="ja-JP" dirty="0"/>
              <a:t>『</a:t>
            </a:r>
            <a:r>
              <a:rPr kumimoji="1" lang="ja-JP" altLang="en-US" dirty="0"/>
              <a:t>賢い大人</a:t>
            </a:r>
            <a:r>
              <a:rPr kumimoji="1" lang="en-US" altLang="ja-JP" dirty="0"/>
              <a:t>』</a:t>
            </a:r>
            <a:r>
              <a:rPr kumimoji="1" lang="ja-JP" altLang="en-US" dirty="0"/>
              <a:t>に育ってほしいです。これは社会科でも情報科でも私が意識している目標です」</a:t>
            </a:r>
          </a:p>
        </p:txBody>
      </p:sp>
      <p:sp>
        <p:nvSpPr>
          <p:cNvPr id="9" name="テキスト ボックス 8">
            <a:extLst>
              <a:ext uri="{FF2B5EF4-FFF2-40B4-BE49-F238E27FC236}">
                <a16:creationId xmlns:a16="http://schemas.microsoft.com/office/drawing/2014/main" id="{8CF6244A-27D4-B657-20E4-02513530EB43}"/>
              </a:ext>
            </a:extLst>
          </p:cNvPr>
          <p:cNvSpPr txBox="1"/>
          <p:nvPr/>
        </p:nvSpPr>
        <p:spPr>
          <a:xfrm>
            <a:off x="750498" y="1824767"/>
            <a:ext cx="7513608" cy="646331"/>
          </a:xfrm>
          <a:prstGeom prst="rect">
            <a:avLst/>
          </a:prstGeom>
          <a:noFill/>
        </p:spPr>
        <p:txBody>
          <a:bodyPr wrap="square" rtlCol="0">
            <a:spAutoFit/>
          </a:bodyPr>
          <a:lstStyle/>
          <a:p>
            <a:r>
              <a:rPr kumimoji="1" lang="ja-JP" altLang="en-US" dirty="0"/>
              <a:t>　</a:t>
            </a:r>
            <a:r>
              <a:rPr kumimoji="1" lang="ja-JP" altLang="en-US" dirty="0">
                <a:solidFill>
                  <a:srgbClr val="002060"/>
                </a:solidFill>
              </a:rPr>
              <a:t>高校</a:t>
            </a:r>
            <a:r>
              <a:rPr kumimoji="1" lang="en-US" altLang="ja-JP" dirty="0">
                <a:solidFill>
                  <a:srgbClr val="002060"/>
                </a:solidFill>
              </a:rPr>
              <a:t>2</a:t>
            </a:r>
            <a:r>
              <a:rPr kumimoji="1" lang="ja-JP" altLang="en-US" dirty="0">
                <a:solidFill>
                  <a:srgbClr val="002060"/>
                </a:solidFill>
              </a:rPr>
              <a:t>年生で始めて習う情報科。情報科ってどんな教科でしょう。</a:t>
            </a:r>
            <a:endParaRPr kumimoji="1" lang="en-US" altLang="ja-JP" dirty="0">
              <a:solidFill>
                <a:srgbClr val="002060"/>
              </a:solidFill>
            </a:endParaRPr>
          </a:p>
          <a:p>
            <a:r>
              <a:rPr kumimoji="1" lang="ja-JP" altLang="en-US" dirty="0">
                <a:solidFill>
                  <a:srgbClr val="002060"/>
                </a:solidFill>
              </a:rPr>
              <a:t>情報科を担当する岡本先生に、教科についてインタビューしてみました。</a:t>
            </a:r>
          </a:p>
        </p:txBody>
      </p:sp>
    </p:spTree>
    <p:extLst>
      <p:ext uri="{BB962C8B-B14F-4D97-AF65-F5344CB8AC3E}">
        <p14:creationId xmlns:p14="http://schemas.microsoft.com/office/powerpoint/2010/main" val="29829265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C6114DC-E068-4BE9-199F-8BB595A7E47D}"/>
              </a:ext>
            </a:extLst>
          </p:cNvPr>
          <p:cNvSpPr>
            <a:spLocks noGrp="1"/>
          </p:cNvSpPr>
          <p:nvPr>
            <p:ph type="title"/>
          </p:nvPr>
        </p:nvSpPr>
        <p:spPr/>
        <p:txBody>
          <a:bodyPr/>
          <a:lstStyle/>
          <a:p>
            <a:r>
              <a:rPr kumimoji="1" lang="ja-JP" altLang="en-US" dirty="0">
                <a:solidFill>
                  <a:srgbClr val="FF0000"/>
                </a:solidFill>
              </a:rPr>
              <a:t>企画書を考えよう（要件定義）</a:t>
            </a:r>
          </a:p>
        </p:txBody>
      </p:sp>
      <p:graphicFrame>
        <p:nvGraphicFramePr>
          <p:cNvPr id="4" name="表 3">
            <a:extLst>
              <a:ext uri="{FF2B5EF4-FFF2-40B4-BE49-F238E27FC236}">
                <a16:creationId xmlns:a16="http://schemas.microsoft.com/office/drawing/2014/main" id="{A27B5AB2-E66D-E414-7D0B-D29354E836F9}"/>
              </a:ext>
            </a:extLst>
          </p:cNvPr>
          <p:cNvGraphicFramePr>
            <a:graphicFrameLocks noGrp="1"/>
          </p:cNvGraphicFramePr>
          <p:nvPr>
            <p:extLst>
              <p:ext uri="{D42A27DB-BD31-4B8C-83A1-F6EECF244321}">
                <p14:modId xmlns:p14="http://schemas.microsoft.com/office/powerpoint/2010/main" val="1088247317"/>
              </p:ext>
            </p:extLst>
          </p:nvPr>
        </p:nvGraphicFramePr>
        <p:xfrm>
          <a:off x="628650" y="1690689"/>
          <a:ext cx="7886700" cy="4693920"/>
        </p:xfrm>
        <a:graphic>
          <a:graphicData uri="http://schemas.openxmlformats.org/drawingml/2006/table">
            <a:tbl>
              <a:tblPr firstRow="1" firstCol="1" bandRow="1">
                <a:tableStyleId>{21E4AEA4-8DFA-4A89-87EB-49C32662AFE0}</a:tableStyleId>
              </a:tblPr>
              <a:tblGrid>
                <a:gridCol w="894118">
                  <a:extLst>
                    <a:ext uri="{9D8B030D-6E8A-4147-A177-3AD203B41FA5}">
                      <a16:colId xmlns:a16="http://schemas.microsoft.com/office/drawing/2014/main" val="3529491792"/>
                    </a:ext>
                  </a:extLst>
                </a:gridCol>
                <a:gridCol w="2424764">
                  <a:extLst>
                    <a:ext uri="{9D8B030D-6E8A-4147-A177-3AD203B41FA5}">
                      <a16:colId xmlns:a16="http://schemas.microsoft.com/office/drawing/2014/main" val="1637841228"/>
                    </a:ext>
                  </a:extLst>
                </a:gridCol>
                <a:gridCol w="4567818">
                  <a:extLst>
                    <a:ext uri="{9D8B030D-6E8A-4147-A177-3AD203B41FA5}">
                      <a16:colId xmlns:a16="http://schemas.microsoft.com/office/drawing/2014/main" val="2778489857"/>
                    </a:ext>
                  </a:extLst>
                </a:gridCol>
              </a:tblGrid>
              <a:tr h="265862">
                <a:tc rowSpan="6">
                  <a:txBody>
                    <a:bodyPr/>
                    <a:lstStyle/>
                    <a:p>
                      <a:endParaRPr kumimoji="1" lang="ja-JP" altLang="en-US" sz="3600"/>
                    </a:p>
                  </a:txBody>
                  <a:tcPr/>
                </a:tc>
                <a:tc>
                  <a:txBody>
                    <a:bodyPr/>
                    <a:lstStyle/>
                    <a:p>
                      <a:pPr algn="just"/>
                      <a:r>
                        <a:rPr lang="ja-JP" sz="2800" kern="100">
                          <a:effectLst/>
                        </a:rPr>
                        <a:t>企画テーマ</a:t>
                      </a:r>
                      <a:endParaRPr lang="ja-JP" sz="28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56970" marR="56970" marT="0" marB="0"/>
                </a:tc>
                <a:tc>
                  <a:txBody>
                    <a:bodyPr/>
                    <a:lstStyle/>
                    <a:p>
                      <a:pPr algn="just"/>
                      <a:r>
                        <a:rPr lang="en-US" sz="1400" kern="100" dirty="0">
                          <a:effectLst/>
                        </a:rPr>
                        <a:t> </a:t>
                      </a:r>
                      <a:endParaRPr lang="ja-JP" sz="1400" kern="100" dirty="0">
                        <a:effectLst/>
                      </a:endParaRPr>
                    </a:p>
                    <a:p>
                      <a:pPr algn="just"/>
                      <a:r>
                        <a:rPr lang="en-US" sz="1400" kern="100" dirty="0">
                          <a:effectLst/>
                        </a:rPr>
                        <a:t> </a:t>
                      </a:r>
                      <a:endParaRPr lang="ja-JP" sz="140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56970" marR="56970" marT="0" marB="0"/>
                </a:tc>
                <a:extLst>
                  <a:ext uri="{0D108BD9-81ED-4DB2-BD59-A6C34878D82A}">
                    <a16:rowId xmlns:a16="http://schemas.microsoft.com/office/drawing/2014/main" val="422483069"/>
                  </a:ext>
                </a:extLst>
              </a:tr>
              <a:tr h="398792">
                <a:tc vMerge="1">
                  <a:txBody>
                    <a:bodyPr/>
                    <a:lstStyle/>
                    <a:p>
                      <a:endParaRPr kumimoji="1" lang="ja-JP" altLang="en-US"/>
                    </a:p>
                  </a:txBody>
                  <a:tcPr/>
                </a:tc>
                <a:tc>
                  <a:txBody>
                    <a:bodyPr/>
                    <a:lstStyle/>
                    <a:p>
                      <a:pPr algn="just"/>
                      <a:r>
                        <a:rPr lang="ja-JP" sz="2800" kern="100">
                          <a:effectLst/>
                        </a:rPr>
                        <a:t>企画の内容</a:t>
                      </a:r>
                      <a:endParaRPr lang="ja-JP" sz="28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56970" marR="56970" marT="0" marB="0"/>
                </a:tc>
                <a:tc>
                  <a:txBody>
                    <a:bodyPr/>
                    <a:lstStyle/>
                    <a:p>
                      <a:pPr algn="just"/>
                      <a:r>
                        <a:rPr lang="en-US" sz="1400" kern="100" dirty="0">
                          <a:effectLst/>
                        </a:rPr>
                        <a:t> </a:t>
                      </a:r>
                      <a:endParaRPr lang="ja-JP" sz="1400" kern="100" dirty="0">
                        <a:effectLst/>
                      </a:endParaRPr>
                    </a:p>
                    <a:p>
                      <a:pPr algn="just"/>
                      <a:r>
                        <a:rPr lang="en-US" sz="1400" kern="100" dirty="0">
                          <a:effectLst/>
                        </a:rPr>
                        <a:t> </a:t>
                      </a:r>
                      <a:endParaRPr lang="ja-JP" sz="1400" kern="100" dirty="0">
                        <a:effectLst/>
                      </a:endParaRPr>
                    </a:p>
                    <a:p>
                      <a:pPr algn="just"/>
                      <a:r>
                        <a:rPr lang="en-US" sz="1400" kern="100" dirty="0">
                          <a:effectLst/>
                        </a:rPr>
                        <a:t> </a:t>
                      </a:r>
                      <a:endParaRPr lang="ja-JP" sz="140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56970" marR="56970" marT="0" marB="0"/>
                </a:tc>
                <a:extLst>
                  <a:ext uri="{0D108BD9-81ED-4DB2-BD59-A6C34878D82A}">
                    <a16:rowId xmlns:a16="http://schemas.microsoft.com/office/drawing/2014/main" val="1679034733"/>
                  </a:ext>
                </a:extLst>
              </a:tr>
              <a:tr h="398792">
                <a:tc vMerge="1">
                  <a:txBody>
                    <a:bodyPr/>
                    <a:lstStyle/>
                    <a:p>
                      <a:endParaRPr kumimoji="1" lang="ja-JP" altLang="en-US"/>
                    </a:p>
                  </a:txBody>
                  <a:tcPr/>
                </a:tc>
                <a:tc>
                  <a:txBody>
                    <a:bodyPr/>
                    <a:lstStyle/>
                    <a:p>
                      <a:pPr algn="just"/>
                      <a:r>
                        <a:rPr lang="ja-JP" sz="2800" kern="100" dirty="0">
                          <a:effectLst/>
                        </a:rPr>
                        <a:t>企画の対象</a:t>
                      </a:r>
                    </a:p>
                    <a:p>
                      <a:pPr indent="133350" algn="just"/>
                      <a:r>
                        <a:rPr lang="ja-JP" sz="2800" kern="100" dirty="0">
                          <a:effectLst/>
                        </a:rPr>
                        <a:t>・ターゲット</a:t>
                      </a:r>
                      <a:endParaRPr lang="ja-JP" sz="280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56970" marR="56970" marT="0" marB="0"/>
                </a:tc>
                <a:tc>
                  <a:txBody>
                    <a:bodyPr/>
                    <a:lstStyle/>
                    <a:p>
                      <a:pPr algn="just"/>
                      <a:r>
                        <a:rPr lang="en-US" sz="1400" kern="100">
                          <a:effectLst/>
                        </a:rPr>
                        <a:t> </a:t>
                      </a:r>
                      <a:endParaRPr lang="ja-JP" sz="14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56970" marR="56970" marT="0" marB="0"/>
                </a:tc>
                <a:extLst>
                  <a:ext uri="{0D108BD9-81ED-4DB2-BD59-A6C34878D82A}">
                    <a16:rowId xmlns:a16="http://schemas.microsoft.com/office/drawing/2014/main" val="3965730153"/>
                  </a:ext>
                </a:extLst>
              </a:tr>
              <a:tr h="369817">
                <a:tc vMerge="1">
                  <a:txBody>
                    <a:bodyPr/>
                    <a:lstStyle/>
                    <a:p>
                      <a:endParaRPr kumimoji="1" lang="ja-JP" altLang="en-US"/>
                    </a:p>
                  </a:txBody>
                  <a:tcPr/>
                </a:tc>
                <a:tc>
                  <a:txBody>
                    <a:bodyPr/>
                    <a:lstStyle/>
                    <a:p>
                      <a:pPr algn="just"/>
                      <a:r>
                        <a:rPr lang="ja-JP" sz="2800" kern="100" dirty="0">
                          <a:effectLst/>
                        </a:rPr>
                        <a:t>ラフスケッチ</a:t>
                      </a:r>
                    </a:p>
                    <a:p>
                      <a:pPr marL="400050" indent="-400050" algn="just"/>
                      <a:r>
                        <a:rPr lang="ja-JP" sz="2800" kern="100" dirty="0">
                          <a:effectLst/>
                        </a:rPr>
                        <a:t>・レイアウトの</a:t>
                      </a:r>
                      <a:endParaRPr lang="en-US" altLang="ja-JP" sz="2800" kern="100" dirty="0">
                        <a:effectLst/>
                      </a:endParaRPr>
                    </a:p>
                    <a:p>
                      <a:pPr marL="400050" indent="-400050" algn="just"/>
                      <a:r>
                        <a:rPr lang="ja-JP" altLang="en-US" sz="2800" kern="100" dirty="0">
                          <a:effectLst/>
                        </a:rPr>
                        <a:t>　　</a:t>
                      </a:r>
                      <a:r>
                        <a:rPr lang="ja-JP" sz="2800" kern="100" dirty="0">
                          <a:effectLst/>
                        </a:rPr>
                        <a:t>イメージ</a:t>
                      </a:r>
                      <a:endParaRPr lang="ja-JP" sz="280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56970" marR="56970" marT="0" marB="0"/>
                </a:tc>
                <a:tc>
                  <a:txBody>
                    <a:bodyPr/>
                    <a:lstStyle/>
                    <a:p>
                      <a:pPr algn="just"/>
                      <a:r>
                        <a:rPr lang="en-US" sz="1400" kern="100" dirty="0">
                          <a:effectLst/>
                        </a:rPr>
                        <a:t> </a:t>
                      </a:r>
                      <a:endParaRPr lang="ja-JP" sz="1400" kern="100" dirty="0">
                        <a:effectLst/>
                      </a:endParaRPr>
                    </a:p>
                    <a:p>
                      <a:pPr algn="just"/>
                      <a:r>
                        <a:rPr lang="en-US" sz="1400" kern="100" dirty="0">
                          <a:effectLst/>
                        </a:rPr>
                        <a:t> </a:t>
                      </a:r>
                      <a:endParaRPr lang="ja-JP" sz="1400" kern="100" dirty="0">
                        <a:effectLst/>
                      </a:endParaRPr>
                    </a:p>
                    <a:p>
                      <a:pPr algn="just"/>
                      <a:r>
                        <a:rPr lang="en-US" sz="1400" kern="100" dirty="0">
                          <a:effectLst/>
                        </a:rPr>
                        <a:t> </a:t>
                      </a:r>
                      <a:endParaRPr lang="ja-JP" sz="1400" kern="100" dirty="0">
                        <a:effectLst/>
                      </a:endParaRPr>
                    </a:p>
                    <a:p>
                      <a:pPr algn="just"/>
                      <a:r>
                        <a:rPr lang="en-US" sz="1400" kern="100" dirty="0">
                          <a:effectLst/>
                        </a:rPr>
                        <a:t> </a:t>
                      </a:r>
                      <a:endParaRPr lang="ja-JP" sz="1400" kern="100" dirty="0">
                        <a:effectLst/>
                      </a:endParaRPr>
                    </a:p>
                    <a:p>
                      <a:pPr algn="just"/>
                      <a:r>
                        <a:rPr lang="en-US" sz="1400" kern="100" dirty="0">
                          <a:effectLst/>
                        </a:rPr>
                        <a:t> </a:t>
                      </a:r>
                      <a:endParaRPr lang="ja-JP" sz="1400" kern="100" dirty="0">
                        <a:effectLst/>
                      </a:endParaRPr>
                    </a:p>
                    <a:p>
                      <a:pPr algn="just"/>
                      <a:r>
                        <a:rPr lang="en-US" sz="1400" kern="100" dirty="0">
                          <a:effectLst/>
                        </a:rPr>
                        <a:t> </a:t>
                      </a:r>
                      <a:endParaRPr lang="ja-JP" sz="1400" kern="100" dirty="0">
                        <a:effectLst/>
                      </a:endParaRPr>
                    </a:p>
                    <a:p>
                      <a:pPr algn="just"/>
                      <a:r>
                        <a:rPr lang="en-US" sz="1400" kern="100" dirty="0">
                          <a:effectLst/>
                        </a:rPr>
                        <a:t> </a:t>
                      </a:r>
                      <a:endParaRPr lang="ja-JP" sz="140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56970" marR="56970" marT="0" marB="0"/>
                </a:tc>
                <a:extLst>
                  <a:ext uri="{0D108BD9-81ED-4DB2-BD59-A6C34878D82A}">
                    <a16:rowId xmlns:a16="http://schemas.microsoft.com/office/drawing/2014/main" val="4016111429"/>
                  </a:ext>
                </a:extLst>
              </a:tr>
              <a:tr h="265862">
                <a:tc vMerge="1">
                  <a:txBody>
                    <a:bodyPr/>
                    <a:lstStyle/>
                    <a:p>
                      <a:endParaRPr kumimoji="1" lang="ja-JP" altLang="en-US"/>
                    </a:p>
                  </a:txBody>
                  <a:tcPr/>
                </a:tc>
                <a:tc>
                  <a:txBody>
                    <a:bodyPr/>
                    <a:lstStyle/>
                    <a:p>
                      <a:pPr algn="just"/>
                      <a:r>
                        <a:rPr lang="ja-JP" sz="2800" kern="100">
                          <a:effectLst/>
                        </a:rPr>
                        <a:t>基調とする色</a:t>
                      </a:r>
                      <a:endParaRPr lang="ja-JP" sz="28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56970" marR="56970" marT="0" marB="0"/>
                </a:tc>
                <a:tc>
                  <a:txBody>
                    <a:bodyPr/>
                    <a:lstStyle/>
                    <a:p>
                      <a:pPr algn="just"/>
                      <a:r>
                        <a:rPr lang="en-US" sz="1400" kern="100">
                          <a:effectLst/>
                        </a:rPr>
                        <a:t> </a:t>
                      </a:r>
                      <a:endParaRPr lang="ja-JP" sz="1400" kern="100">
                        <a:effectLst/>
                      </a:endParaRPr>
                    </a:p>
                    <a:p>
                      <a:pPr algn="just"/>
                      <a:r>
                        <a:rPr lang="en-US" sz="1400" kern="100">
                          <a:effectLst/>
                        </a:rPr>
                        <a:t> </a:t>
                      </a:r>
                      <a:endParaRPr lang="ja-JP" sz="14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56970" marR="56970" marT="0" marB="0"/>
                </a:tc>
                <a:extLst>
                  <a:ext uri="{0D108BD9-81ED-4DB2-BD59-A6C34878D82A}">
                    <a16:rowId xmlns:a16="http://schemas.microsoft.com/office/drawing/2014/main" val="1882528810"/>
                  </a:ext>
                </a:extLst>
              </a:tr>
              <a:tr h="531723">
                <a:tc vMerge="1">
                  <a:txBody>
                    <a:bodyPr/>
                    <a:lstStyle/>
                    <a:p>
                      <a:endParaRPr kumimoji="1" lang="ja-JP" altLang="en-US"/>
                    </a:p>
                  </a:txBody>
                  <a:tcPr/>
                </a:tc>
                <a:tc>
                  <a:txBody>
                    <a:bodyPr/>
                    <a:lstStyle/>
                    <a:p>
                      <a:pPr algn="just"/>
                      <a:r>
                        <a:rPr lang="ja-JP" sz="2800" kern="100" dirty="0">
                          <a:effectLst/>
                        </a:rPr>
                        <a:t>工夫</a:t>
                      </a:r>
                      <a:endParaRPr lang="ja-JP" sz="280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56970" marR="56970" marT="0" marB="0"/>
                </a:tc>
                <a:tc>
                  <a:txBody>
                    <a:bodyPr/>
                    <a:lstStyle/>
                    <a:p>
                      <a:pPr algn="just"/>
                      <a:r>
                        <a:rPr lang="en-US" sz="1400" kern="100" dirty="0">
                          <a:effectLst/>
                        </a:rPr>
                        <a:t> </a:t>
                      </a:r>
                      <a:endParaRPr lang="ja-JP" sz="1400" kern="100" dirty="0">
                        <a:effectLst/>
                      </a:endParaRPr>
                    </a:p>
                    <a:p>
                      <a:pPr algn="just"/>
                      <a:r>
                        <a:rPr lang="en-US" sz="1400" kern="100" dirty="0">
                          <a:effectLst/>
                        </a:rPr>
                        <a:t> </a:t>
                      </a:r>
                      <a:endParaRPr lang="ja-JP" sz="1400" kern="100" dirty="0">
                        <a:effectLst/>
                      </a:endParaRPr>
                    </a:p>
                    <a:p>
                      <a:pPr algn="just"/>
                      <a:r>
                        <a:rPr lang="en-US" sz="1400" kern="100" dirty="0">
                          <a:effectLst/>
                        </a:rPr>
                        <a:t> </a:t>
                      </a:r>
                      <a:endParaRPr lang="ja-JP" sz="1400" kern="100" dirty="0">
                        <a:effectLst/>
                      </a:endParaRPr>
                    </a:p>
                    <a:p>
                      <a:pPr algn="just"/>
                      <a:r>
                        <a:rPr lang="en-US" sz="1400" kern="100" dirty="0">
                          <a:effectLst/>
                        </a:rPr>
                        <a:t> </a:t>
                      </a:r>
                      <a:endParaRPr lang="ja-JP" sz="140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56970" marR="56970" marT="0" marB="0"/>
                </a:tc>
                <a:extLst>
                  <a:ext uri="{0D108BD9-81ED-4DB2-BD59-A6C34878D82A}">
                    <a16:rowId xmlns:a16="http://schemas.microsoft.com/office/drawing/2014/main" val="462892214"/>
                  </a:ext>
                </a:extLst>
              </a:tr>
            </a:tbl>
          </a:graphicData>
        </a:graphic>
      </p:graphicFrame>
      <p:sp>
        <p:nvSpPr>
          <p:cNvPr id="5" name="矢印: 下 4">
            <a:extLst>
              <a:ext uri="{FF2B5EF4-FFF2-40B4-BE49-F238E27FC236}">
                <a16:creationId xmlns:a16="http://schemas.microsoft.com/office/drawing/2014/main" id="{D5003927-5F50-B736-16E7-BCE23F57A420}"/>
              </a:ext>
            </a:extLst>
          </p:cNvPr>
          <p:cNvSpPr/>
          <p:nvPr/>
        </p:nvSpPr>
        <p:spPr>
          <a:xfrm>
            <a:off x="2835275" y="10575925"/>
            <a:ext cx="752475" cy="190500"/>
          </a:xfrm>
          <a:prstGeom prst="downArrow">
            <a:avLst/>
          </a:prstGeom>
        </p:spPr>
        <p:style>
          <a:lnRef idx="2">
            <a:schemeClr val="dk1"/>
          </a:lnRef>
          <a:fillRef idx="1">
            <a:schemeClr val="lt1"/>
          </a:fillRef>
          <a:effectRef idx="0">
            <a:schemeClr val="dk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ja-JP" altLang="en-US"/>
          </a:p>
        </p:txBody>
      </p:sp>
    </p:spTree>
    <p:extLst>
      <p:ext uri="{BB962C8B-B14F-4D97-AF65-F5344CB8AC3E}">
        <p14:creationId xmlns:p14="http://schemas.microsoft.com/office/powerpoint/2010/main" val="191923146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85AD1C8-52E8-E8B2-6773-A717F280D3C3}"/>
              </a:ext>
            </a:extLst>
          </p:cNvPr>
          <p:cNvSpPr>
            <a:spLocks noGrp="1"/>
          </p:cNvSpPr>
          <p:nvPr>
            <p:ph type="title"/>
          </p:nvPr>
        </p:nvSpPr>
        <p:spPr/>
        <p:txBody>
          <a:bodyPr/>
          <a:lstStyle/>
          <a:p>
            <a:r>
              <a:rPr kumimoji="1" lang="ja-JP" altLang="en-US" dirty="0">
                <a:solidFill>
                  <a:srgbClr val="FF0000"/>
                </a:solidFill>
              </a:rPr>
              <a:t>制作のヒント</a:t>
            </a:r>
          </a:p>
        </p:txBody>
      </p:sp>
      <p:sp>
        <p:nvSpPr>
          <p:cNvPr id="3" name="コンテンツ プレースホルダー 2">
            <a:extLst>
              <a:ext uri="{FF2B5EF4-FFF2-40B4-BE49-F238E27FC236}">
                <a16:creationId xmlns:a16="http://schemas.microsoft.com/office/drawing/2014/main" id="{796AF0E2-9601-CA76-63E9-8F51BD5223FB}"/>
              </a:ext>
            </a:extLst>
          </p:cNvPr>
          <p:cNvSpPr>
            <a:spLocks noGrp="1"/>
          </p:cNvSpPr>
          <p:nvPr>
            <p:ph idx="1"/>
          </p:nvPr>
        </p:nvSpPr>
        <p:spPr/>
        <p:txBody>
          <a:bodyPr>
            <a:normAutofit/>
          </a:bodyPr>
          <a:lstStyle/>
          <a:p>
            <a:r>
              <a:rPr kumimoji="1" lang="ja-JP" altLang="en-US" dirty="0">
                <a:solidFill>
                  <a:srgbClr val="FF0000"/>
                </a:solidFill>
              </a:rPr>
              <a:t>学校のことをあまり知らない人がターゲット</a:t>
            </a:r>
            <a:endParaRPr kumimoji="1" lang="en-US" altLang="ja-JP" dirty="0">
              <a:solidFill>
                <a:srgbClr val="FF0000"/>
              </a:solidFill>
            </a:endParaRPr>
          </a:p>
          <a:p>
            <a:pPr marL="0" indent="0">
              <a:buNone/>
            </a:pPr>
            <a:r>
              <a:rPr lang="ja-JP" altLang="en-US" dirty="0"/>
              <a:t>　→最初に簡単な説明（紹介文）が必要</a:t>
            </a:r>
            <a:endParaRPr kumimoji="1" lang="en-US" altLang="ja-JP" dirty="0"/>
          </a:p>
          <a:p>
            <a:r>
              <a:rPr kumimoji="1" lang="ja-JP" altLang="en-US" dirty="0">
                <a:solidFill>
                  <a:srgbClr val="FF0000"/>
                </a:solidFill>
              </a:rPr>
              <a:t>スライドではなくポスター・配布物を作る</a:t>
            </a:r>
            <a:endParaRPr kumimoji="1" lang="en-US" altLang="ja-JP" dirty="0">
              <a:solidFill>
                <a:srgbClr val="FF0000"/>
              </a:solidFill>
            </a:endParaRPr>
          </a:p>
          <a:p>
            <a:pPr marL="0" indent="0">
              <a:buNone/>
            </a:pPr>
            <a:r>
              <a:rPr lang="ja-JP" altLang="en-US" dirty="0"/>
              <a:t>　→自分で読んでもらう内容＝文章で説明する</a:t>
            </a:r>
            <a:endParaRPr lang="en-US" altLang="ja-JP" dirty="0"/>
          </a:p>
          <a:p>
            <a:r>
              <a:rPr lang="ja-JP" altLang="en-US" dirty="0">
                <a:solidFill>
                  <a:srgbClr val="FF0000"/>
                </a:solidFill>
              </a:rPr>
              <a:t>情報デザインの手法を意識する</a:t>
            </a:r>
            <a:endParaRPr lang="en-US" altLang="ja-JP" dirty="0">
              <a:solidFill>
                <a:srgbClr val="FF0000"/>
              </a:solidFill>
            </a:endParaRPr>
          </a:p>
          <a:p>
            <a:pPr marL="0" indent="0">
              <a:buNone/>
            </a:pPr>
            <a:r>
              <a:rPr lang="ja-JP" altLang="en-US" dirty="0"/>
              <a:t>　→可視化、レイアウトの原則、配色、ジャンプ率</a:t>
            </a:r>
            <a:endParaRPr lang="en-US" altLang="ja-JP" dirty="0"/>
          </a:p>
          <a:p>
            <a:r>
              <a:rPr lang="ja-JP" altLang="en-US" dirty="0">
                <a:solidFill>
                  <a:srgbClr val="FF0000"/>
                </a:solidFill>
              </a:rPr>
              <a:t>具体的な内容が興味を引く</a:t>
            </a:r>
            <a:endParaRPr lang="en-US" altLang="ja-JP" dirty="0">
              <a:solidFill>
                <a:srgbClr val="FF0000"/>
              </a:solidFill>
            </a:endParaRPr>
          </a:p>
          <a:p>
            <a:pPr marL="0" indent="0">
              <a:buNone/>
            </a:pPr>
            <a:r>
              <a:rPr lang="ja-JP" altLang="en-US" dirty="0"/>
              <a:t>　→学校案内から一つ掘り下げた具体的な内容を</a:t>
            </a:r>
            <a:endParaRPr lang="en-US" altLang="ja-JP" dirty="0"/>
          </a:p>
          <a:p>
            <a:endParaRPr kumimoji="1" lang="ja-JP" altLang="en-US" dirty="0"/>
          </a:p>
        </p:txBody>
      </p:sp>
      <p:sp>
        <p:nvSpPr>
          <p:cNvPr id="4" name="矢印: 下 3">
            <a:extLst>
              <a:ext uri="{FF2B5EF4-FFF2-40B4-BE49-F238E27FC236}">
                <a16:creationId xmlns:a16="http://schemas.microsoft.com/office/drawing/2014/main" id="{316D3C2C-BFA7-D10A-8C04-4E6042946999}"/>
              </a:ext>
            </a:extLst>
          </p:cNvPr>
          <p:cNvSpPr/>
          <p:nvPr/>
        </p:nvSpPr>
        <p:spPr>
          <a:xfrm>
            <a:off x="3546088" y="5910146"/>
            <a:ext cx="1025912" cy="266817"/>
          </a:xfrm>
          <a:prstGeom prst="down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 name="テキスト ボックス 4">
            <a:extLst>
              <a:ext uri="{FF2B5EF4-FFF2-40B4-BE49-F238E27FC236}">
                <a16:creationId xmlns:a16="http://schemas.microsoft.com/office/drawing/2014/main" id="{B851B3C9-1082-BDDA-D65D-5BD8E203D4F4}"/>
              </a:ext>
            </a:extLst>
          </p:cNvPr>
          <p:cNvSpPr txBox="1"/>
          <p:nvPr/>
        </p:nvSpPr>
        <p:spPr>
          <a:xfrm>
            <a:off x="936702" y="6176963"/>
            <a:ext cx="7578648" cy="523220"/>
          </a:xfrm>
          <a:prstGeom prst="rect">
            <a:avLst/>
          </a:prstGeom>
          <a:noFill/>
        </p:spPr>
        <p:txBody>
          <a:bodyPr wrap="square" rtlCol="0">
            <a:spAutoFit/>
          </a:bodyPr>
          <a:lstStyle/>
          <a:p>
            <a:pPr algn="ctr"/>
            <a:r>
              <a:rPr kumimoji="1" lang="ja-JP" altLang="en-US" sz="2800" dirty="0"/>
              <a:t>提出は</a:t>
            </a:r>
            <a:r>
              <a:rPr kumimoji="1" lang="en-US" altLang="ja-JP" sz="2800" dirty="0" err="1"/>
              <a:t>GoogleClassroom</a:t>
            </a:r>
            <a:r>
              <a:rPr kumimoji="1" lang="ja-JP" altLang="en-US" sz="2800" dirty="0"/>
              <a:t>で提出</a:t>
            </a:r>
          </a:p>
        </p:txBody>
      </p:sp>
    </p:spTree>
    <p:extLst>
      <p:ext uri="{BB962C8B-B14F-4D97-AF65-F5344CB8AC3E}">
        <p14:creationId xmlns:p14="http://schemas.microsoft.com/office/powerpoint/2010/main" val="416375338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3">
            <a:extLst>
              <a:ext uri="{FF2B5EF4-FFF2-40B4-BE49-F238E27FC236}">
                <a16:creationId xmlns:a16="http://schemas.microsoft.com/office/drawing/2014/main" id="{0D5E2907-3EB9-A601-0833-02D46ABEB2AD}"/>
              </a:ext>
            </a:extLst>
          </p:cNvPr>
          <p:cNvSpPr>
            <a:spLocks noGrp="1"/>
          </p:cNvSpPr>
          <p:nvPr>
            <p:ph type="title"/>
          </p:nvPr>
        </p:nvSpPr>
        <p:spPr/>
        <p:txBody>
          <a:bodyPr/>
          <a:lstStyle/>
          <a:p>
            <a:r>
              <a:rPr lang="en-US" altLang="ja-JP" dirty="0">
                <a:solidFill>
                  <a:srgbClr val="FF0000"/>
                </a:solidFill>
                <a:latin typeface="BIZ UDPゴシック" panose="020B0400000000000000" pitchFamily="50" charset="-128"/>
                <a:ea typeface="BIZ UDPゴシック" panose="020B0400000000000000" pitchFamily="50" charset="-128"/>
              </a:rPr>
              <a:t>No.11-2</a:t>
            </a:r>
            <a:endParaRPr lang="ja-JP" altLang="en-US" dirty="0">
              <a:solidFill>
                <a:srgbClr val="FF0000"/>
              </a:solidFill>
              <a:latin typeface="BIZ UDPゴシック" panose="020B0400000000000000" pitchFamily="50" charset="-128"/>
              <a:ea typeface="BIZ UDPゴシック" panose="020B0400000000000000" pitchFamily="50" charset="-128"/>
            </a:endParaRPr>
          </a:p>
        </p:txBody>
      </p:sp>
      <p:sp>
        <p:nvSpPr>
          <p:cNvPr id="5" name="テキスト プレースホルダー 4">
            <a:extLst>
              <a:ext uri="{FF2B5EF4-FFF2-40B4-BE49-F238E27FC236}">
                <a16:creationId xmlns:a16="http://schemas.microsoft.com/office/drawing/2014/main" id="{1DF4807E-BBAF-0F4D-7416-6995437E6FBD}"/>
              </a:ext>
            </a:extLst>
          </p:cNvPr>
          <p:cNvSpPr>
            <a:spLocks noGrp="1"/>
          </p:cNvSpPr>
          <p:nvPr>
            <p:ph type="body" idx="1"/>
          </p:nvPr>
        </p:nvSpPr>
        <p:spPr/>
        <p:txBody>
          <a:bodyPr/>
          <a:lstStyle/>
          <a:p>
            <a:endParaRPr lang="ja-JP" altLang="en-US" dirty="0"/>
          </a:p>
        </p:txBody>
      </p:sp>
    </p:spTree>
    <p:extLst>
      <p:ext uri="{BB962C8B-B14F-4D97-AF65-F5344CB8AC3E}">
        <p14:creationId xmlns:p14="http://schemas.microsoft.com/office/powerpoint/2010/main" val="256602711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CBA278D-B87C-0602-D911-7461FDBA9553}"/>
              </a:ext>
            </a:extLst>
          </p:cNvPr>
          <p:cNvSpPr>
            <a:spLocks noGrp="1"/>
          </p:cNvSpPr>
          <p:nvPr>
            <p:ph type="title"/>
          </p:nvPr>
        </p:nvSpPr>
        <p:spPr/>
        <p:txBody>
          <a:bodyPr/>
          <a:lstStyle/>
          <a:p>
            <a:r>
              <a:rPr kumimoji="1" lang="ja-JP" altLang="en-US" dirty="0">
                <a:solidFill>
                  <a:srgbClr val="FF0000"/>
                </a:solidFill>
              </a:rPr>
              <a:t>今日の授業①</a:t>
            </a:r>
          </a:p>
        </p:txBody>
      </p:sp>
      <p:sp>
        <p:nvSpPr>
          <p:cNvPr id="3" name="コンテンツ プレースホルダー 2">
            <a:extLst>
              <a:ext uri="{FF2B5EF4-FFF2-40B4-BE49-F238E27FC236}">
                <a16:creationId xmlns:a16="http://schemas.microsoft.com/office/drawing/2014/main" id="{DE890F5A-3690-B7BE-69A2-4CC3AAC959F8}"/>
              </a:ext>
            </a:extLst>
          </p:cNvPr>
          <p:cNvSpPr>
            <a:spLocks noGrp="1"/>
          </p:cNvSpPr>
          <p:nvPr>
            <p:ph idx="1"/>
          </p:nvPr>
        </p:nvSpPr>
        <p:spPr>
          <a:xfrm>
            <a:off x="628650" y="1580299"/>
            <a:ext cx="7886700" cy="1151750"/>
          </a:xfrm>
          <a:ln>
            <a:solidFill>
              <a:srgbClr val="FF0000"/>
            </a:solidFill>
          </a:ln>
        </p:spPr>
        <p:txBody>
          <a:bodyPr>
            <a:normAutofit/>
          </a:bodyPr>
          <a:lstStyle/>
          <a:p>
            <a:pPr marL="0" indent="0">
              <a:buNone/>
            </a:pPr>
            <a:r>
              <a:rPr kumimoji="1" lang="ja-JP" altLang="en-US" sz="3200" dirty="0"/>
              <a:t>１．１学期に制作した情報デザインの作品の　</a:t>
            </a:r>
            <a:endParaRPr kumimoji="1" lang="en-US" altLang="ja-JP" sz="3200" dirty="0"/>
          </a:p>
          <a:p>
            <a:pPr marL="0" indent="0">
              <a:buNone/>
            </a:pPr>
            <a:r>
              <a:rPr kumimoji="1" lang="ja-JP" altLang="en-US" sz="3200" dirty="0"/>
              <a:t>　　相互評価・自己評価を行う。</a:t>
            </a:r>
          </a:p>
        </p:txBody>
      </p:sp>
      <p:sp>
        <p:nvSpPr>
          <p:cNvPr id="4" name="テキスト ボックス 3">
            <a:extLst>
              <a:ext uri="{FF2B5EF4-FFF2-40B4-BE49-F238E27FC236}">
                <a16:creationId xmlns:a16="http://schemas.microsoft.com/office/drawing/2014/main" id="{5343AE8F-7FF1-C727-D75D-B5BBAB9E469E}"/>
              </a:ext>
            </a:extLst>
          </p:cNvPr>
          <p:cNvSpPr txBox="1"/>
          <p:nvPr/>
        </p:nvSpPr>
        <p:spPr>
          <a:xfrm>
            <a:off x="628650" y="2905862"/>
            <a:ext cx="8270023" cy="3785652"/>
          </a:xfrm>
          <a:prstGeom prst="rect">
            <a:avLst/>
          </a:prstGeom>
          <a:noFill/>
        </p:spPr>
        <p:txBody>
          <a:bodyPr wrap="square" rtlCol="0">
            <a:spAutoFit/>
          </a:bodyPr>
          <a:lstStyle/>
          <a:p>
            <a:r>
              <a:rPr kumimoji="1" lang="ja-JP" altLang="en-US" sz="2400" dirty="0"/>
              <a:t>手順１　共有フォルダを開き自分のクラスの作品を見る</a:t>
            </a:r>
            <a:endParaRPr kumimoji="1" lang="en-US" altLang="ja-JP" sz="2400" dirty="0"/>
          </a:p>
          <a:p>
            <a:endParaRPr lang="en-US" altLang="ja-JP" sz="2400" dirty="0"/>
          </a:p>
          <a:p>
            <a:r>
              <a:rPr kumimoji="1" lang="ja-JP" altLang="en-US" sz="2400" dirty="0"/>
              <a:t>手順２　次の視点でいい作品を１つ選び、選んだ理由も書く</a:t>
            </a:r>
            <a:endParaRPr kumimoji="1" lang="en-US" altLang="ja-JP" sz="2400" dirty="0"/>
          </a:p>
          <a:p>
            <a:r>
              <a:rPr lang="ja-JP" altLang="en-US" sz="2400" dirty="0"/>
              <a:t>　　　　　・「おもしろい」＝企画のアイデアが良い</a:t>
            </a:r>
            <a:endParaRPr lang="en-US" altLang="ja-JP" sz="2400" dirty="0"/>
          </a:p>
          <a:p>
            <a:r>
              <a:rPr kumimoji="1" lang="ja-JP" altLang="en-US" sz="2400" dirty="0"/>
              <a:t>　　　　　・「読みごたえがある」＝作品の内容が濃い</a:t>
            </a:r>
            <a:endParaRPr kumimoji="1" lang="en-US" altLang="ja-JP" sz="2400" dirty="0"/>
          </a:p>
          <a:p>
            <a:r>
              <a:rPr lang="ja-JP" altLang="en-US" sz="2400" dirty="0"/>
              <a:t>　　　　　・「見た目がきれい」＝作品のデザインがよい</a:t>
            </a:r>
            <a:endParaRPr lang="en-US" altLang="ja-JP" sz="2400" dirty="0"/>
          </a:p>
          <a:p>
            <a:endParaRPr kumimoji="1" lang="en-US" altLang="ja-JP" sz="2400" dirty="0"/>
          </a:p>
          <a:p>
            <a:r>
              <a:rPr lang="ja-JP" altLang="en-US" sz="2400" dirty="0"/>
              <a:t>手順３　自分の作品について２人からアドバイスをもらう（</a:t>
            </a:r>
            <a:r>
              <a:rPr lang="en-US" altLang="ja-JP" sz="2400" dirty="0"/>
              <a:t>No.11</a:t>
            </a:r>
            <a:r>
              <a:rPr lang="ja-JP" altLang="en-US" sz="2400" dirty="0"/>
              <a:t>）</a:t>
            </a:r>
            <a:endParaRPr lang="en-US" altLang="ja-JP" sz="2400" dirty="0"/>
          </a:p>
          <a:p>
            <a:r>
              <a:rPr kumimoji="1" lang="ja-JP" altLang="en-US" sz="2400" dirty="0"/>
              <a:t>手順４　自己評価を記入しよう</a:t>
            </a:r>
            <a:r>
              <a:rPr lang="ja-JP" altLang="en-US" sz="2400" dirty="0"/>
              <a:t>（</a:t>
            </a:r>
            <a:r>
              <a:rPr lang="en-US" altLang="ja-JP" sz="2400" dirty="0"/>
              <a:t>No.11</a:t>
            </a:r>
            <a:r>
              <a:rPr lang="ja-JP" altLang="en-US" sz="2400" dirty="0"/>
              <a:t>）</a:t>
            </a:r>
            <a:endParaRPr kumimoji="1" lang="en-US" altLang="ja-JP" sz="2400" dirty="0"/>
          </a:p>
          <a:p>
            <a:r>
              <a:rPr lang="ja-JP" altLang="en-US" sz="2400" dirty="0"/>
              <a:t>手順５　振り返りを書こう（</a:t>
            </a:r>
            <a:r>
              <a:rPr lang="en-US" altLang="ja-JP" sz="2400" dirty="0"/>
              <a:t>No.11</a:t>
            </a:r>
            <a:r>
              <a:rPr lang="ja-JP" altLang="en-US" sz="2400" dirty="0"/>
              <a:t>）</a:t>
            </a:r>
            <a:endParaRPr kumimoji="1" lang="ja-JP" altLang="en-US" sz="2400" dirty="0"/>
          </a:p>
        </p:txBody>
      </p:sp>
    </p:spTree>
    <p:extLst>
      <p:ext uri="{BB962C8B-B14F-4D97-AF65-F5344CB8AC3E}">
        <p14:creationId xmlns:p14="http://schemas.microsoft.com/office/powerpoint/2010/main" val="3365131258"/>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2048</TotalTime>
  <Words>1068</Words>
  <Application>Microsoft Office PowerPoint</Application>
  <PresentationFormat>画面に合わせる (4:3)</PresentationFormat>
  <Paragraphs>172</Paragraphs>
  <Slides>15</Slides>
  <Notes>0</Notes>
  <HiddenSlides>0</HiddenSlides>
  <MMClips>0</MMClips>
  <ScaleCrop>false</ScaleCrop>
  <HeadingPairs>
    <vt:vector size="6" baseType="variant">
      <vt:variant>
        <vt:lpstr>使用されているフォント</vt:lpstr>
      </vt:variant>
      <vt:variant>
        <vt:i4>7</vt:i4>
      </vt:variant>
      <vt:variant>
        <vt:lpstr>テーマ</vt:lpstr>
      </vt:variant>
      <vt:variant>
        <vt:i4>1</vt:i4>
      </vt:variant>
      <vt:variant>
        <vt:lpstr>スライド タイトル</vt:lpstr>
      </vt:variant>
      <vt:variant>
        <vt:i4>15</vt:i4>
      </vt:variant>
    </vt:vector>
  </HeadingPairs>
  <TitlesOfParts>
    <vt:vector size="23" baseType="lpstr">
      <vt:lpstr>BIZ UDPゴシック</vt:lpstr>
      <vt:lpstr>BIZ UDゴシック</vt:lpstr>
      <vt:lpstr>游ゴシック</vt:lpstr>
      <vt:lpstr>Arial</vt:lpstr>
      <vt:lpstr>Calibri</vt:lpstr>
      <vt:lpstr>Calibri Light</vt:lpstr>
      <vt:lpstr>Century</vt:lpstr>
      <vt:lpstr>Office テーマ</vt:lpstr>
      <vt:lpstr>情報デザイン②</vt:lpstr>
      <vt:lpstr>【ＴＲＹ】 　学校を紹介するペーパーの制作</vt:lpstr>
      <vt:lpstr>【ＴＲＹ】 　学校を紹介するペーパーの制作</vt:lpstr>
      <vt:lpstr>アサンプション国際の 　食堂おすすめメニューベスト３</vt:lpstr>
      <vt:lpstr>情報科ってどんな教科？ 　　　　担当の先生にインタビュー</vt:lpstr>
      <vt:lpstr>企画書を考えよう（要件定義）</vt:lpstr>
      <vt:lpstr>制作のヒント</vt:lpstr>
      <vt:lpstr>No.11-2</vt:lpstr>
      <vt:lpstr>今日の授業①</vt:lpstr>
      <vt:lpstr>相互評価・自己評価の視点</vt:lpstr>
      <vt:lpstr>情報デザインをやってみた</vt:lpstr>
      <vt:lpstr>【確認課題】 　情報が伝わりにくいデザイン　または 　情報デザインで解決できそうな課題　を探す</vt:lpstr>
      <vt:lpstr>身近にある情報デザインの例 　～わかりにくい編　②～</vt:lpstr>
      <vt:lpstr>【確認課題】 　情報が伝わりにくいデザイン　または 　情報デザインで解決できそうな課題　を探す</vt:lpstr>
      <vt:lpstr>【振り返り】</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情報科No.9</dc:title>
  <dc:creator>岡本 弘之</dc:creator>
  <cp:lastModifiedBy>弘之 岡本</cp:lastModifiedBy>
  <cp:revision>65</cp:revision>
  <dcterms:created xsi:type="dcterms:W3CDTF">2022-08-30T00:43:30Z</dcterms:created>
  <dcterms:modified xsi:type="dcterms:W3CDTF">2026-03-10T06:14:40Z</dcterms:modified>
</cp:coreProperties>
</file>