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2" r:id="rId2"/>
    <p:sldId id="258" r:id="rId3"/>
    <p:sldId id="284" r:id="rId4"/>
    <p:sldId id="261" r:id="rId5"/>
    <p:sldId id="282" r:id="rId6"/>
    <p:sldId id="257" r:id="rId7"/>
    <p:sldId id="294" r:id="rId8"/>
    <p:sldId id="263" r:id="rId9"/>
    <p:sldId id="264" r:id="rId10"/>
    <p:sldId id="306" r:id="rId11"/>
    <p:sldId id="265" r:id="rId12"/>
    <p:sldId id="266" r:id="rId13"/>
    <p:sldId id="293" r:id="rId14"/>
    <p:sldId id="267" r:id="rId15"/>
    <p:sldId id="296" r:id="rId16"/>
    <p:sldId id="288" r:id="rId17"/>
    <p:sldId id="298" r:id="rId18"/>
    <p:sldId id="289" r:id="rId19"/>
    <p:sldId id="300" r:id="rId20"/>
    <p:sldId id="268" r:id="rId21"/>
    <p:sldId id="269" r:id="rId22"/>
    <p:sldId id="271" r:id="rId23"/>
    <p:sldId id="273" r:id="rId24"/>
    <p:sldId id="308" r:id="rId25"/>
    <p:sldId id="285" r:id="rId26"/>
    <p:sldId id="286" r:id="rId27"/>
    <p:sldId id="311" r:id="rId28"/>
    <p:sldId id="309" r:id="rId29"/>
    <p:sldId id="275" r:id="rId30"/>
    <p:sldId id="279" r:id="rId31"/>
    <p:sldId id="280" r:id="rId3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5" d="100"/>
          <a:sy n="85" d="100"/>
        </p:scale>
        <p:origin x="1406"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弘之 岡本" userId="dbbc262f0484d2ae" providerId="LiveId" clId="{C79EE1B3-7D61-4605-B873-B8F166F75BC4}"/>
    <pc:docChg chg="undo custSel addSld delSld modSld sldOrd">
      <pc:chgData name="弘之 岡本" userId="dbbc262f0484d2ae" providerId="LiveId" clId="{C79EE1B3-7D61-4605-B873-B8F166F75BC4}" dt="2025-06-12T23:45:56.190" v="4202" actId="20577"/>
      <pc:docMkLst>
        <pc:docMk/>
      </pc:docMkLst>
      <pc:sldChg chg="modSp mod">
        <pc:chgData name="弘之 岡本" userId="dbbc262f0484d2ae" providerId="LiveId" clId="{C79EE1B3-7D61-4605-B873-B8F166F75BC4}" dt="2025-06-04T02:14:18.589" v="310" actId="20577"/>
        <pc:sldMkLst>
          <pc:docMk/>
          <pc:sldMk cId="3846135424" sldId="257"/>
        </pc:sldMkLst>
      </pc:sldChg>
      <pc:sldChg chg="addSp delSp modSp mod">
        <pc:chgData name="弘之 岡本" userId="dbbc262f0484d2ae" providerId="LiveId" clId="{C79EE1B3-7D61-4605-B873-B8F166F75BC4}" dt="2025-06-09T05:21:01.781" v="2613" actId="6549"/>
        <pc:sldMkLst>
          <pc:docMk/>
          <pc:sldMk cId="311270453" sldId="258"/>
        </pc:sldMkLst>
      </pc:sldChg>
      <pc:sldChg chg="addSp modSp mod">
        <pc:chgData name="弘之 岡本" userId="dbbc262f0484d2ae" providerId="LiveId" clId="{C79EE1B3-7D61-4605-B873-B8F166F75BC4}" dt="2025-06-04T02:05:57.501" v="126" actId="20577"/>
        <pc:sldMkLst>
          <pc:docMk/>
          <pc:sldMk cId="2409236131" sldId="259"/>
        </pc:sldMkLst>
      </pc:sldChg>
      <pc:sldChg chg="modSp mod">
        <pc:chgData name="弘之 岡本" userId="dbbc262f0484d2ae" providerId="LiveId" clId="{C79EE1B3-7D61-4605-B873-B8F166F75BC4}" dt="2025-06-04T02:06:11.893" v="138" actId="6549"/>
        <pc:sldMkLst>
          <pc:docMk/>
          <pc:sldMk cId="4105481366" sldId="261"/>
        </pc:sldMkLst>
      </pc:sldChg>
      <pc:sldChg chg="del mod modShow">
        <pc:chgData name="弘之 岡本" userId="dbbc262f0484d2ae" providerId="LiveId" clId="{C79EE1B3-7D61-4605-B873-B8F166F75BC4}" dt="2025-06-11T22:35:53.746" v="3034" actId="47"/>
        <pc:sldMkLst>
          <pc:docMk/>
          <pc:sldMk cId="4092256043" sldId="262"/>
        </pc:sldMkLst>
      </pc:sldChg>
      <pc:sldChg chg="ord">
        <pc:chgData name="弘之 岡本" userId="dbbc262f0484d2ae" providerId="LiveId" clId="{C79EE1B3-7D61-4605-B873-B8F166F75BC4}" dt="2025-06-10T03:29:20.069" v="2832"/>
        <pc:sldMkLst>
          <pc:docMk/>
          <pc:sldMk cId="2045945379" sldId="263"/>
        </pc:sldMkLst>
      </pc:sldChg>
      <pc:sldChg chg="modSp mod ord">
        <pc:chgData name="弘之 岡本" userId="dbbc262f0484d2ae" providerId="LiveId" clId="{C79EE1B3-7D61-4605-B873-B8F166F75BC4}" dt="2025-06-11T23:58:33.532" v="3141" actId="20577"/>
        <pc:sldMkLst>
          <pc:docMk/>
          <pc:sldMk cId="1060031623" sldId="264"/>
        </pc:sldMkLst>
      </pc:sldChg>
      <pc:sldChg chg="modSp mod">
        <pc:chgData name="弘之 岡本" userId="dbbc262f0484d2ae" providerId="LiveId" clId="{C79EE1B3-7D61-4605-B873-B8F166F75BC4}" dt="2025-06-04T02:17:32.871" v="344" actId="20577"/>
        <pc:sldMkLst>
          <pc:docMk/>
          <pc:sldMk cId="2895085306" sldId="266"/>
        </pc:sldMkLst>
      </pc:sldChg>
      <pc:sldChg chg="modSp mod">
        <pc:chgData name="弘之 岡本" userId="dbbc262f0484d2ae" providerId="LiveId" clId="{C79EE1B3-7D61-4605-B873-B8F166F75BC4}" dt="2025-06-04T02:18:39.574" v="355" actId="1076"/>
        <pc:sldMkLst>
          <pc:docMk/>
          <pc:sldMk cId="3779484401" sldId="267"/>
        </pc:sldMkLst>
      </pc:sldChg>
      <pc:sldChg chg="addSp delSp modSp mod">
        <pc:chgData name="弘之 岡本" userId="dbbc262f0484d2ae" providerId="LiveId" clId="{C79EE1B3-7D61-4605-B873-B8F166F75BC4}" dt="2025-06-04T02:21:58.787" v="454" actId="20577"/>
        <pc:sldMkLst>
          <pc:docMk/>
          <pc:sldMk cId="1359859769" sldId="268"/>
        </pc:sldMkLst>
      </pc:sldChg>
      <pc:sldChg chg="modSp mod">
        <pc:chgData name="弘之 岡本" userId="dbbc262f0484d2ae" providerId="LiveId" clId="{C79EE1B3-7D61-4605-B873-B8F166F75BC4}" dt="2025-06-04T02:22:40.870" v="461" actId="1076"/>
        <pc:sldMkLst>
          <pc:docMk/>
          <pc:sldMk cId="4273327726" sldId="269"/>
        </pc:sldMkLst>
      </pc:sldChg>
      <pc:sldChg chg="delSp modSp mod">
        <pc:chgData name="弘之 岡本" userId="dbbc262f0484d2ae" providerId="LiveId" clId="{C79EE1B3-7D61-4605-B873-B8F166F75BC4}" dt="2025-06-04T02:28:25.665" v="810" actId="207"/>
        <pc:sldMkLst>
          <pc:docMk/>
          <pc:sldMk cId="915540235" sldId="271"/>
        </pc:sldMkLst>
      </pc:sldChg>
      <pc:sldChg chg="mod modShow">
        <pc:chgData name="弘之 岡本" userId="dbbc262f0484d2ae" providerId="LiveId" clId="{C79EE1B3-7D61-4605-B873-B8F166F75BC4}" dt="2025-06-10T03:19:54.198" v="2617" actId="729"/>
        <pc:sldMkLst>
          <pc:docMk/>
          <pc:sldMk cId="3089931978" sldId="272"/>
        </pc:sldMkLst>
      </pc:sldChg>
      <pc:sldChg chg="modSp mod ord">
        <pc:chgData name="弘之 岡本" userId="dbbc262f0484d2ae" providerId="LiveId" clId="{C79EE1B3-7D61-4605-B873-B8F166F75BC4}" dt="2025-06-04T02:28:34.358" v="820" actId="20577"/>
        <pc:sldMkLst>
          <pc:docMk/>
          <pc:sldMk cId="2761328757" sldId="273"/>
        </pc:sldMkLst>
      </pc:sldChg>
      <pc:sldChg chg="addSp delSp modSp del mod">
        <pc:chgData name="弘之 岡本" userId="dbbc262f0484d2ae" providerId="LiveId" clId="{C79EE1B3-7D61-4605-B873-B8F166F75BC4}" dt="2025-06-11T08:48:17.497" v="3033" actId="47"/>
        <pc:sldMkLst>
          <pc:docMk/>
          <pc:sldMk cId="2450445388" sldId="274"/>
        </pc:sldMkLst>
      </pc:sldChg>
      <pc:sldChg chg="addSp delSp modSp mod">
        <pc:chgData name="弘之 岡本" userId="dbbc262f0484d2ae" providerId="LiveId" clId="{C79EE1B3-7D61-4605-B873-B8F166F75BC4}" dt="2025-06-04T03:00:33.450" v="2466" actId="1076"/>
        <pc:sldMkLst>
          <pc:docMk/>
          <pc:sldMk cId="3038374186" sldId="275"/>
        </pc:sldMkLst>
      </pc:sldChg>
      <pc:sldChg chg="del">
        <pc:chgData name="弘之 岡本" userId="dbbc262f0484d2ae" providerId="LiveId" clId="{C79EE1B3-7D61-4605-B873-B8F166F75BC4}" dt="2025-06-04T03:00:47.409" v="2467" actId="47"/>
        <pc:sldMkLst>
          <pc:docMk/>
          <pc:sldMk cId="77341029" sldId="278"/>
        </pc:sldMkLst>
      </pc:sldChg>
      <pc:sldChg chg="ord">
        <pc:chgData name="弘之 岡本" userId="dbbc262f0484d2ae" providerId="LiveId" clId="{C79EE1B3-7D61-4605-B873-B8F166F75BC4}" dt="2025-06-11T22:41:05.617" v="3056"/>
        <pc:sldMkLst>
          <pc:docMk/>
          <pc:sldMk cId="1132556751" sldId="283"/>
        </pc:sldMkLst>
      </pc:sldChg>
      <pc:sldChg chg="addSp delSp modSp mod modClrScheme addAnim delAnim chgLayout">
        <pc:chgData name="弘之 岡本" userId="dbbc262f0484d2ae" providerId="LiveId" clId="{C79EE1B3-7D61-4605-B873-B8F166F75BC4}" dt="2025-06-10T03:27:17.011" v="2830" actId="478"/>
        <pc:sldMkLst>
          <pc:docMk/>
          <pc:sldMk cId="3393645588" sldId="284"/>
        </pc:sldMkLst>
      </pc:sldChg>
      <pc:sldChg chg="ord">
        <pc:chgData name="弘之 岡本" userId="dbbc262f0484d2ae" providerId="LiveId" clId="{C79EE1B3-7D61-4605-B873-B8F166F75BC4}" dt="2025-06-11T22:41:07.811" v="3058"/>
        <pc:sldMkLst>
          <pc:docMk/>
          <pc:sldMk cId="2561424310" sldId="287"/>
        </pc:sldMkLst>
      </pc:sldChg>
      <pc:sldChg chg="del">
        <pc:chgData name="弘之 岡本" userId="dbbc262f0484d2ae" providerId="LiveId" clId="{C79EE1B3-7D61-4605-B873-B8F166F75BC4}" dt="2025-06-04T02:32:42.096" v="892" actId="47"/>
        <pc:sldMkLst>
          <pc:docMk/>
          <pc:sldMk cId="3620256151" sldId="290"/>
        </pc:sldMkLst>
      </pc:sldChg>
      <pc:sldChg chg="addSp modSp mod">
        <pc:chgData name="弘之 岡本" userId="dbbc262f0484d2ae" providerId="LiveId" clId="{C79EE1B3-7D61-4605-B873-B8F166F75BC4}" dt="2025-06-04T02:16:53.337" v="331" actId="13926"/>
        <pc:sldMkLst>
          <pc:docMk/>
          <pc:sldMk cId="3478666192" sldId="294"/>
        </pc:sldMkLst>
      </pc:sldChg>
      <pc:sldChg chg="del">
        <pc:chgData name="弘之 岡本" userId="dbbc262f0484d2ae" providerId="LiveId" clId="{C79EE1B3-7D61-4605-B873-B8F166F75BC4}" dt="2025-06-04T02:17:01.899" v="332" actId="47"/>
        <pc:sldMkLst>
          <pc:docMk/>
          <pc:sldMk cId="2031691312" sldId="295"/>
        </pc:sldMkLst>
      </pc:sldChg>
      <pc:sldChg chg="ord">
        <pc:chgData name="弘之 岡本" userId="dbbc262f0484d2ae" providerId="LiveId" clId="{C79EE1B3-7D61-4605-B873-B8F166F75BC4}" dt="2025-06-11T22:41:09.509" v="3060"/>
        <pc:sldMkLst>
          <pc:docMk/>
          <pc:sldMk cId="2921272962" sldId="297"/>
        </pc:sldMkLst>
      </pc:sldChg>
      <pc:sldChg chg="addSp modSp mod chgLayout">
        <pc:chgData name="弘之 岡本" userId="dbbc262f0484d2ae" providerId="LiveId" clId="{C79EE1B3-7D61-4605-B873-B8F166F75BC4}" dt="2025-06-04T01:59:13.443" v="23" actId="20577"/>
        <pc:sldMkLst>
          <pc:docMk/>
          <pc:sldMk cId="3076302617" sldId="302"/>
        </pc:sldMkLst>
      </pc:sldChg>
      <pc:sldChg chg="ord">
        <pc:chgData name="弘之 岡本" userId="dbbc262f0484d2ae" providerId="LiveId" clId="{C79EE1B3-7D61-4605-B873-B8F166F75BC4}" dt="2025-06-10T03:29:49.318" v="2834"/>
        <pc:sldMkLst>
          <pc:docMk/>
          <pc:sldMk cId="118785722" sldId="303"/>
        </pc:sldMkLst>
      </pc:sldChg>
      <pc:sldChg chg="addSp delSp modSp new mod setBg modAnim">
        <pc:chgData name="弘之 岡本" userId="dbbc262f0484d2ae" providerId="LiveId" clId="{C79EE1B3-7D61-4605-B873-B8F166F75BC4}" dt="2025-06-04T02:15:13.038" v="322" actId="478"/>
        <pc:sldMkLst>
          <pc:docMk/>
          <pc:sldMk cId="3258449422" sldId="305"/>
        </pc:sldMkLst>
      </pc:sldChg>
      <pc:sldChg chg="modSp add mod">
        <pc:chgData name="弘之 岡本" userId="dbbc262f0484d2ae" providerId="LiveId" clId="{C79EE1B3-7D61-4605-B873-B8F166F75BC4}" dt="2025-06-04T02:16:43.217" v="329" actId="13926"/>
        <pc:sldMkLst>
          <pc:docMk/>
          <pc:sldMk cId="2424578507" sldId="306"/>
        </pc:sldMkLst>
      </pc:sldChg>
      <pc:sldChg chg="addSp delSp modSp add mod">
        <pc:chgData name="弘之 岡本" userId="dbbc262f0484d2ae" providerId="LiveId" clId="{C79EE1B3-7D61-4605-B873-B8F166F75BC4}" dt="2025-06-04T02:34:18.747" v="964" actId="6549"/>
        <pc:sldMkLst>
          <pc:docMk/>
          <pc:sldMk cId="3293876277" sldId="307"/>
        </pc:sldMkLst>
      </pc:sldChg>
      <pc:sldChg chg="addSp delSp modSp new mod modClrScheme chgLayout">
        <pc:chgData name="弘之 岡本" userId="dbbc262f0484d2ae" providerId="LiveId" clId="{C79EE1B3-7D61-4605-B873-B8F166F75BC4}" dt="2025-06-04T02:38:41.855" v="1317" actId="6549"/>
        <pc:sldMkLst>
          <pc:docMk/>
          <pc:sldMk cId="1734918015" sldId="308"/>
        </pc:sldMkLst>
      </pc:sldChg>
      <pc:sldChg chg="addSp delSp modSp add mod">
        <pc:chgData name="弘之 岡本" userId="dbbc262f0484d2ae" providerId="LiveId" clId="{C79EE1B3-7D61-4605-B873-B8F166F75BC4}" dt="2025-06-04T02:59:11.737" v="2430" actId="20577"/>
        <pc:sldMkLst>
          <pc:docMk/>
          <pc:sldMk cId="221648125" sldId="309"/>
        </pc:sldMkLst>
      </pc:sldChg>
      <pc:sldChg chg="addSp modSp new del mod">
        <pc:chgData name="弘之 岡本" userId="dbbc262f0484d2ae" providerId="LiveId" clId="{C79EE1B3-7D61-4605-B873-B8F166F75BC4}" dt="2025-06-10T03:23:25.757" v="2759" actId="47"/>
        <pc:sldMkLst>
          <pc:docMk/>
          <pc:sldMk cId="365164253" sldId="310"/>
        </pc:sldMkLst>
      </pc:sldChg>
      <pc:sldChg chg="addSp delSp modSp new del mod">
        <pc:chgData name="弘之 岡本" userId="dbbc262f0484d2ae" providerId="LiveId" clId="{C79EE1B3-7D61-4605-B873-B8F166F75BC4}" dt="2025-06-04T02:51:59.308" v="2264" actId="47"/>
        <pc:sldMkLst>
          <pc:docMk/>
          <pc:sldMk cId="539440517" sldId="310"/>
        </pc:sldMkLst>
      </pc:sldChg>
      <pc:sldChg chg="addSp delSp modSp new mod">
        <pc:chgData name="弘之 岡本" userId="dbbc262f0484d2ae" providerId="LiveId" clId="{C79EE1B3-7D61-4605-B873-B8F166F75BC4}" dt="2025-06-11T22:42:50.435" v="3134" actId="1076"/>
        <pc:sldMkLst>
          <pc:docMk/>
          <pc:sldMk cId="1438933923" sldId="310"/>
        </pc:sldMkLst>
      </pc:sldChg>
      <pc:sldChg chg="modSp new del mod">
        <pc:chgData name="弘之 岡本" userId="dbbc262f0484d2ae" providerId="LiveId" clId="{C79EE1B3-7D61-4605-B873-B8F166F75BC4}" dt="2025-06-10T03:34:01.312" v="2963" actId="47"/>
        <pc:sldMkLst>
          <pc:docMk/>
          <pc:sldMk cId="1853458814" sldId="310"/>
        </pc:sldMkLst>
      </pc:sldChg>
      <pc:sldChg chg="addSp modSp new mod modClrScheme chgLayout">
        <pc:chgData name="弘之 岡本" userId="dbbc262f0484d2ae" providerId="LiveId" clId="{C79EE1B3-7D61-4605-B873-B8F166F75BC4}" dt="2025-06-12T23:45:56.190" v="4202" actId="20577"/>
        <pc:sldMkLst>
          <pc:docMk/>
          <pc:sldMk cId="116462999" sldId="311"/>
        </pc:sldMkLst>
      </pc:sldChg>
    </pc:docChg>
  </pc:docChgLst>
  <pc:docChgLst>
    <pc:chgData name="弘之 岡本" userId="dbbc262f0484d2ae" providerId="LiveId" clId="{68F33DBB-651F-47FA-BE12-A47836A0E710}"/>
    <pc:docChg chg="delSld modSld">
      <pc:chgData name="弘之 岡本" userId="dbbc262f0484d2ae" providerId="LiveId" clId="{68F33DBB-651F-47FA-BE12-A47836A0E710}" dt="2026-03-10T06:26:18.896" v="11" actId="47"/>
      <pc:docMkLst>
        <pc:docMk/>
      </pc:docMkLst>
      <pc:sldChg chg="del">
        <pc:chgData name="弘之 岡本" userId="dbbc262f0484d2ae" providerId="LiveId" clId="{68F33DBB-651F-47FA-BE12-A47836A0E710}" dt="2026-03-10T06:24:43.110" v="0" actId="47"/>
        <pc:sldMkLst>
          <pc:docMk/>
          <pc:sldMk cId="2409236131" sldId="259"/>
        </pc:sldMkLst>
      </pc:sldChg>
      <pc:sldChg chg="del">
        <pc:chgData name="弘之 岡本" userId="dbbc262f0484d2ae" providerId="LiveId" clId="{68F33DBB-651F-47FA-BE12-A47836A0E710}" dt="2026-03-10T06:26:15.855" v="10" actId="47"/>
        <pc:sldMkLst>
          <pc:docMk/>
          <pc:sldMk cId="3089931978" sldId="272"/>
        </pc:sldMkLst>
      </pc:sldChg>
      <pc:sldChg chg="del">
        <pc:chgData name="弘之 岡本" userId="dbbc262f0484d2ae" providerId="LiveId" clId="{68F33DBB-651F-47FA-BE12-A47836A0E710}" dt="2026-03-10T06:26:18.896" v="11" actId="47"/>
        <pc:sldMkLst>
          <pc:docMk/>
          <pc:sldMk cId="266275602" sldId="276"/>
        </pc:sldMkLst>
      </pc:sldChg>
      <pc:sldChg chg="del">
        <pc:chgData name="弘之 岡本" userId="dbbc262f0484d2ae" providerId="LiveId" clId="{68F33DBB-651F-47FA-BE12-A47836A0E710}" dt="2026-03-10T06:25:16.137" v="3" actId="47"/>
        <pc:sldMkLst>
          <pc:docMk/>
          <pc:sldMk cId="1132556751" sldId="283"/>
        </pc:sldMkLst>
      </pc:sldChg>
      <pc:sldChg chg="del">
        <pc:chgData name="弘之 岡本" userId="dbbc262f0484d2ae" providerId="LiveId" clId="{68F33DBB-651F-47FA-BE12-A47836A0E710}" dt="2026-03-10T06:25:39.624" v="6" actId="47"/>
        <pc:sldMkLst>
          <pc:docMk/>
          <pc:sldMk cId="2561424310" sldId="287"/>
        </pc:sldMkLst>
      </pc:sldChg>
      <pc:sldChg chg="del">
        <pc:chgData name="弘之 岡本" userId="dbbc262f0484d2ae" providerId="LiveId" clId="{68F33DBB-651F-47FA-BE12-A47836A0E710}" dt="2026-03-10T06:25:44.230" v="7" actId="47"/>
        <pc:sldMkLst>
          <pc:docMk/>
          <pc:sldMk cId="2921272962" sldId="297"/>
        </pc:sldMkLst>
      </pc:sldChg>
      <pc:sldChg chg="mod modShow">
        <pc:chgData name="弘之 岡本" userId="dbbc262f0484d2ae" providerId="LiveId" clId="{68F33DBB-651F-47FA-BE12-A47836A0E710}" dt="2026-03-10T06:25:36.981" v="5" actId="729"/>
        <pc:sldMkLst>
          <pc:docMk/>
          <pc:sldMk cId="347770331" sldId="298"/>
        </pc:sldMkLst>
      </pc:sldChg>
      <pc:sldChg chg="del">
        <pc:chgData name="弘之 岡本" userId="dbbc262f0484d2ae" providerId="LiveId" clId="{68F33DBB-651F-47FA-BE12-A47836A0E710}" dt="2026-03-10T06:24:53.601" v="2" actId="47"/>
        <pc:sldMkLst>
          <pc:docMk/>
          <pc:sldMk cId="118785722" sldId="303"/>
        </pc:sldMkLst>
      </pc:sldChg>
      <pc:sldChg chg="del">
        <pc:chgData name="弘之 岡本" userId="dbbc262f0484d2ae" providerId="LiveId" clId="{68F33DBB-651F-47FA-BE12-A47836A0E710}" dt="2026-03-10T06:25:58.493" v="8" actId="47"/>
        <pc:sldMkLst>
          <pc:docMk/>
          <pc:sldMk cId="2115792223" sldId="304"/>
        </pc:sldMkLst>
      </pc:sldChg>
      <pc:sldChg chg="del">
        <pc:chgData name="弘之 岡本" userId="dbbc262f0484d2ae" providerId="LiveId" clId="{68F33DBB-651F-47FA-BE12-A47836A0E710}" dt="2026-03-10T06:24:48.874" v="1" actId="47"/>
        <pc:sldMkLst>
          <pc:docMk/>
          <pc:sldMk cId="3258449422" sldId="305"/>
        </pc:sldMkLst>
      </pc:sldChg>
      <pc:sldChg chg="del">
        <pc:chgData name="弘之 岡本" userId="dbbc262f0484d2ae" providerId="LiveId" clId="{68F33DBB-651F-47FA-BE12-A47836A0E710}" dt="2026-03-10T06:26:11.020" v="9" actId="47"/>
        <pc:sldMkLst>
          <pc:docMk/>
          <pc:sldMk cId="3293876277" sldId="307"/>
        </pc:sldMkLst>
      </pc:sldChg>
      <pc:sldChg chg="del">
        <pc:chgData name="弘之 岡本" userId="dbbc262f0484d2ae" providerId="LiveId" clId="{68F33DBB-651F-47FA-BE12-A47836A0E710}" dt="2026-03-10T06:25:30.227" v="4" actId="47"/>
        <pc:sldMkLst>
          <pc:docMk/>
          <pc:sldMk cId="1438933923" sldId="310"/>
        </pc:sldMkLst>
      </pc:sldChg>
    </pc:docChg>
  </pc:docChgLst>
  <pc:docChgLst>
    <pc:chgData name="弘之 岡本" userId="dbbc262f0484d2ae" providerId="LiveId" clId="{0E1F50D0-FBDE-4AC8-A397-2D776ECD2FD3}"/>
    <pc:docChg chg="undo redo custSel addSld modSld">
      <pc:chgData name="弘之 岡本" userId="dbbc262f0484d2ae" providerId="LiveId" clId="{0E1F50D0-FBDE-4AC8-A397-2D776ECD2FD3}" dt="2025-05-31T00:36:22.982" v="33" actId="1076"/>
      <pc:docMkLst>
        <pc:docMk/>
      </pc:docMkLst>
      <pc:sldChg chg="modSp mod">
        <pc:chgData name="弘之 岡本" userId="dbbc262f0484d2ae" providerId="LiveId" clId="{0E1F50D0-FBDE-4AC8-A397-2D776ECD2FD3}" dt="2025-05-31T00:31:49.725" v="20" actId="14734"/>
        <pc:sldMkLst>
          <pc:docMk/>
          <pc:sldMk cId="1132556751" sldId="283"/>
        </pc:sldMkLst>
      </pc:sldChg>
      <pc:sldChg chg="mod modShow">
        <pc:chgData name="弘之 岡本" userId="dbbc262f0484d2ae" providerId="LiveId" clId="{0E1F50D0-FBDE-4AC8-A397-2D776ECD2FD3}" dt="2025-05-31T00:32:33.164" v="21" actId="729"/>
        <pc:sldMkLst>
          <pc:docMk/>
          <pc:sldMk cId="347770331" sldId="298"/>
        </pc:sldMkLst>
      </pc:sldChg>
      <pc:sldChg chg="addSp delSp modSp new mod modClrScheme chgLayout">
        <pc:chgData name="弘之 岡本" userId="dbbc262f0484d2ae" providerId="LiveId" clId="{0E1F50D0-FBDE-4AC8-A397-2D776ECD2FD3}" dt="2025-05-31T00:36:22.982" v="33" actId="1076"/>
        <pc:sldMkLst>
          <pc:docMk/>
          <pc:sldMk cId="2115792223" sldId="30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59324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410546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96313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42837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01108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81774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70297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15065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26832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86016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66959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550934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7D20F-49FD-FDA8-1C2A-B382D94F851D}"/>
              </a:ext>
            </a:extLst>
          </p:cNvPr>
          <p:cNvSpPr>
            <a:spLocks noGrp="1"/>
          </p:cNvSpPr>
          <p:nvPr>
            <p:ph type="ctrTitle"/>
          </p:nvPr>
        </p:nvSpPr>
        <p:spPr/>
        <p:txBody>
          <a:bodyPr/>
          <a:lstStyle/>
          <a:p>
            <a:r>
              <a:rPr kumimoji="1" lang="ja-JP" altLang="en-US" dirty="0">
                <a:solidFill>
                  <a:srgbClr val="FF0000"/>
                </a:solidFill>
              </a:rPr>
              <a:t>メディアの進化</a:t>
            </a:r>
          </a:p>
        </p:txBody>
      </p:sp>
      <p:sp>
        <p:nvSpPr>
          <p:cNvPr id="3" name="字幕 2">
            <a:extLst>
              <a:ext uri="{FF2B5EF4-FFF2-40B4-BE49-F238E27FC236}">
                <a16:creationId xmlns:a16="http://schemas.microsoft.com/office/drawing/2014/main" id="{80CC7BCC-4CEE-6F1A-A069-F5310C395C86}"/>
              </a:ext>
            </a:extLst>
          </p:cNvPr>
          <p:cNvSpPr>
            <a:spLocks noGrp="1"/>
          </p:cNvSpPr>
          <p:nvPr>
            <p:ph type="subTitle" idx="1"/>
          </p:nvPr>
        </p:nvSpPr>
        <p:spPr/>
        <p:txBody>
          <a:bodyPr/>
          <a:lstStyle/>
          <a:p>
            <a:r>
              <a:rPr lang="ja-JP" altLang="en-US" dirty="0"/>
              <a:t>情報</a:t>
            </a:r>
            <a:r>
              <a:rPr lang="en-US" altLang="ja-JP" dirty="0"/>
              <a:t>Ⅰ</a:t>
            </a:r>
            <a:r>
              <a:rPr lang="ja-JP" altLang="en-US" dirty="0"/>
              <a:t>　Ｎｏ．７</a:t>
            </a:r>
          </a:p>
        </p:txBody>
      </p:sp>
    </p:spTree>
    <p:extLst>
      <p:ext uri="{BB962C8B-B14F-4D97-AF65-F5344CB8AC3E}">
        <p14:creationId xmlns:p14="http://schemas.microsoft.com/office/powerpoint/2010/main" val="3076302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A4436-FC2B-12ED-494C-B8AEBFCCB737}"/>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79C0BA4-CFEB-A3A7-1C01-95609EBFB95B}"/>
              </a:ext>
            </a:extLst>
          </p:cNvPr>
          <p:cNvSpPr>
            <a:spLocks noGrp="1"/>
          </p:cNvSpPr>
          <p:nvPr>
            <p:ph idx="1"/>
          </p:nvPr>
        </p:nvSpPr>
        <p:spPr>
          <a:xfrm>
            <a:off x="1" y="1825625"/>
            <a:ext cx="8993170" cy="4351338"/>
          </a:xfrm>
        </p:spPr>
        <p:txBody>
          <a:bodyPr>
            <a:normAutofit/>
          </a:bodyPr>
          <a:lstStyle/>
          <a:p>
            <a:pPr marL="0" indent="0">
              <a:buNone/>
            </a:pPr>
            <a:r>
              <a:rPr kumimoji="1" lang="ja-JP" altLang="en-US" dirty="0"/>
              <a:t>②メディアの利用で生じる課題</a:t>
            </a:r>
            <a:endParaRPr kumimoji="1" lang="en-US" altLang="ja-JP" dirty="0"/>
          </a:p>
          <a:p>
            <a:pPr marL="0" indent="0">
              <a:buNone/>
            </a:pPr>
            <a:r>
              <a:rPr lang="ja-JP" altLang="en-US" dirty="0"/>
              <a:t>　・情報が拡散するスピードや影響を及ぼす範囲が</a:t>
            </a:r>
            <a:r>
              <a:rPr kumimoji="1" lang="ja-JP" altLang="en-US" dirty="0"/>
              <a:t>広い　</a:t>
            </a:r>
            <a:endParaRPr kumimoji="1" lang="en-US" altLang="ja-JP" dirty="0"/>
          </a:p>
          <a:p>
            <a:pPr marL="0" indent="0">
              <a:buNone/>
            </a:pPr>
            <a:r>
              <a:rPr lang="ja-JP" altLang="en-US" dirty="0"/>
              <a:t>　　　　</a:t>
            </a:r>
            <a:r>
              <a:rPr kumimoji="1" lang="ja-JP" altLang="en-US" dirty="0"/>
              <a:t>→炎上などの原因</a:t>
            </a:r>
            <a:endParaRPr kumimoji="1" lang="en-US" altLang="ja-JP" dirty="0"/>
          </a:p>
          <a:p>
            <a:pPr marL="0" indent="0">
              <a:buNone/>
            </a:pPr>
            <a:r>
              <a:rPr lang="ja-JP" altLang="en-US" dirty="0"/>
              <a:t>　・大容量のデータ通信　→受信する側の容量消費</a:t>
            </a:r>
            <a:endParaRPr kumimoji="1" lang="en-US" altLang="ja-JP" dirty="0"/>
          </a:p>
          <a:p>
            <a:pPr marL="0" indent="0">
              <a:buNone/>
            </a:pPr>
            <a:r>
              <a:rPr lang="ja-JP" altLang="en-US" dirty="0"/>
              <a:t>　・送り手の意図が受け手に理解されなかったり誤解される　</a:t>
            </a:r>
            <a:endParaRPr lang="en-US" altLang="ja-JP" dirty="0"/>
          </a:p>
          <a:p>
            <a:pPr marL="0" indent="0">
              <a:buNone/>
            </a:pPr>
            <a:r>
              <a:rPr lang="ja-JP" altLang="en-US" dirty="0"/>
              <a:t>　　　　→コミュニケーションのすれ違い</a:t>
            </a:r>
            <a:endParaRPr lang="en-US" altLang="ja-JP" dirty="0"/>
          </a:p>
          <a:p>
            <a:pPr marL="0" indent="0">
              <a:buNone/>
            </a:pPr>
            <a:r>
              <a:rPr kumimoji="1" lang="ja-JP" altLang="en-US" dirty="0"/>
              <a:t>　・情報の信ぴょう性を見誤ったりする</a:t>
            </a:r>
            <a:endParaRPr kumimoji="1" lang="en-US" altLang="ja-JP" dirty="0"/>
          </a:p>
          <a:p>
            <a:pPr marL="0" indent="0">
              <a:buNone/>
            </a:pPr>
            <a:r>
              <a:rPr lang="ja-JP" altLang="en-US" dirty="0"/>
              <a:t>　　　　→</a:t>
            </a:r>
            <a:r>
              <a:rPr lang="ja-JP" altLang="en-US" dirty="0">
                <a:highlight>
                  <a:srgbClr val="FFFF00"/>
                </a:highlight>
              </a:rPr>
              <a:t>嘘やフェィクニュースに判断を誤る</a:t>
            </a:r>
            <a:endParaRPr kumimoji="1" lang="ja-JP" altLang="en-US" dirty="0">
              <a:highlight>
                <a:srgbClr val="FFFF00"/>
              </a:highlight>
            </a:endParaRPr>
          </a:p>
        </p:txBody>
      </p:sp>
      <p:sp>
        <p:nvSpPr>
          <p:cNvPr id="2" name="タイトル 1">
            <a:extLst>
              <a:ext uri="{FF2B5EF4-FFF2-40B4-BE49-F238E27FC236}">
                <a16:creationId xmlns:a16="http://schemas.microsoft.com/office/drawing/2014/main" id="{DAB1D445-0A2C-2B4F-754B-34F222F2A0F6}"/>
              </a:ext>
            </a:extLst>
          </p:cNvPr>
          <p:cNvSpPr>
            <a:spLocks noGrp="1"/>
          </p:cNvSpPr>
          <p:nvPr>
            <p:ph type="title"/>
          </p:nvPr>
        </p:nvSpPr>
        <p:spPr>
          <a:xfrm>
            <a:off x="628650" y="365126"/>
            <a:ext cx="7886700" cy="1325563"/>
          </a:xfrm>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②</a:t>
            </a:r>
            <a:endParaRPr kumimoji="1" lang="ja-JP" altLang="en-US" dirty="0">
              <a:solidFill>
                <a:srgbClr val="FF0000"/>
              </a:solidFill>
            </a:endParaRPr>
          </a:p>
        </p:txBody>
      </p:sp>
    </p:spTree>
    <p:extLst>
      <p:ext uri="{BB962C8B-B14F-4D97-AF65-F5344CB8AC3E}">
        <p14:creationId xmlns:p14="http://schemas.microsoft.com/office/powerpoint/2010/main" val="242457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確認課題②</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p:cNvSpPr>
            <a:spLocks noGrp="1"/>
          </p:cNvSpPr>
          <p:nvPr>
            <p:ph idx="1"/>
          </p:nvPr>
        </p:nvSpPr>
        <p:spPr>
          <a:xfrm>
            <a:off x="628650" y="1825625"/>
            <a:ext cx="7886700" cy="2060575"/>
          </a:xfrm>
        </p:spPr>
        <p:txBody>
          <a:bodyPr/>
          <a:lstStyle/>
          <a:p>
            <a:r>
              <a:rPr lang="ja-JP" altLang="ja-JP" dirty="0"/>
              <a:t>ネットでは「フェイクニュース」とよばれるうその情報が流れることも多い。フェィクニュースは社会不安の時に多く流れる。「コロナウィルス」や</a:t>
            </a:r>
            <a:r>
              <a:rPr lang="ja-JP" altLang="en-US" dirty="0"/>
              <a:t>「コロナワクチン」、</a:t>
            </a:r>
            <a:r>
              <a:rPr lang="ja-JP" altLang="ja-JP" dirty="0"/>
              <a:t>「</a:t>
            </a:r>
            <a:r>
              <a:rPr lang="ja-JP" altLang="en-US" dirty="0"/>
              <a:t>東日本大震災</a:t>
            </a:r>
            <a:r>
              <a:rPr lang="ja-JP" altLang="ja-JP" dirty="0"/>
              <a:t>」などのときに流れたフェイクニュースを調べて書きだしてみよう。　</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439337984"/>
              </p:ext>
            </p:extLst>
          </p:nvPr>
        </p:nvGraphicFramePr>
        <p:xfrm>
          <a:off x="698023" y="4312079"/>
          <a:ext cx="7747953" cy="1851660"/>
        </p:xfrm>
        <a:graphic>
          <a:graphicData uri="http://schemas.openxmlformats.org/drawingml/2006/table">
            <a:tbl>
              <a:tblPr firstRow="1" firstCol="1" bandRow="1">
                <a:tableStyleId>{8A107856-5554-42FB-B03E-39F5DBC370BA}</a:tableStyleId>
              </a:tblPr>
              <a:tblGrid>
                <a:gridCol w="7747953">
                  <a:extLst>
                    <a:ext uri="{9D8B030D-6E8A-4147-A177-3AD203B41FA5}">
                      <a16:colId xmlns:a16="http://schemas.microsoft.com/office/drawing/2014/main" val="20000"/>
                    </a:ext>
                  </a:extLst>
                </a:gridCol>
              </a:tblGrid>
              <a:tr h="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dirty="0"/>
                        <a:t>☞２つ以上</a:t>
                      </a:r>
                      <a:endParaRPr kumimoji="1" lang="ja-JP" altLang="en-US" dirty="0"/>
                    </a:p>
                    <a:p>
                      <a:pPr algn="just">
                        <a:spcAft>
                          <a:spcPts val="0"/>
                        </a:spcAft>
                      </a:pP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ja-JP" sz="1800" kern="100" dirty="0">
                        <a:effectLst/>
                      </a:endParaRPr>
                    </a:p>
                    <a:p>
                      <a:pPr algn="just">
                        <a:spcAft>
                          <a:spcPts val="0"/>
                        </a:spcAft>
                      </a:pPr>
                      <a:r>
                        <a:rPr lang="en-US" sz="1050" kern="100" dirty="0">
                          <a:effectLst/>
                        </a:rPr>
                        <a:t> </a:t>
                      </a:r>
                      <a:endParaRPr lang="ja-JP" sz="1050" kern="100" dirty="0">
                        <a:effectLst/>
                      </a:endParaRPr>
                    </a:p>
                    <a:p>
                      <a:pPr algn="just">
                        <a:spcAft>
                          <a:spcPts val="0"/>
                        </a:spcAft>
                      </a:pPr>
                      <a:r>
                        <a:rPr lang="en-US" sz="1050" kern="100" dirty="0">
                          <a:effectLst/>
                        </a:rPr>
                        <a:t> </a:t>
                      </a:r>
                      <a:endParaRPr lang="ja-JP" sz="1050" kern="100" dirty="0">
                        <a:effectLst/>
                      </a:endParaRPr>
                    </a:p>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901267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画面の領域"/>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6569" y="1758950"/>
            <a:ext cx="4982439" cy="4452719"/>
          </a:xfrm>
          <a:prstGeom prst="rect">
            <a:avLst/>
          </a:prstGeom>
        </p:spPr>
      </p:pic>
      <p:sp>
        <p:nvSpPr>
          <p:cNvPr id="5" name="正方形/長方形 4"/>
          <p:cNvSpPr/>
          <p:nvPr/>
        </p:nvSpPr>
        <p:spPr>
          <a:xfrm>
            <a:off x="3678382" y="6211669"/>
            <a:ext cx="4572000" cy="646331"/>
          </a:xfrm>
          <a:prstGeom prst="rect">
            <a:avLst/>
          </a:prstGeom>
        </p:spPr>
        <p:txBody>
          <a:bodyPr>
            <a:spAutoFit/>
          </a:bodyPr>
          <a:lstStyle/>
          <a:p>
            <a:r>
              <a:rPr lang="en-US" altLang="ja-JP" dirty="0"/>
              <a:t>https://www.soumu.go.jp/johotsusintokei/whitepaper/ja/r03/pdf/n2500000_h.pdf</a:t>
            </a:r>
            <a:endParaRPr lang="ja-JP" altLang="en-US" dirty="0"/>
          </a:p>
        </p:txBody>
      </p:sp>
      <p:sp>
        <p:nvSpPr>
          <p:cNvPr id="6" name="タイトル 5"/>
          <p:cNvSpPr>
            <a:spLocks noGrp="1"/>
          </p:cNvSpPr>
          <p:nvPr>
            <p:ph type="title"/>
          </p:nvPr>
        </p:nvSpPr>
        <p:spPr/>
        <p:txBody>
          <a:bodyPr>
            <a:normAutofit/>
          </a:bodyPr>
          <a:lstStyle/>
          <a:p>
            <a:r>
              <a:rPr kumimoji="1" lang="ja-JP" altLang="en-US" dirty="0">
                <a:solidFill>
                  <a:srgbClr val="FF0000"/>
                </a:solidFill>
              </a:rPr>
              <a:t>参考：コロナウィルスについての</a:t>
            </a:r>
            <a:br>
              <a:rPr kumimoji="1" lang="en-US" altLang="ja-JP" dirty="0">
                <a:solidFill>
                  <a:srgbClr val="FF0000"/>
                </a:solidFill>
              </a:rPr>
            </a:br>
            <a:r>
              <a:rPr kumimoji="1" lang="ja-JP" altLang="en-US" dirty="0">
                <a:solidFill>
                  <a:srgbClr val="FF0000"/>
                </a:solidFill>
              </a:rPr>
              <a:t>　　　　　　　　　　フェィクニュース</a:t>
            </a:r>
          </a:p>
        </p:txBody>
      </p:sp>
    </p:spTree>
    <p:extLst>
      <p:ext uri="{BB962C8B-B14F-4D97-AF65-F5344CB8AC3E}">
        <p14:creationId xmlns:p14="http://schemas.microsoft.com/office/powerpoint/2010/main" val="2895085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350E4E0-D8E1-C355-3465-540EAEDD5309}"/>
              </a:ext>
            </a:extLst>
          </p:cNvPr>
          <p:cNvSpPr>
            <a:spLocks noGrp="1"/>
          </p:cNvSpPr>
          <p:nvPr>
            <p:ph type="ctrTitle"/>
          </p:nvPr>
        </p:nvSpPr>
        <p:spPr>
          <a:xfrm>
            <a:off x="685800" y="2036763"/>
            <a:ext cx="7772400" cy="2387600"/>
          </a:xfrm>
        </p:spPr>
        <p:txBody>
          <a:bodyPr/>
          <a:lstStyle/>
          <a:p>
            <a:r>
              <a:rPr lang="ja-JP" altLang="en-US" dirty="0">
                <a:solidFill>
                  <a:srgbClr val="FF0000"/>
                </a:solidFill>
              </a:rPr>
              <a:t>メディアを賢く</a:t>
            </a:r>
            <a:br>
              <a:rPr lang="en-US" altLang="ja-JP" dirty="0">
                <a:solidFill>
                  <a:srgbClr val="FF0000"/>
                </a:solidFill>
              </a:rPr>
            </a:br>
            <a:r>
              <a:rPr lang="ja-JP" altLang="en-US" dirty="0">
                <a:solidFill>
                  <a:srgbClr val="FF0000"/>
                </a:solidFill>
              </a:rPr>
              <a:t>利用するには？</a:t>
            </a:r>
          </a:p>
        </p:txBody>
      </p:sp>
    </p:spTree>
    <p:extLst>
      <p:ext uri="{BB962C8B-B14F-4D97-AF65-F5344CB8AC3E}">
        <p14:creationId xmlns:p14="http://schemas.microsoft.com/office/powerpoint/2010/main" val="17801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③</a:t>
            </a:r>
          </a:p>
        </p:txBody>
      </p:sp>
      <p:sp>
        <p:nvSpPr>
          <p:cNvPr id="5" name="コンテンツ プレースホルダー 4"/>
          <p:cNvSpPr>
            <a:spLocks noGrp="1"/>
          </p:cNvSpPr>
          <p:nvPr>
            <p:ph idx="1"/>
          </p:nvPr>
        </p:nvSpPr>
        <p:spPr>
          <a:xfrm>
            <a:off x="628650" y="2394374"/>
            <a:ext cx="7886700" cy="2167236"/>
          </a:xfrm>
        </p:spPr>
        <p:txBody>
          <a:bodyPr/>
          <a:lstStyle/>
          <a:p>
            <a:pPr marL="0" indent="0">
              <a:buNone/>
            </a:pPr>
            <a:r>
              <a:rPr lang="ja-JP" altLang="en-US" dirty="0"/>
              <a:t>③</a:t>
            </a:r>
            <a:r>
              <a:rPr kumimoji="1" lang="ja-JP" altLang="en-US" dirty="0"/>
              <a:t>（</a:t>
            </a:r>
            <a:r>
              <a:rPr kumimoji="1" lang="ja-JP" altLang="en-US" dirty="0">
                <a:solidFill>
                  <a:srgbClr val="FF0000"/>
                </a:solidFill>
              </a:rPr>
              <a:t>メディアリテラシー</a:t>
            </a:r>
            <a:r>
              <a:rPr kumimoji="1" lang="ja-JP" altLang="en-US" dirty="0"/>
              <a:t>）</a:t>
            </a:r>
            <a:endParaRPr kumimoji="1" lang="en-US" altLang="ja-JP" dirty="0"/>
          </a:p>
          <a:p>
            <a:pPr marL="0" indent="0">
              <a:buNone/>
            </a:pPr>
            <a:r>
              <a:rPr lang="ja-JP" altLang="en-US" dirty="0"/>
              <a:t>　</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472487907"/>
              </p:ext>
            </p:extLst>
          </p:nvPr>
        </p:nvGraphicFramePr>
        <p:xfrm>
          <a:off x="813896" y="2885123"/>
          <a:ext cx="7623521" cy="1706880"/>
        </p:xfrm>
        <a:graphic>
          <a:graphicData uri="http://schemas.openxmlformats.org/drawingml/2006/table">
            <a:tbl>
              <a:tblPr firstRow="1" firstCol="1" bandRow="1">
                <a:tableStyleId>{5C22544A-7EE6-4342-B048-85BDC9FD1C3A}</a:tableStyleId>
              </a:tblPr>
              <a:tblGrid>
                <a:gridCol w="7623521">
                  <a:extLst>
                    <a:ext uri="{9D8B030D-6E8A-4147-A177-3AD203B41FA5}">
                      <a16:colId xmlns:a16="http://schemas.microsoft.com/office/drawing/2014/main" val="20000"/>
                    </a:ext>
                  </a:extLst>
                </a:gridCol>
              </a:tblGrid>
              <a:tr h="0">
                <a:tc>
                  <a:txBody>
                    <a:bodyPr/>
                    <a:lstStyle/>
                    <a:p>
                      <a:pPr algn="just">
                        <a:spcAft>
                          <a:spcPts val="0"/>
                        </a:spcAft>
                      </a:pPr>
                      <a:r>
                        <a:rPr lang="ja-JP" sz="2800" b="0" kern="100" dirty="0">
                          <a:solidFill>
                            <a:schemeClr val="tx1"/>
                          </a:solidFill>
                          <a:effectLst/>
                        </a:rPr>
                        <a:t>・メディアの意味と特性を理解し、</a:t>
                      </a:r>
                      <a:endParaRPr lang="en-US" altLang="ja-JP" sz="2800" b="0" kern="100" dirty="0">
                        <a:solidFill>
                          <a:schemeClr val="tx1"/>
                        </a:solidFill>
                        <a:effectLst/>
                      </a:endParaRPr>
                    </a:p>
                    <a:p>
                      <a:pPr algn="just">
                        <a:spcAft>
                          <a:spcPts val="0"/>
                        </a:spcAft>
                      </a:pPr>
                      <a:r>
                        <a:rPr lang="ja-JP" altLang="en-US" sz="2800" b="0" kern="100" dirty="0">
                          <a:solidFill>
                            <a:schemeClr val="tx1"/>
                          </a:solidFill>
                          <a:effectLst/>
                        </a:rPr>
                        <a:t>　</a:t>
                      </a:r>
                      <a:r>
                        <a:rPr lang="ja-JP" sz="2800" b="0" kern="100" dirty="0">
                          <a:solidFill>
                            <a:schemeClr val="tx1"/>
                          </a:solidFill>
                          <a:effectLst/>
                        </a:rPr>
                        <a:t>受け手として情報を正しく読み解く能力</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pPr algn="just">
                        <a:spcAft>
                          <a:spcPts val="0"/>
                        </a:spcAft>
                      </a:pPr>
                      <a:r>
                        <a:rPr lang="ja-JP" sz="2800" b="0" kern="100" dirty="0">
                          <a:solidFill>
                            <a:schemeClr val="tx1"/>
                          </a:solidFill>
                          <a:effectLst/>
                        </a:rPr>
                        <a:t>・送り手として正確に情報を表現・発信する能力</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algn="just">
                        <a:spcAft>
                          <a:spcPts val="0"/>
                        </a:spcAft>
                      </a:pPr>
                      <a:r>
                        <a:rPr lang="ja-JP" sz="2800" b="0" kern="100" dirty="0">
                          <a:solidFill>
                            <a:schemeClr val="tx1"/>
                          </a:solidFill>
                          <a:effectLst/>
                        </a:rPr>
                        <a:t>・メディアのあり方を考え、自ら行動できる能力</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8" name="下矢印 7"/>
          <p:cNvSpPr/>
          <p:nvPr/>
        </p:nvSpPr>
        <p:spPr>
          <a:xfrm>
            <a:off x="3148446" y="5083454"/>
            <a:ext cx="1288473" cy="363682"/>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13896" y="5667066"/>
            <a:ext cx="7886699" cy="646331"/>
          </a:xfrm>
          <a:prstGeom prst="rect">
            <a:avLst/>
          </a:prstGeom>
          <a:noFill/>
        </p:spPr>
        <p:txBody>
          <a:bodyPr wrap="square" rtlCol="0">
            <a:spAutoFit/>
          </a:bodyPr>
          <a:lstStyle/>
          <a:p>
            <a:r>
              <a:rPr kumimoji="1" lang="ja-JP" altLang="en-US" sz="3600" dirty="0">
                <a:solidFill>
                  <a:srgbClr val="FF0000"/>
                </a:solidFill>
              </a:rPr>
              <a:t>情報社会で生きる私たちに必要な能力</a:t>
            </a:r>
          </a:p>
        </p:txBody>
      </p:sp>
      <p:sp>
        <p:nvSpPr>
          <p:cNvPr id="10" name="角丸四角形吹き出し 9"/>
          <p:cNvSpPr/>
          <p:nvPr/>
        </p:nvSpPr>
        <p:spPr>
          <a:xfrm>
            <a:off x="6339840" y="2042531"/>
            <a:ext cx="2627859" cy="625379"/>
          </a:xfrm>
          <a:prstGeom prst="wedgeRoundRectCallout">
            <a:avLst>
              <a:gd name="adj1" fmla="val -64210"/>
              <a:gd name="adj2" fmla="val 154582"/>
              <a:gd name="adj3" fmla="val 16667"/>
            </a:avLst>
          </a:prstGeom>
          <a:solidFill>
            <a:schemeClr val="accent2"/>
          </a:solidFill>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400" dirty="0">
                <a:solidFill>
                  <a:schemeClr val="tx1"/>
                </a:solidFill>
              </a:rPr>
              <a:t>その情報、本当？</a:t>
            </a:r>
          </a:p>
        </p:txBody>
      </p:sp>
      <p:sp>
        <p:nvSpPr>
          <p:cNvPr id="11" name="角丸四角形吹き出し 10"/>
          <p:cNvSpPr/>
          <p:nvPr/>
        </p:nvSpPr>
        <p:spPr>
          <a:xfrm>
            <a:off x="6850380" y="3019753"/>
            <a:ext cx="2117319" cy="625379"/>
          </a:xfrm>
          <a:prstGeom prst="wedgeRoundRectCallout">
            <a:avLst>
              <a:gd name="adj1" fmla="val -54166"/>
              <a:gd name="adj2" fmla="val 79213"/>
              <a:gd name="adj3" fmla="val 16667"/>
            </a:avLst>
          </a:prstGeom>
          <a:solidFill>
            <a:schemeClr val="accent2"/>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400" dirty="0">
                <a:solidFill>
                  <a:schemeClr val="tx1"/>
                </a:solidFill>
              </a:rPr>
              <a:t>慎重に発信！</a:t>
            </a:r>
            <a:endParaRPr kumimoji="1" lang="ja-JP" altLang="en-US" sz="2400" dirty="0">
              <a:solidFill>
                <a:schemeClr val="tx1"/>
              </a:solidFill>
            </a:endParaRPr>
          </a:p>
        </p:txBody>
      </p:sp>
      <p:sp>
        <p:nvSpPr>
          <p:cNvPr id="12" name="角丸四角形吹き出し 11"/>
          <p:cNvSpPr/>
          <p:nvPr/>
        </p:nvSpPr>
        <p:spPr>
          <a:xfrm>
            <a:off x="6614160" y="4696240"/>
            <a:ext cx="2353539" cy="625379"/>
          </a:xfrm>
          <a:prstGeom prst="wedgeRoundRectCallout">
            <a:avLst>
              <a:gd name="adj1" fmla="val -59564"/>
              <a:gd name="adj2" fmla="val -65784"/>
              <a:gd name="adj3" fmla="val 16667"/>
            </a:avLst>
          </a:prstGeom>
          <a:solidFill>
            <a:schemeClr val="accent2"/>
          </a:solidFill>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400" dirty="0">
                <a:solidFill>
                  <a:schemeClr val="tx1"/>
                </a:solidFill>
              </a:rPr>
              <a:t>よい方向で活用</a:t>
            </a:r>
          </a:p>
        </p:txBody>
      </p:sp>
    </p:spTree>
    <p:extLst>
      <p:ext uri="{BB962C8B-B14F-4D97-AF65-F5344CB8AC3E}">
        <p14:creationId xmlns:p14="http://schemas.microsoft.com/office/powerpoint/2010/main" val="3779484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350E4E0-D8E1-C355-3465-540EAEDD5309}"/>
              </a:ext>
            </a:extLst>
          </p:cNvPr>
          <p:cNvSpPr>
            <a:spLocks noGrp="1"/>
          </p:cNvSpPr>
          <p:nvPr>
            <p:ph type="ctrTitle"/>
          </p:nvPr>
        </p:nvSpPr>
        <p:spPr>
          <a:xfrm>
            <a:off x="685800" y="2036763"/>
            <a:ext cx="7772400" cy="2387600"/>
          </a:xfrm>
        </p:spPr>
        <p:txBody>
          <a:bodyPr>
            <a:normAutofit/>
          </a:bodyPr>
          <a:lstStyle/>
          <a:p>
            <a:r>
              <a:rPr lang="ja-JP" altLang="en-US" dirty="0">
                <a:solidFill>
                  <a:srgbClr val="FF0000"/>
                </a:solidFill>
              </a:rPr>
              <a:t>ＳＮＳの発展で</a:t>
            </a:r>
            <a:br>
              <a:rPr lang="en-US" altLang="ja-JP" dirty="0">
                <a:solidFill>
                  <a:srgbClr val="FF0000"/>
                </a:solidFill>
              </a:rPr>
            </a:br>
            <a:r>
              <a:rPr lang="ja-JP" altLang="en-US" dirty="0">
                <a:solidFill>
                  <a:srgbClr val="FF0000"/>
                </a:solidFill>
              </a:rPr>
              <a:t>生じた新しい課題</a:t>
            </a:r>
          </a:p>
        </p:txBody>
      </p:sp>
    </p:spTree>
    <p:extLst>
      <p:ext uri="{BB962C8B-B14F-4D97-AF65-F5344CB8AC3E}">
        <p14:creationId xmlns:p14="http://schemas.microsoft.com/office/powerpoint/2010/main" val="1150658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3AF03F4-5B59-909B-1E83-1DBF64435E7D}"/>
              </a:ext>
            </a:extLst>
          </p:cNvPr>
          <p:cNvSpPr>
            <a:spLocks noGrp="1"/>
          </p:cNvSpPr>
          <p:nvPr>
            <p:ph type="title"/>
          </p:nvPr>
        </p:nvSpPr>
        <p:spPr/>
        <p:txBody>
          <a:bodyPr/>
          <a:lstStyle/>
          <a:p>
            <a:r>
              <a:rPr lang="ja-JP" altLang="en-US" dirty="0">
                <a:solidFill>
                  <a:srgbClr val="FF0000"/>
                </a:solidFill>
              </a:rPr>
              <a:t>タイムラインや広告は</a:t>
            </a:r>
            <a:br>
              <a:rPr lang="en-US" altLang="ja-JP" dirty="0">
                <a:solidFill>
                  <a:srgbClr val="FF0000"/>
                </a:solidFill>
              </a:rPr>
            </a:br>
            <a:r>
              <a:rPr lang="ja-JP" altLang="en-US" dirty="0">
                <a:solidFill>
                  <a:srgbClr val="FF0000"/>
                </a:solidFill>
              </a:rPr>
              <a:t>　　人にあわせて表示される・・</a:t>
            </a:r>
          </a:p>
        </p:txBody>
      </p:sp>
      <p:pic>
        <p:nvPicPr>
          <p:cNvPr id="1026" name="Picture 2" descr="写真の説明はありません。">
            <a:extLst>
              <a:ext uri="{FF2B5EF4-FFF2-40B4-BE49-F238E27FC236}">
                <a16:creationId xmlns:a16="http://schemas.microsoft.com/office/drawing/2014/main" id="{E19C96E5-6435-C2A8-85F5-6EC93A841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8212" y="1730917"/>
            <a:ext cx="2883984" cy="5127083"/>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0CDCC709-0C39-BC19-1652-44001FC7B86F}"/>
              </a:ext>
            </a:extLst>
          </p:cNvPr>
          <p:cNvSpPr txBox="1"/>
          <p:nvPr/>
        </p:nvSpPr>
        <p:spPr>
          <a:xfrm>
            <a:off x="289931" y="1880063"/>
            <a:ext cx="5330283" cy="954107"/>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2800" dirty="0"/>
              <a:t>「温泉」を検索していたら　</a:t>
            </a:r>
            <a:endParaRPr kumimoji="1" lang="en-US" altLang="ja-JP" sz="2800" dirty="0"/>
          </a:p>
          <a:p>
            <a:r>
              <a:rPr lang="ja-JP" altLang="en-US" sz="2800" dirty="0"/>
              <a:t>　　広告が</a:t>
            </a:r>
            <a:r>
              <a:rPr kumimoji="1" lang="ja-JP" altLang="en-US" sz="2800" dirty="0"/>
              <a:t>・・　　　　　　　　　　→</a:t>
            </a:r>
            <a:r>
              <a:rPr lang="ja-JP" altLang="en-US" sz="2800" dirty="0"/>
              <a:t>　</a:t>
            </a:r>
            <a:endParaRPr kumimoji="1" lang="en-US" altLang="ja-JP" sz="2800" dirty="0"/>
          </a:p>
        </p:txBody>
      </p:sp>
      <p:sp>
        <p:nvSpPr>
          <p:cNvPr id="6" name="矢印: 下 5">
            <a:extLst>
              <a:ext uri="{FF2B5EF4-FFF2-40B4-BE49-F238E27FC236}">
                <a16:creationId xmlns:a16="http://schemas.microsoft.com/office/drawing/2014/main" id="{CA1C0721-B077-CA0B-BD7F-31E3870DBB72}"/>
              </a:ext>
            </a:extLst>
          </p:cNvPr>
          <p:cNvSpPr/>
          <p:nvPr/>
        </p:nvSpPr>
        <p:spPr>
          <a:xfrm>
            <a:off x="2107580" y="2930604"/>
            <a:ext cx="1159727" cy="25647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BFFF15A-D45E-2F31-2E2F-13B313F4A5FE}"/>
              </a:ext>
            </a:extLst>
          </p:cNvPr>
          <p:cNvSpPr txBox="1"/>
          <p:nvPr/>
        </p:nvSpPr>
        <p:spPr>
          <a:xfrm>
            <a:off x="501805" y="3283516"/>
            <a:ext cx="5118410" cy="2246769"/>
          </a:xfrm>
          <a:prstGeom prst="rect">
            <a:avLst/>
          </a:prstGeom>
          <a:noFill/>
        </p:spPr>
        <p:txBody>
          <a:bodyPr wrap="square" rtlCol="0">
            <a:spAutoFit/>
          </a:bodyPr>
          <a:lstStyle/>
          <a:p>
            <a:r>
              <a:rPr kumimoji="1" lang="ja-JP" altLang="en-US" sz="2800" dirty="0"/>
              <a:t>ＳＮＳのタイムラインや広告は</a:t>
            </a:r>
            <a:endParaRPr kumimoji="1" lang="en-US" altLang="ja-JP" sz="2800" dirty="0"/>
          </a:p>
          <a:p>
            <a:r>
              <a:rPr lang="ja-JP" altLang="en-US" sz="2800" dirty="0"/>
              <a:t>その人の嗜好や検索に合わせて</a:t>
            </a:r>
            <a:endParaRPr lang="en-US" altLang="ja-JP" sz="2800" dirty="0"/>
          </a:p>
          <a:p>
            <a:r>
              <a:rPr kumimoji="1" lang="ja-JP" altLang="en-US" sz="2800" dirty="0"/>
              <a:t>表示されるしくみ</a:t>
            </a:r>
            <a:endParaRPr kumimoji="1" lang="en-US" altLang="ja-JP" sz="2800" dirty="0"/>
          </a:p>
          <a:p>
            <a:endParaRPr lang="en-US" altLang="ja-JP" sz="2800" dirty="0">
              <a:solidFill>
                <a:srgbClr val="FF0000"/>
              </a:solidFill>
            </a:endParaRPr>
          </a:p>
          <a:p>
            <a:r>
              <a:rPr kumimoji="1" lang="ja-JP" altLang="en-US" sz="2800" dirty="0">
                <a:solidFill>
                  <a:srgbClr val="FF0000"/>
                </a:solidFill>
              </a:rPr>
              <a:t>情報や考えが偏る可能性・・</a:t>
            </a:r>
          </a:p>
        </p:txBody>
      </p:sp>
      <p:sp>
        <p:nvSpPr>
          <p:cNvPr id="2" name="矢印: 下 1">
            <a:extLst>
              <a:ext uri="{FF2B5EF4-FFF2-40B4-BE49-F238E27FC236}">
                <a16:creationId xmlns:a16="http://schemas.microsoft.com/office/drawing/2014/main" id="{DB5593F9-4894-B56B-B162-288FD951F996}"/>
              </a:ext>
            </a:extLst>
          </p:cNvPr>
          <p:cNvSpPr/>
          <p:nvPr/>
        </p:nvSpPr>
        <p:spPr>
          <a:xfrm>
            <a:off x="2107580" y="4720189"/>
            <a:ext cx="1159727" cy="25647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46657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46044B-B8C4-37B4-924C-CCE6A36FEC07}"/>
              </a:ext>
            </a:extLst>
          </p:cNvPr>
          <p:cNvSpPr>
            <a:spLocks noGrp="1"/>
          </p:cNvSpPr>
          <p:nvPr>
            <p:ph type="title"/>
          </p:nvPr>
        </p:nvSpPr>
        <p:spPr>
          <a:xfrm>
            <a:off x="227207" y="365126"/>
            <a:ext cx="8738374" cy="1325563"/>
          </a:xfrm>
        </p:spPr>
        <p:txBody>
          <a:bodyPr/>
          <a:lstStyle/>
          <a:p>
            <a:r>
              <a:rPr lang="ja-JP" altLang="en-US" b="0" i="0" dirty="0">
                <a:solidFill>
                  <a:srgbClr val="FF0000"/>
                </a:solidFill>
                <a:effectLst/>
                <a:highlight>
                  <a:srgbClr val="FFFFFF"/>
                </a:highlight>
                <a:latin typeface="ＭＳ Ｐゴシック" panose="020B0600070205080204" pitchFamily="50" charset="-128"/>
                <a:ea typeface="ＭＳ Ｐゴシック" panose="020B0600070205080204" pitchFamily="50" charset="-128"/>
              </a:rPr>
              <a:t>インターネット上の意見・思想の偏り</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7D35D62A-091F-9A31-1954-61F9D747A82C}"/>
              </a:ext>
            </a:extLst>
          </p:cNvPr>
          <p:cNvSpPr>
            <a:spLocks noGrp="1"/>
          </p:cNvSpPr>
          <p:nvPr>
            <p:ph idx="1"/>
          </p:nvPr>
        </p:nvSpPr>
        <p:spPr>
          <a:xfrm>
            <a:off x="392383" y="1825625"/>
            <a:ext cx="8359233" cy="4842804"/>
          </a:xfrm>
        </p:spPr>
        <p:txBody>
          <a:bodyPr>
            <a:normAutofit/>
          </a:bodyPr>
          <a:lstStyle/>
          <a:p>
            <a:pPr marL="0" indent="0">
              <a:buNone/>
            </a:pPr>
            <a:r>
              <a:rPr kumimoji="1" lang="ja-JP" altLang="en-US" dirty="0">
                <a:solidFill>
                  <a:srgbClr val="FF0000"/>
                </a:solidFill>
              </a:rPr>
              <a:t>フィルターバブル　</a:t>
            </a:r>
            <a:r>
              <a:rPr kumimoji="1" lang="ja-JP" altLang="en-US" dirty="0"/>
              <a:t>＝受け取る情報の偏り</a:t>
            </a:r>
            <a:endParaRPr kumimoji="1" lang="en-US" altLang="ja-JP" dirty="0"/>
          </a:p>
          <a:p>
            <a:pPr lvl="1"/>
            <a:r>
              <a:rPr lang="ja-JP" altLang="en-US" dirty="0"/>
              <a:t>アルゴリズム機能で配信された情報を受け取り続けることにより</a:t>
            </a:r>
            <a:r>
              <a:rPr lang="ja-JP" altLang="en-US" u="sng" dirty="0">
                <a:solidFill>
                  <a:srgbClr val="FF0000"/>
                </a:solidFill>
              </a:rPr>
              <a:t>自身の興味のある情報だけにしか触れなくなる</a:t>
            </a:r>
            <a:r>
              <a:rPr lang="ja-JP" altLang="en-US" dirty="0"/>
              <a:t>こと</a:t>
            </a:r>
            <a:endParaRPr lang="en-US" altLang="ja-JP" dirty="0"/>
          </a:p>
          <a:p>
            <a:pPr lvl="1"/>
            <a:r>
              <a:rPr lang="ja-JP" altLang="en-US" dirty="0"/>
              <a:t>このバブルの内側では、自身と似た考え・意見が多く集まり、反対のものは排除（フィルタリング）されるため、その存在そのものに気付きづらい。</a:t>
            </a:r>
            <a:endParaRPr lang="en-US" altLang="ja-JP" dirty="0"/>
          </a:p>
          <a:p>
            <a:pPr marL="0" indent="0">
              <a:buNone/>
            </a:pPr>
            <a:r>
              <a:rPr kumimoji="1" lang="ja-JP" altLang="en-US" dirty="0">
                <a:solidFill>
                  <a:srgbClr val="FF0000"/>
                </a:solidFill>
              </a:rPr>
              <a:t>エコーチェンバー　</a:t>
            </a:r>
            <a:r>
              <a:rPr kumimoji="1" lang="ja-JP" altLang="en-US" dirty="0"/>
              <a:t>＝情報発信から似た意見が集まる</a:t>
            </a:r>
            <a:endParaRPr kumimoji="1" lang="en-US" altLang="ja-JP" dirty="0"/>
          </a:p>
          <a:p>
            <a:pPr lvl="1"/>
            <a:r>
              <a:rPr kumimoji="1" lang="en-US" altLang="ja-JP" dirty="0"/>
              <a:t>SNS</a:t>
            </a:r>
            <a:r>
              <a:rPr kumimoji="1" lang="ja-JP" altLang="en-US" dirty="0"/>
              <a:t>等で自分と似た興味関心を持つユーザーが集まる場でコミュニケーションする結果、</a:t>
            </a:r>
            <a:r>
              <a:rPr kumimoji="1" lang="ja-JP" altLang="en-US" u="sng" dirty="0">
                <a:solidFill>
                  <a:srgbClr val="FF0000"/>
                </a:solidFill>
              </a:rPr>
              <a:t>自分が発信した意見に似た意見が返ってきて特定の意見や思想が増幅していく状態</a:t>
            </a:r>
            <a:endParaRPr kumimoji="1" lang="en-US" altLang="ja-JP" u="sng" dirty="0">
              <a:solidFill>
                <a:srgbClr val="FF0000"/>
              </a:solidFill>
            </a:endParaRPr>
          </a:p>
          <a:p>
            <a:pPr lvl="1"/>
            <a:r>
              <a:rPr kumimoji="1" lang="ja-JP" altLang="en-US" dirty="0"/>
              <a:t>何度も同じような意見を聞くことで、それが正しく、間違いのないものであると、より強く信じ込んでしまう傾向にある</a:t>
            </a:r>
            <a:endParaRPr kumimoji="1" lang="en-US" altLang="ja-JP" dirty="0"/>
          </a:p>
          <a:p>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347770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93D372C-92C1-9172-CA71-AA9695D7B4AE}"/>
              </a:ext>
            </a:extLst>
          </p:cNvPr>
          <p:cNvSpPr>
            <a:spLocks noGrp="1"/>
          </p:cNvSpPr>
          <p:nvPr>
            <p:ph type="title"/>
          </p:nvPr>
        </p:nvSpPr>
        <p:spPr/>
        <p:txBody>
          <a:bodyPr/>
          <a:lstStyle/>
          <a:p>
            <a:r>
              <a:rPr kumimoji="1" lang="ja-JP" altLang="en-US" dirty="0">
                <a:solidFill>
                  <a:srgbClr val="FF0000"/>
                </a:solidFill>
              </a:rPr>
              <a:t>２．コミュニケーション</a:t>
            </a:r>
            <a:br>
              <a:rPr kumimoji="1" lang="en-US" altLang="ja-JP" dirty="0">
                <a:solidFill>
                  <a:srgbClr val="FF0000"/>
                </a:solidFill>
              </a:rPr>
            </a:br>
            <a:r>
              <a:rPr kumimoji="1" lang="ja-JP" altLang="en-US" dirty="0">
                <a:solidFill>
                  <a:srgbClr val="FF0000"/>
                </a:solidFill>
              </a:rPr>
              <a:t>　　　　　　　手段の特性</a:t>
            </a:r>
            <a:endParaRPr lang="ja-JP" altLang="en-US" dirty="0"/>
          </a:p>
        </p:txBody>
      </p:sp>
      <p:sp>
        <p:nvSpPr>
          <p:cNvPr id="5" name="テキスト プレースホルダー 4">
            <a:extLst>
              <a:ext uri="{FF2B5EF4-FFF2-40B4-BE49-F238E27FC236}">
                <a16:creationId xmlns:a16="http://schemas.microsoft.com/office/drawing/2014/main" id="{E82A2FFE-F901-A5EF-11A0-362E866B2743}"/>
              </a:ext>
            </a:extLst>
          </p:cNvPr>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1398893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350E4E0-D8E1-C355-3465-540EAEDD5309}"/>
              </a:ext>
            </a:extLst>
          </p:cNvPr>
          <p:cNvSpPr>
            <a:spLocks noGrp="1"/>
          </p:cNvSpPr>
          <p:nvPr>
            <p:ph type="ctrTitle"/>
          </p:nvPr>
        </p:nvSpPr>
        <p:spPr>
          <a:xfrm>
            <a:off x="685800" y="2036763"/>
            <a:ext cx="7772400" cy="2387600"/>
          </a:xfrm>
        </p:spPr>
        <p:txBody>
          <a:bodyPr>
            <a:normAutofit fontScale="90000"/>
          </a:bodyPr>
          <a:lstStyle/>
          <a:p>
            <a:r>
              <a:rPr lang="ja-JP" altLang="en-US" dirty="0">
                <a:solidFill>
                  <a:srgbClr val="FF0000"/>
                </a:solidFill>
              </a:rPr>
              <a:t>ふだんどんな手段で</a:t>
            </a:r>
            <a:br>
              <a:rPr lang="en-US" altLang="ja-JP" dirty="0">
                <a:solidFill>
                  <a:srgbClr val="FF0000"/>
                </a:solidFill>
              </a:rPr>
            </a:br>
            <a:r>
              <a:rPr lang="ja-JP" altLang="en-US" dirty="0">
                <a:solidFill>
                  <a:srgbClr val="FF0000"/>
                </a:solidFill>
              </a:rPr>
              <a:t>家族・友人と</a:t>
            </a:r>
            <a:br>
              <a:rPr lang="en-US" altLang="ja-JP" dirty="0">
                <a:solidFill>
                  <a:srgbClr val="FF0000"/>
                </a:solidFill>
              </a:rPr>
            </a:br>
            <a:r>
              <a:rPr lang="ja-JP" altLang="en-US" dirty="0">
                <a:solidFill>
                  <a:srgbClr val="FF0000"/>
                </a:solidFill>
              </a:rPr>
              <a:t>コミュニケーションしてる？</a:t>
            </a:r>
          </a:p>
        </p:txBody>
      </p:sp>
    </p:spTree>
    <p:extLst>
      <p:ext uri="{BB962C8B-B14F-4D97-AF65-F5344CB8AC3E}">
        <p14:creationId xmlns:p14="http://schemas.microsoft.com/office/powerpoint/2010/main" val="3423085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ＴＲＹ</a:t>
            </a:r>
            <a:r>
              <a:rPr kumimoji="1" lang="en-US" altLang="ja-JP" dirty="0">
                <a:solidFill>
                  <a:srgbClr val="FF0000"/>
                </a:solidFill>
              </a:rPr>
              <a:t>】</a:t>
            </a:r>
            <a:r>
              <a:rPr kumimoji="1" lang="ja-JP" altLang="en-US" dirty="0">
                <a:solidFill>
                  <a:srgbClr val="FF0000"/>
                </a:solidFill>
              </a:rPr>
              <a:t>①</a:t>
            </a:r>
          </a:p>
        </p:txBody>
      </p:sp>
      <p:sp>
        <p:nvSpPr>
          <p:cNvPr id="3" name="コンテンツ プレースホルダー 2"/>
          <p:cNvSpPr>
            <a:spLocks noGrp="1"/>
          </p:cNvSpPr>
          <p:nvPr>
            <p:ph idx="1"/>
          </p:nvPr>
        </p:nvSpPr>
        <p:spPr/>
        <p:txBody>
          <a:bodyPr/>
          <a:lstStyle/>
          <a:p>
            <a:r>
              <a:rPr kumimoji="1" lang="ja-JP" altLang="en-US" dirty="0"/>
              <a:t>インターネットがなかった時代と今を比較して便利になったことは何だろう。具体的な状況をあげて、なかった時代と現在の方法を比較してみよう。</a:t>
            </a:r>
          </a:p>
        </p:txBody>
      </p:sp>
      <p:sp>
        <p:nvSpPr>
          <p:cNvPr id="5" name="テキスト ボックス 4"/>
          <p:cNvSpPr txBox="1"/>
          <p:nvPr/>
        </p:nvSpPr>
        <p:spPr>
          <a:xfrm>
            <a:off x="5985164" y="6176963"/>
            <a:ext cx="2826328" cy="369332"/>
          </a:xfrm>
          <a:prstGeom prst="rect">
            <a:avLst/>
          </a:prstGeom>
          <a:noFill/>
        </p:spPr>
        <p:txBody>
          <a:bodyPr wrap="square" rtlCol="0">
            <a:spAutoFit/>
          </a:bodyPr>
          <a:lstStyle/>
          <a:p>
            <a:r>
              <a:rPr kumimoji="1" lang="ja-JP" altLang="en-US" dirty="0"/>
              <a:t>☞例は１つ調べる</a:t>
            </a:r>
          </a:p>
        </p:txBody>
      </p:sp>
      <p:graphicFrame>
        <p:nvGraphicFramePr>
          <p:cNvPr id="6" name="表 5">
            <a:extLst>
              <a:ext uri="{FF2B5EF4-FFF2-40B4-BE49-F238E27FC236}">
                <a16:creationId xmlns:a16="http://schemas.microsoft.com/office/drawing/2014/main" id="{5AF3E5C3-2767-DEF0-389B-EB9CCDCAE993}"/>
              </a:ext>
            </a:extLst>
          </p:cNvPr>
          <p:cNvGraphicFramePr>
            <a:graphicFrameLocks noGrp="1"/>
          </p:cNvGraphicFramePr>
          <p:nvPr>
            <p:extLst>
              <p:ext uri="{D42A27DB-BD31-4B8C-83A1-F6EECF244321}">
                <p14:modId xmlns:p14="http://schemas.microsoft.com/office/powerpoint/2010/main" val="3308052612"/>
              </p:ext>
            </p:extLst>
          </p:nvPr>
        </p:nvGraphicFramePr>
        <p:xfrm>
          <a:off x="332508" y="3259614"/>
          <a:ext cx="8399116" cy="2926080"/>
        </p:xfrm>
        <a:graphic>
          <a:graphicData uri="http://schemas.openxmlformats.org/drawingml/2006/table">
            <a:tbl>
              <a:tblPr firstRow="1" bandRow="1">
                <a:tableStyleId>{5940675A-B579-460E-94D1-54222C63F5DA}</a:tableStyleId>
              </a:tblPr>
              <a:tblGrid>
                <a:gridCol w="2138521">
                  <a:extLst>
                    <a:ext uri="{9D8B030D-6E8A-4147-A177-3AD203B41FA5}">
                      <a16:colId xmlns:a16="http://schemas.microsoft.com/office/drawing/2014/main" val="620794073"/>
                    </a:ext>
                  </a:extLst>
                </a:gridCol>
                <a:gridCol w="3202615">
                  <a:extLst>
                    <a:ext uri="{9D8B030D-6E8A-4147-A177-3AD203B41FA5}">
                      <a16:colId xmlns:a16="http://schemas.microsoft.com/office/drawing/2014/main" val="30474251"/>
                    </a:ext>
                  </a:extLst>
                </a:gridCol>
                <a:gridCol w="3057980">
                  <a:extLst>
                    <a:ext uri="{9D8B030D-6E8A-4147-A177-3AD203B41FA5}">
                      <a16:colId xmlns:a16="http://schemas.microsoft.com/office/drawing/2014/main" val="3427095016"/>
                    </a:ext>
                  </a:extLst>
                </a:gridCol>
              </a:tblGrid>
              <a:tr h="370840">
                <a:tc>
                  <a:txBody>
                    <a:bodyPr/>
                    <a:lstStyle/>
                    <a:p>
                      <a:endParaRPr kumimoji="1" lang="ja-JP" altLang="en-US" sz="2400" dirty="0"/>
                    </a:p>
                  </a:txBody>
                  <a:tcPr/>
                </a:tc>
                <a:tc>
                  <a:txBody>
                    <a:bodyPr/>
                    <a:lstStyle/>
                    <a:p>
                      <a:r>
                        <a:rPr kumimoji="1" lang="ja-JP" altLang="en-US" sz="2400" dirty="0"/>
                        <a:t>なかった時代</a:t>
                      </a:r>
                    </a:p>
                  </a:txBody>
                  <a:tcPr/>
                </a:tc>
                <a:tc>
                  <a:txBody>
                    <a:bodyPr/>
                    <a:lstStyle/>
                    <a:p>
                      <a:r>
                        <a:rPr kumimoji="1" lang="ja-JP" altLang="en-US" sz="2400" dirty="0"/>
                        <a:t>ある時代</a:t>
                      </a:r>
                    </a:p>
                  </a:txBody>
                  <a:tcPr/>
                </a:tc>
                <a:extLst>
                  <a:ext uri="{0D108BD9-81ED-4DB2-BD59-A6C34878D82A}">
                    <a16:rowId xmlns:a16="http://schemas.microsoft.com/office/drawing/2014/main" val="2145645941"/>
                  </a:ext>
                </a:extLst>
              </a:tr>
              <a:tr h="370840">
                <a:tc>
                  <a:txBody>
                    <a:bodyPr/>
                    <a:lstStyle/>
                    <a:p>
                      <a:r>
                        <a:rPr kumimoji="1" lang="ja-JP" altLang="en-US" sz="2400" dirty="0"/>
                        <a:t>明日の天気を知りたい</a:t>
                      </a:r>
                    </a:p>
                  </a:txBody>
                  <a:tcPr/>
                </a:tc>
                <a:tc>
                  <a:txBody>
                    <a:bodyPr/>
                    <a:lstStyle/>
                    <a:p>
                      <a:endParaRPr kumimoji="1" lang="ja-JP" altLang="en-US" sz="2400" dirty="0"/>
                    </a:p>
                  </a:txBody>
                  <a:tcPr/>
                </a:tc>
                <a:tc>
                  <a:txBody>
                    <a:bodyPr/>
                    <a:lstStyle/>
                    <a:p>
                      <a:endParaRPr kumimoji="1" lang="ja-JP" altLang="en-US" sz="2400" dirty="0"/>
                    </a:p>
                  </a:txBody>
                  <a:tcPr/>
                </a:tc>
                <a:extLst>
                  <a:ext uri="{0D108BD9-81ED-4DB2-BD59-A6C34878D82A}">
                    <a16:rowId xmlns:a16="http://schemas.microsoft.com/office/drawing/2014/main" val="959610667"/>
                  </a:ext>
                </a:extLst>
              </a:tr>
              <a:tr h="370840">
                <a:tc>
                  <a:txBody>
                    <a:bodyPr/>
                    <a:lstStyle/>
                    <a:p>
                      <a:r>
                        <a:rPr kumimoji="1" lang="ja-JP" altLang="en-US" sz="2400" dirty="0"/>
                        <a:t>映画の上映時間を知りたい</a:t>
                      </a:r>
                    </a:p>
                  </a:txBody>
                  <a:tcPr/>
                </a:tc>
                <a:tc>
                  <a:txBody>
                    <a:bodyPr/>
                    <a:lstStyle/>
                    <a:p>
                      <a:endParaRPr kumimoji="1" lang="ja-JP" altLang="en-US" sz="2400" dirty="0"/>
                    </a:p>
                  </a:txBody>
                  <a:tcPr/>
                </a:tc>
                <a:tc>
                  <a:txBody>
                    <a:bodyPr/>
                    <a:lstStyle/>
                    <a:p>
                      <a:endParaRPr kumimoji="1" lang="ja-JP" altLang="en-US" sz="2400" dirty="0"/>
                    </a:p>
                  </a:txBody>
                  <a:tcPr/>
                </a:tc>
                <a:extLst>
                  <a:ext uri="{0D108BD9-81ED-4DB2-BD59-A6C34878D82A}">
                    <a16:rowId xmlns:a16="http://schemas.microsoft.com/office/drawing/2014/main" val="1422451542"/>
                  </a:ext>
                </a:extLst>
              </a:tr>
              <a:tr h="370840">
                <a:tc>
                  <a:txBody>
                    <a:bodyPr/>
                    <a:lstStyle/>
                    <a:p>
                      <a:r>
                        <a:rPr kumimoji="1" lang="ja-JP" altLang="en-US" sz="2400" dirty="0"/>
                        <a:t>自分で考える例</a:t>
                      </a:r>
                    </a:p>
                  </a:txBody>
                  <a:tcPr/>
                </a:tc>
                <a:tc>
                  <a:txBody>
                    <a:bodyPr/>
                    <a:lstStyle/>
                    <a:p>
                      <a:endParaRPr kumimoji="1" lang="ja-JP" altLang="en-US" sz="2400"/>
                    </a:p>
                  </a:txBody>
                  <a:tcPr/>
                </a:tc>
                <a:tc>
                  <a:txBody>
                    <a:bodyPr/>
                    <a:lstStyle/>
                    <a:p>
                      <a:endParaRPr kumimoji="1" lang="ja-JP" altLang="en-US" sz="2400" dirty="0"/>
                    </a:p>
                  </a:txBody>
                  <a:tcPr/>
                </a:tc>
                <a:extLst>
                  <a:ext uri="{0D108BD9-81ED-4DB2-BD59-A6C34878D82A}">
                    <a16:rowId xmlns:a16="http://schemas.microsoft.com/office/drawing/2014/main" val="163660426"/>
                  </a:ext>
                </a:extLst>
              </a:tr>
            </a:tbl>
          </a:graphicData>
        </a:graphic>
      </p:graphicFrame>
    </p:spTree>
    <p:extLst>
      <p:ext uri="{BB962C8B-B14F-4D97-AF65-F5344CB8AC3E}">
        <p14:creationId xmlns:p14="http://schemas.microsoft.com/office/powerpoint/2010/main" val="311270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8167480" cy="1325563"/>
          </a:xfrm>
        </p:spPr>
        <p:txBody>
          <a:bodyPr/>
          <a:lstStyle/>
          <a:p>
            <a:r>
              <a:rPr kumimoji="1" lang="en-US" altLang="ja-JP" dirty="0">
                <a:solidFill>
                  <a:srgbClr val="FF0000"/>
                </a:solidFill>
              </a:rPr>
              <a:t>【</a:t>
            </a:r>
            <a:r>
              <a:rPr kumimoji="1" lang="ja-JP" altLang="en-US" dirty="0">
                <a:solidFill>
                  <a:srgbClr val="FF0000"/>
                </a:solidFill>
              </a:rPr>
              <a:t>ＴＲＹ</a:t>
            </a:r>
            <a:r>
              <a:rPr kumimoji="1" lang="en-US" altLang="ja-JP" dirty="0">
                <a:solidFill>
                  <a:srgbClr val="FF0000"/>
                </a:solidFill>
              </a:rPr>
              <a:t>】</a:t>
            </a:r>
            <a:r>
              <a:rPr kumimoji="1" lang="ja-JP" altLang="en-US" dirty="0">
                <a:solidFill>
                  <a:srgbClr val="FF0000"/>
                </a:solidFill>
              </a:rPr>
              <a:t>①</a:t>
            </a:r>
          </a:p>
        </p:txBody>
      </p:sp>
      <p:sp>
        <p:nvSpPr>
          <p:cNvPr id="3" name="コンテンツ プレースホルダー 2"/>
          <p:cNvSpPr>
            <a:spLocks noGrp="1"/>
          </p:cNvSpPr>
          <p:nvPr>
            <p:ph idx="1"/>
          </p:nvPr>
        </p:nvSpPr>
        <p:spPr>
          <a:xfrm>
            <a:off x="208722" y="1825625"/>
            <a:ext cx="8587408" cy="1275384"/>
          </a:xfrm>
        </p:spPr>
        <p:txBody>
          <a:bodyPr>
            <a:normAutofit/>
          </a:bodyPr>
          <a:lstStyle/>
          <a:p>
            <a:r>
              <a:rPr lang="ja-JP" altLang="ja-JP" dirty="0"/>
              <a:t>下のメディアをコミュニケーションの形態からそれぞれ分類してみよう</a:t>
            </a:r>
            <a:r>
              <a:rPr lang="ja-JP" altLang="en-US" dirty="0"/>
              <a:t>。</a:t>
            </a:r>
            <a:r>
              <a:rPr lang="ja-JP" altLang="ja-JP" dirty="0"/>
              <a:t>｛　二人の対話、新聞、テレビ</a:t>
            </a:r>
            <a:r>
              <a:rPr lang="ja-JP" altLang="en-US" dirty="0"/>
              <a:t>ドラマ</a:t>
            </a:r>
            <a:r>
              <a:rPr lang="ja-JP" altLang="ja-JP" dirty="0"/>
              <a:t>、</a:t>
            </a:r>
            <a:r>
              <a:rPr lang="ja-JP" altLang="en-US" dirty="0"/>
              <a:t>ＴＶ生中継</a:t>
            </a:r>
            <a:r>
              <a:rPr lang="ja-JP" altLang="ja-JP" dirty="0"/>
              <a:t>、</a:t>
            </a:r>
            <a:r>
              <a:rPr lang="en-US" altLang="ja-JP" dirty="0"/>
              <a:t>Web</a:t>
            </a:r>
            <a:r>
              <a:rPr lang="ja-JP" altLang="en-US" dirty="0"/>
              <a:t>、</a:t>
            </a:r>
            <a:r>
              <a:rPr lang="ja-JP" altLang="ja-JP" dirty="0"/>
              <a:t>電話、手紙｝</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585382085"/>
              </p:ext>
            </p:extLst>
          </p:nvPr>
        </p:nvGraphicFramePr>
        <p:xfrm>
          <a:off x="542276" y="3235945"/>
          <a:ext cx="8134585" cy="3423273"/>
        </p:xfrm>
        <a:graphic>
          <a:graphicData uri="http://schemas.openxmlformats.org/drawingml/2006/table">
            <a:tbl>
              <a:tblPr firstCol="1" bandRow="1">
                <a:tableStyleId>{21E4AEA4-8DFA-4A89-87EB-49C32662AFE0}</a:tableStyleId>
              </a:tblPr>
              <a:tblGrid>
                <a:gridCol w="1445490">
                  <a:extLst>
                    <a:ext uri="{9D8B030D-6E8A-4147-A177-3AD203B41FA5}">
                      <a16:colId xmlns:a16="http://schemas.microsoft.com/office/drawing/2014/main" val="20000"/>
                    </a:ext>
                  </a:extLst>
                </a:gridCol>
                <a:gridCol w="3344084">
                  <a:extLst>
                    <a:ext uri="{9D8B030D-6E8A-4147-A177-3AD203B41FA5}">
                      <a16:colId xmlns:a16="http://schemas.microsoft.com/office/drawing/2014/main" val="20001"/>
                    </a:ext>
                  </a:extLst>
                </a:gridCol>
                <a:gridCol w="3345011">
                  <a:extLst>
                    <a:ext uri="{9D8B030D-6E8A-4147-A177-3AD203B41FA5}">
                      <a16:colId xmlns:a16="http://schemas.microsoft.com/office/drawing/2014/main" val="20002"/>
                    </a:ext>
                  </a:extLst>
                </a:gridCol>
              </a:tblGrid>
              <a:tr h="1141091">
                <a:tc>
                  <a:txBody>
                    <a:bodyPr/>
                    <a:lstStyle/>
                    <a:p>
                      <a:pPr algn="ctr">
                        <a:spcAft>
                          <a:spcPts val="0"/>
                        </a:spcAft>
                      </a:pPr>
                      <a:r>
                        <a:rPr lang="ja-JP" sz="2000" kern="100" dirty="0">
                          <a:effectLst/>
                        </a:rPr>
                        <a:t>「</a:t>
                      </a:r>
                      <a:r>
                        <a:rPr lang="en-US" sz="2000" kern="100" dirty="0">
                          <a:effectLst/>
                        </a:rPr>
                        <a:t>1</a:t>
                      </a:r>
                      <a:r>
                        <a:rPr lang="ja-JP" sz="2000" kern="100" dirty="0">
                          <a:effectLst/>
                        </a:rPr>
                        <a:t>対多」と</a:t>
                      </a:r>
                    </a:p>
                    <a:p>
                      <a:pPr algn="ctr">
                        <a:spcAft>
                          <a:spcPts val="0"/>
                        </a:spcAft>
                      </a:pPr>
                      <a:r>
                        <a:rPr lang="ja-JP" sz="2000" kern="100" dirty="0">
                          <a:effectLst/>
                        </a:rPr>
                        <a:t>「</a:t>
                      </a:r>
                      <a:r>
                        <a:rPr lang="en-US" sz="2000" kern="100" dirty="0">
                          <a:effectLst/>
                        </a:rPr>
                        <a:t>1</a:t>
                      </a:r>
                      <a:r>
                        <a:rPr lang="ja-JP" sz="2000" kern="100" dirty="0">
                          <a:effectLst/>
                        </a:rPr>
                        <a:t>対</a:t>
                      </a:r>
                      <a:r>
                        <a:rPr lang="en-US" sz="2000" kern="100" dirty="0">
                          <a:effectLst/>
                        </a:rPr>
                        <a:t>1</a:t>
                      </a:r>
                      <a:r>
                        <a:rPr lang="ja-JP" sz="2000" kern="100" dirty="0">
                          <a:effectLst/>
                        </a:rPr>
                        <a:t>」</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2000" kern="100" dirty="0">
                          <a:effectLst/>
                        </a:rPr>
                        <a:t>１対多</a:t>
                      </a:r>
                      <a:r>
                        <a:rPr lang="ja-JP" altLang="en-US" sz="2000" kern="100" dirty="0">
                          <a:effectLst/>
                        </a:rPr>
                        <a:t>（相手が多数か？）</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altLang="en-US" sz="2000" kern="100" dirty="0">
                          <a:effectLst/>
                        </a:rPr>
                        <a:t>１</a:t>
                      </a:r>
                      <a:r>
                        <a:rPr lang="ja-JP" sz="2000" kern="100" dirty="0">
                          <a:effectLst/>
                        </a:rPr>
                        <a:t>対</a:t>
                      </a:r>
                      <a:r>
                        <a:rPr lang="ja-JP" altLang="en-US" sz="2000" kern="100" dirty="0">
                          <a:effectLst/>
                        </a:rPr>
                        <a:t>１（相手が一人か？）</a:t>
                      </a:r>
                      <a:endParaRPr lang="ja-JP" sz="2000" kern="100" dirty="0">
                        <a:effectLst/>
                      </a:endParaRPr>
                    </a:p>
                    <a:p>
                      <a:pPr algn="just">
                        <a:spcAft>
                          <a:spcPts val="0"/>
                        </a:spcAft>
                      </a:pPr>
                      <a:r>
                        <a:rPr lang="en-US" sz="2000" kern="100" dirty="0">
                          <a:effectLst/>
                        </a:rPr>
                        <a:t> </a:t>
                      </a:r>
                      <a:endParaRPr lang="ja-JP" sz="2000" kern="100" dirty="0">
                        <a:effectLst/>
                      </a:endParaRPr>
                    </a:p>
                    <a:p>
                      <a:pPr algn="just">
                        <a:spcAft>
                          <a:spcPts val="0"/>
                        </a:spcAft>
                      </a:pPr>
                      <a:r>
                        <a:rPr lang="en-US" sz="2000" kern="100" dirty="0">
                          <a:effectLst/>
                        </a:rPr>
                        <a:t> </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141091">
                <a:tc>
                  <a:txBody>
                    <a:bodyPr/>
                    <a:lstStyle/>
                    <a:p>
                      <a:pPr algn="ctr">
                        <a:spcAft>
                          <a:spcPts val="0"/>
                        </a:spcAft>
                      </a:pPr>
                      <a:r>
                        <a:rPr lang="ja-JP" sz="2000" kern="100">
                          <a:effectLst/>
                        </a:rPr>
                        <a:t>「一方向」と</a:t>
                      </a:r>
                    </a:p>
                    <a:p>
                      <a:pPr algn="ctr">
                        <a:spcAft>
                          <a:spcPts val="0"/>
                        </a:spcAft>
                      </a:pPr>
                      <a:r>
                        <a:rPr lang="ja-JP" sz="2000" kern="100">
                          <a:effectLst/>
                        </a:rPr>
                        <a:t>「双方向」</a:t>
                      </a:r>
                      <a:endParaRPr lang="ja-JP" sz="2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2000" kern="100" dirty="0">
                          <a:effectLst/>
                        </a:rPr>
                        <a:t>一方向</a:t>
                      </a:r>
                      <a:r>
                        <a:rPr lang="ja-JP" altLang="en-US" sz="2000" kern="100" dirty="0">
                          <a:effectLst/>
                        </a:rPr>
                        <a:t>（一方的か？）</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sz="2000" kern="100" dirty="0">
                          <a:effectLst/>
                        </a:rPr>
                        <a:t>双方向</a:t>
                      </a:r>
                      <a:r>
                        <a:rPr lang="ja-JP" altLang="en-US" sz="2000" kern="100" dirty="0">
                          <a:effectLst/>
                        </a:rPr>
                        <a:t>（やりとりできるか？）</a:t>
                      </a:r>
                      <a:endParaRPr lang="ja-JP" sz="2000" kern="100" dirty="0">
                        <a:effectLst/>
                      </a:endParaRPr>
                    </a:p>
                    <a:p>
                      <a:pPr algn="just">
                        <a:spcAft>
                          <a:spcPts val="0"/>
                        </a:spcAft>
                      </a:pPr>
                      <a:r>
                        <a:rPr lang="en-US" sz="2000" kern="100" dirty="0">
                          <a:effectLst/>
                        </a:rPr>
                        <a:t> </a:t>
                      </a:r>
                      <a:endParaRPr lang="ja-JP" sz="2000" kern="100" dirty="0">
                        <a:effectLst/>
                      </a:endParaRPr>
                    </a:p>
                    <a:p>
                      <a:pPr algn="just">
                        <a:spcAft>
                          <a:spcPts val="0"/>
                        </a:spcAft>
                      </a:pPr>
                      <a:r>
                        <a:rPr lang="en-US" sz="2000" kern="100" dirty="0">
                          <a:effectLst/>
                        </a:rPr>
                        <a:t> </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141091">
                <a:tc>
                  <a:txBody>
                    <a:bodyPr/>
                    <a:lstStyle/>
                    <a:p>
                      <a:pPr algn="ctr">
                        <a:spcAft>
                          <a:spcPts val="0"/>
                        </a:spcAft>
                      </a:pPr>
                      <a:r>
                        <a:rPr lang="ja-JP" sz="2000" kern="100">
                          <a:effectLst/>
                        </a:rPr>
                        <a:t>「同期」と</a:t>
                      </a:r>
                    </a:p>
                    <a:p>
                      <a:pPr algn="ctr">
                        <a:spcAft>
                          <a:spcPts val="0"/>
                        </a:spcAft>
                      </a:pPr>
                      <a:r>
                        <a:rPr lang="ja-JP" sz="2000" kern="100">
                          <a:effectLst/>
                        </a:rPr>
                        <a:t>「非同期」</a:t>
                      </a:r>
                      <a:endParaRPr lang="ja-JP" sz="2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2000" kern="100" dirty="0">
                          <a:effectLst/>
                        </a:rPr>
                        <a:t>同期</a:t>
                      </a:r>
                      <a:r>
                        <a:rPr lang="ja-JP" altLang="en-US" sz="2000" kern="100" dirty="0">
                          <a:effectLst/>
                        </a:rPr>
                        <a:t>（すぐ伝わるか？）</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sz="2000" kern="100" dirty="0">
                          <a:effectLst/>
                        </a:rPr>
                        <a:t>非同期</a:t>
                      </a:r>
                      <a:r>
                        <a:rPr lang="ja-JP" altLang="en-US" sz="2000" kern="100" dirty="0">
                          <a:effectLst/>
                        </a:rPr>
                        <a:t>（伝わるのに時間差）</a:t>
                      </a:r>
                      <a:endParaRPr lang="ja-JP" sz="2000" kern="100" dirty="0">
                        <a:effectLst/>
                      </a:endParaRPr>
                    </a:p>
                    <a:p>
                      <a:pPr algn="just">
                        <a:spcAft>
                          <a:spcPts val="0"/>
                        </a:spcAft>
                      </a:pPr>
                      <a:r>
                        <a:rPr lang="en-US" sz="2000" kern="100" dirty="0">
                          <a:effectLst/>
                        </a:rPr>
                        <a:t> </a:t>
                      </a:r>
                      <a:endParaRPr lang="ja-JP" sz="2000" kern="100" dirty="0">
                        <a:effectLst/>
                      </a:endParaRPr>
                    </a:p>
                    <a:p>
                      <a:pPr algn="just">
                        <a:spcAft>
                          <a:spcPts val="0"/>
                        </a:spcAft>
                      </a:pPr>
                      <a:r>
                        <a:rPr lang="en-US" sz="2000" kern="100" dirty="0">
                          <a:effectLst/>
                        </a:rPr>
                        <a:t> </a:t>
                      </a:r>
                      <a:endParaRPr 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5" name="正方形/長方形 4"/>
          <p:cNvSpPr/>
          <p:nvPr/>
        </p:nvSpPr>
        <p:spPr>
          <a:xfrm>
            <a:off x="5413334" y="3849548"/>
            <a:ext cx="1338828" cy="369332"/>
          </a:xfrm>
          <a:prstGeom prst="rect">
            <a:avLst/>
          </a:prstGeom>
          <a:solidFill>
            <a:schemeClr val="bg1"/>
          </a:solidFill>
          <a:ln>
            <a:solidFill>
              <a:srgbClr val="FF0000"/>
            </a:solidFill>
          </a:ln>
        </p:spPr>
        <p:txBody>
          <a:bodyPr wrap="none">
            <a:spAutoFit/>
          </a:bodyPr>
          <a:lstStyle/>
          <a:p>
            <a:r>
              <a:rPr lang="ja-JP" altLang="ja-JP" dirty="0"/>
              <a:t>二人の対話</a:t>
            </a:r>
            <a:endParaRPr lang="ja-JP" altLang="en-US" dirty="0"/>
          </a:p>
        </p:txBody>
      </p:sp>
      <p:sp>
        <p:nvSpPr>
          <p:cNvPr id="8" name="正方形/長方形 7"/>
          <p:cNvSpPr/>
          <p:nvPr/>
        </p:nvSpPr>
        <p:spPr>
          <a:xfrm>
            <a:off x="2060426" y="3603890"/>
            <a:ext cx="646331" cy="369332"/>
          </a:xfrm>
          <a:prstGeom prst="rect">
            <a:avLst/>
          </a:prstGeom>
          <a:solidFill>
            <a:schemeClr val="bg1"/>
          </a:solidFill>
          <a:ln>
            <a:solidFill>
              <a:srgbClr val="FF0000"/>
            </a:solidFill>
          </a:ln>
        </p:spPr>
        <p:txBody>
          <a:bodyPr wrap="none">
            <a:spAutoFit/>
          </a:bodyPr>
          <a:lstStyle/>
          <a:p>
            <a:r>
              <a:rPr lang="ja-JP" altLang="ja-JP" dirty="0"/>
              <a:t>新聞</a:t>
            </a:r>
            <a:endParaRPr lang="ja-JP" altLang="en-US" dirty="0"/>
          </a:p>
        </p:txBody>
      </p:sp>
      <p:sp>
        <p:nvSpPr>
          <p:cNvPr id="11" name="吹き出し: 角を丸めた四角形 10">
            <a:extLst>
              <a:ext uri="{FF2B5EF4-FFF2-40B4-BE49-F238E27FC236}">
                <a16:creationId xmlns:a16="http://schemas.microsoft.com/office/drawing/2014/main" id="{4195F135-05D1-B788-AE7F-A57ADF5E4BE5}"/>
              </a:ext>
            </a:extLst>
          </p:cNvPr>
          <p:cNvSpPr/>
          <p:nvPr/>
        </p:nvSpPr>
        <p:spPr>
          <a:xfrm>
            <a:off x="7070847" y="2648310"/>
            <a:ext cx="1725283" cy="526211"/>
          </a:xfrm>
          <a:prstGeom prst="wedgeRoundRectCallout">
            <a:avLst>
              <a:gd name="adj1" fmla="val -75591"/>
              <a:gd name="adj2" fmla="val -58536"/>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solidFill>
                  <a:schemeClr val="tx1"/>
                </a:solidFill>
              </a:rPr>
              <a:t>全て分類しよう</a:t>
            </a:r>
          </a:p>
        </p:txBody>
      </p:sp>
      <p:sp>
        <p:nvSpPr>
          <p:cNvPr id="12" name="正方形/長方形 11">
            <a:extLst>
              <a:ext uri="{FF2B5EF4-FFF2-40B4-BE49-F238E27FC236}">
                <a16:creationId xmlns:a16="http://schemas.microsoft.com/office/drawing/2014/main" id="{B11519C2-E1A8-F45C-78D0-91918E53F31C}"/>
              </a:ext>
            </a:extLst>
          </p:cNvPr>
          <p:cNvSpPr/>
          <p:nvPr/>
        </p:nvSpPr>
        <p:spPr>
          <a:xfrm>
            <a:off x="2812861" y="3594421"/>
            <a:ext cx="986167" cy="369332"/>
          </a:xfrm>
          <a:prstGeom prst="rect">
            <a:avLst/>
          </a:prstGeom>
          <a:solidFill>
            <a:schemeClr val="bg1"/>
          </a:solidFill>
          <a:ln>
            <a:solidFill>
              <a:srgbClr val="FF0000"/>
            </a:solidFill>
          </a:ln>
        </p:spPr>
        <p:txBody>
          <a:bodyPr wrap="none">
            <a:spAutoFit/>
          </a:bodyPr>
          <a:lstStyle/>
          <a:p>
            <a:r>
              <a:rPr lang="en-US" altLang="ja-JP" dirty="0"/>
              <a:t>TV</a:t>
            </a:r>
            <a:r>
              <a:rPr lang="ja-JP" altLang="en-US" dirty="0"/>
              <a:t>ドラマ</a:t>
            </a:r>
          </a:p>
        </p:txBody>
      </p:sp>
      <p:sp>
        <p:nvSpPr>
          <p:cNvPr id="13" name="正方形/長方形 12">
            <a:extLst>
              <a:ext uri="{FF2B5EF4-FFF2-40B4-BE49-F238E27FC236}">
                <a16:creationId xmlns:a16="http://schemas.microsoft.com/office/drawing/2014/main" id="{6E64C1F8-1F53-9CF9-5C4E-A4989E9CCDDE}"/>
              </a:ext>
            </a:extLst>
          </p:cNvPr>
          <p:cNvSpPr/>
          <p:nvPr/>
        </p:nvSpPr>
        <p:spPr>
          <a:xfrm>
            <a:off x="2812861" y="3993326"/>
            <a:ext cx="1120820" cy="369332"/>
          </a:xfrm>
          <a:prstGeom prst="rect">
            <a:avLst/>
          </a:prstGeom>
          <a:solidFill>
            <a:schemeClr val="bg1"/>
          </a:solidFill>
          <a:ln>
            <a:solidFill>
              <a:srgbClr val="FF0000"/>
            </a:solidFill>
          </a:ln>
        </p:spPr>
        <p:txBody>
          <a:bodyPr wrap="none">
            <a:spAutoFit/>
          </a:bodyPr>
          <a:lstStyle/>
          <a:p>
            <a:r>
              <a:rPr lang="en-US" altLang="ja-JP" dirty="0"/>
              <a:t>TV</a:t>
            </a:r>
            <a:r>
              <a:rPr lang="ja-JP" altLang="en-US" dirty="0"/>
              <a:t>生中継</a:t>
            </a:r>
          </a:p>
        </p:txBody>
      </p:sp>
      <p:sp>
        <p:nvSpPr>
          <p:cNvPr id="14" name="正方形/長方形 13">
            <a:extLst>
              <a:ext uri="{FF2B5EF4-FFF2-40B4-BE49-F238E27FC236}">
                <a16:creationId xmlns:a16="http://schemas.microsoft.com/office/drawing/2014/main" id="{F2A8DC31-E1C6-9A0C-BCFE-F7E605533A26}"/>
              </a:ext>
            </a:extLst>
          </p:cNvPr>
          <p:cNvSpPr/>
          <p:nvPr/>
        </p:nvSpPr>
        <p:spPr>
          <a:xfrm>
            <a:off x="2065043" y="3993326"/>
            <a:ext cx="618631" cy="369332"/>
          </a:xfrm>
          <a:prstGeom prst="rect">
            <a:avLst/>
          </a:prstGeom>
          <a:solidFill>
            <a:schemeClr val="bg1"/>
          </a:solidFill>
          <a:ln>
            <a:solidFill>
              <a:srgbClr val="FF0000"/>
            </a:solidFill>
          </a:ln>
        </p:spPr>
        <p:txBody>
          <a:bodyPr wrap="none">
            <a:spAutoFit/>
          </a:bodyPr>
          <a:lstStyle/>
          <a:p>
            <a:r>
              <a:rPr lang="en-US" altLang="ja-JP" dirty="0"/>
              <a:t>Web</a:t>
            </a:r>
            <a:endParaRPr lang="ja-JP" altLang="en-US" dirty="0"/>
          </a:p>
        </p:txBody>
      </p:sp>
      <p:sp>
        <p:nvSpPr>
          <p:cNvPr id="15" name="正方形/長方形 14">
            <a:extLst>
              <a:ext uri="{FF2B5EF4-FFF2-40B4-BE49-F238E27FC236}">
                <a16:creationId xmlns:a16="http://schemas.microsoft.com/office/drawing/2014/main" id="{3F270FB2-1803-E431-F994-B5E8F14A88E0}"/>
              </a:ext>
            </a:extLst>
          </p:cNvPr>
          <p:cNvSpPr/>
          <p:nvPr/>
        </p:nvSpPr>
        <p:spPr>
          <a:xfrm>
            <a:off x="6871958" y="3849548"/>
            <a:ext cx="646331" cy="369332"/>
          </a:xfrm>
          <a:prstGeom prst="rect">
            <a:avLst/>
          </a:prstGeom>
          <a:solidFill>
            <a:schemeClr val="bg1"/>
          </a:solidFill>
          <a:ln>
            <a:solidFill>
              <a:srgbClr val="FF0000"/>
            </a:solidFill>
          </a:ln>
        </p:spPr>
        <p:txBody>
          <a:bodyPr wrap="none">
            <a:spAutoFit/>
          </a:bodyPr>
          <a:lstStyle/>
          <a:p>
            <a:r>
              <a:rPr lang="ja-JP" altLang="en-US" dirty="0"/>
              <a:t>電話</a:t>
            </a:r>
          </a:p>
        </p:txBody>
      </p:sp>
      <p:sp>
        <p:nvSpPr>
          <p:cNvPr id="16" name="正方形/長方形 15">
            <a:extLst>
              <a:ext uri="{FF2B5EF4-FFF2-40B4-BE49-F238E27FC236}">
                <a16:creationId xmlns:a16="http://schemas.microsoft.com/office/drawing/2014/main" id="{E599390E-EEDB-9BB2-6CBB-A29BA44B87A1}"/>
              </a:ext>
            </a:extLst>
          </p:cNvPr>
          <p:cNvSpPr/>
          <p:nvPr/>
        </p:nvSpPr>
        <p:spPr>
          <a:xfrm>
            <a:off x="7662065" y="3849548"/>
            <a:ext cx="646331" cy="369332"/>
          </a:xfrm>
          <a:prstGeom prst="rect">
            <a:avLst/>
          </a:prstGeom>
          <a:solidFill>
            <a:schemeClr val="bg1"/>
          </a:solidFill>
          <a:ln>
            <a:solidFill>
              <a:srgbClr val="FF0000"/>
            </a:solidFill>
          </a:ln>
        </p:spPr>
        <p:txBody>
          <a:bodyPr wrap="none">
            <a:spAutoFit/>
          </a:bodyPr>
          <a:lstStyle/>
          <a:p>
            <a:r>
              <a:rPr lang="ja-JP" altLang="en-US" dirty="0"/>
              <a:t>手紙</a:t>
            </a:r>
          </a:p>
        </p:txBody>
      </p:sp>
    </p:spTree>
    <p:extLst>
      <p:ext uri="{BB962C8B-B14F-4D97-AF65-F5344CB8AC3E}">
        <p14:creationId xmlns:p14="http://schemas.microsoft.com/office/powerpoint/2010/main" val="1359859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rgbClr val="FF0000"/>
                </a:solidFill>
              </a:rPr>
              <a:t>考えてみよう</a:t>
            </a:r>
          </a:p>
        </p:txBody>
      </p:sp>
      <p:sp>
        <p:nvSpPr>
          <p:cNvPr id="3" name="コンテンツ プレースホルダー 2"/>
          <p:cNvSpPr>
            <a:spLocks noGrp="1"/>
          </p:cNvSpPr>
          <p:nvPr>
            <p:ph idx="1"/>
          </p:nvPr>
        </p:nvSpPr>
        <p:spPr>
          <a:xfrm>
            <a:off x="628650" y="1825624"/>
            <a:ext cx="7886700" cy="1573557"/>
          </a:xfrm>
        </p:spPr>
        <p:txBody>
          <a:bodyPr>
            <a:normAutofit/>
          </a:bodyPr>
          <a:lstStyle/>
          <a:p>
            <a:r>
              <a:rPr lang="en-US" altLang="ja-JP" sz="3200" dirty="0"/>
              <a:t>LINE</a:t>
            </a:r>
            <a:r>
              <a:rPr lang="ja-JP" altLang="ja-JP" sz="3200" dirty="0"/>
              <a:t>や携帯メールは「同期」か「非同期」のどちらと考えればいいだろう？それぞれの側面を書きだしてみよう</a:t>
            </a:r>
            <a:r>
              <a:rPr lang="ja-JP" altLang="ja-JP" sz="3900" dirty="0"/>
              <a:t>。</a:t>
            </a:r>
          </a:p>
          <a:p>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806246108"/>
              </p:ext>
            </p:extLst>
          </p:nvPr>
        </p:nvGraphicFramePr>
        <p:xfrm>
          <a:off x="985629" y="3512786"/>
          <a:ext cx="7529720" cy="1280160"/>
        </p:xfrm>
        <a:graphic>
          <a:graphicData uri="http://schemas.openxmlformats.org/drawingml/2006/table">
            <a:tbl>
              <a:tblPr bandRow="1">
                <a:tableStyleId>{21E4AEA4-8DFA-4A89-87EB-49C32662AFE0}</a:tableStyleId>
              </a:tblPr>
              <a:tblGrid>
                <a:gridCol w="3764860">
                  <a:extLst>
                    <a:ext uri="{9D8B030D-6E8A-4147-A177-3AD203B41FA5}">
                      <a16:colId xmlns:a16="http://schemas.microsoft.com/office/drawing/2014/main" val="20000"/>
                    </a:ext>
                  </a:extLst>
                </a:gridCol>
                <a:gridCol w="3764860">
                  <a:extLst>
                    <a:ext uri="{9D8B030D-6E8A-4147-A177-3AD203B41FA5}">
                      <a16:colId xmlns:a16="http://schemas.microsoft.com/office/drawing/2014/main" val="20001"/>
                    </a:ext>
                  </a:extLst>
                </a:gridCol>
              </a:tblGrid>
              <a:tr h="0">
                <a:tc>
                  <a:txBody>
                    <a:bodyPr/>
                    <a:lstStyle/>
                    <a:p>
                      <a:pPr algn="just">
                        <a:spcAft>
                          <a:spcPts val="0"/>
                        </a:spcAft>
                      </a:pPr>
                      <a:r>
                        <a:rPr lang="ja-JP" sz="2800" kern="100" dirty="0">
                          <a:effectLst/>
                        </a:rPr>
                        <a:t>同期の部分</a:t>
                      </a:r>
                      <a:endParaRPr lang="en-US" altLang="ja-JP" sz="2800" kern="100" dirty="0">
                        <a:effectLst/>
                      </a:endParaRPr>
                    </a:p>
                    <a:p>
                      <a:pPr algn="just">
                        <a:spcAft>
                          <a:spcPts val="0"/>
                        </a:spcAft>
                      </a:pPr>
                      <a:r>
                        <a:rPr lang="ja-JP" altLang="en-US" sz="2800" kern="100" dirty="0">
                          <a:effectLst/>
                          <a:latin typeface="+mn-ea"/>
                          <a:ea typeface="+mn-ea"/>
                          <a:cs typeface="Times New Roman" panose="02020603050405020304" pitchFamily="18" charset="0"/>
                        </a:rPr>
                        <a:t>・すぐ配信される</a:t>
                      </a:r>
                      <a:endParaRPr lang="en-US" altLang="ja-JP" sz="2800" kern="100" dirty="0">
                        <a:effectLst/>
                        <a:latin typeface="+mn-ea"/>
                        <a:ea typeface="+mn-ea"/>
                        <a:cs typeface="Times New Roman" panose="02020603050405020304" pitchFamily="18" charset="0"/>
                      </a:endParaRPr>
                    </a:p>
                    <a:p>
                      <a:pPr algn="just">
                        <a:spcAft>
                          <a:spcPts val="0"/>
                        </a:spcAft>
                      </a:pP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sz="2800" kern="100" dirty="0">
                          <a:effectLst/>
                        </a:rPr>
                        <a:t>非同期の部分</a:t>
                      </a:r>
                      <a:endParaRPr lang="en-US" altLang="ja-JP" sz="2800" kern="100" dirty="0">
                        <a:effectLst/>
                      </a:endParaRPr>
                    </a:p>
                    <a:p>
                      <a:pPr algn="just">
                        <a:spcAft>
                          <a:spcPts val="0"/>
                        </a:spcAft>
                      </a:pPr>
                      <a:r>
                        <a:rPr lang="ja-JP" altLang="en-US" sz="2800" kern="100" dirty="0">
                          <a:effectLst/>
                        </a:rPr>
                        <a:t>・相手がすぐ見るとは限らない</a:t>
                      </a:r>
                      <a:r>
                        <a:rPr lang="en-US" sz="2800" kern="100" dirty="0">
                          <a:effectLst/>
                        </a:rPr>
                        <a:t>  </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985629" y="5585791"/>
            <a:ext cx="7529720" cy="954107"/>
          </a:xfrm>
          <a:prstGeom prst="rect">
            <a:avLst/>
          </a:prstGeom>
          <a:noFill/>
        </p:spPr>
        <p:txBody>
          <a:bodyPr wrap="square" rtlCol="0">
            <a:spAutoFit/>
          </a:bodyPr>
          <a:lstStyle/>
          <a:p>
            <a:r>
              <a:rPr lang="ja-JP" altLang="en-US" sz="2800" dirty="0"/>
              <a:t>ツールとしては「同期」だが、コミュニケーションで見ると「同期」とは限らない</a:t>
            </a:r>
            <a:endParaRPr kumimoji="1" lang="ja-JP" altLang="en-US" sz="2800" dirty="0"/>
          </a:p>
        </p:txBody>
      </p:sp>
      <p:sp>
        <p:nvSpPr>
          <p:cNvPr id="10" name="下矢印 9"/>
          <p:cNvSpPr/>
          <p:nvPr/>
        </p:nvSpPr>
        <p:spPr>
          <a:xfrm>
            <a:off x="4218745" y="5010762"/>
            <a:ext cx="1063487" cy="357213"/>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73327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①②</a:t>
            </a:r>
          </a:p>
        </p:txBody>
      </p:sp>
      <p:graphicFrame>
        <p:nvGraphicFramePr>
          <p:cNvPr id="4" name="表 3"/>
          <p:cNvGraphicFramePr>
            <a:graphicFrameLocks noGrp="1"/>
          </p:cNvGraphicFramePr>
          <p:nvPr>
            <p:extLst>
              <p:ext uri="{D42A27DB-BD31-4B8C-83A1-F6EECF244321}">
                <p14:modId xmlns:p14="http://schemas.microsoft.com/office/powerpoint/2010/main" val="876187938"/>
              </p:ext>
            </p:extLst>
          </p:nvPr>
        </p:nvGraphicFramePr>
        <p:xfrm>
          <a:off x="188844" y="1690689"/>
          <a:ext cx="8766312" cy="4267200"/>
        </p:xfrm>
        <a:graphic>
          <a:graphicData uri="http://schemas.openxmlformats.org/drawingml/2006/table">
            <a:tbl>
              <a:tblPr firstRow="1" firstCol="1" bandRow="1">
                <a:tableStyleId>{5C22544A-7EE6-4342-B048-85BDC9FD1C3A}</a:tableStyleId>
              </a:tblPr>
              <a:tblGrid>
                <a:gridCol w="8766312">
                  <a:extLst>
                    <a:ext uri="{9D8B030D-6E8A-4147-A177-3AD203B41FA5}">
                      <a16:colId xmlns:a16="http://schemas.microsoft.com/office/drawing/2014/main" val="20000"/>
                    </a:ext>
                  </a:extLst>
                </a:gridCol>
              </a:tblGrid>
              <a:tr h="0">
                <a:tc>
                  <a:txBody>
                    <a:bodyPr/>
                    <a:lstStyle/>
                    <a:p>
                      <a:pPr algn="just">
                        <a:spcAft>
                          <a:spcPts val="0"/>
                        </a:spcAft>
                      </a:pP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①コミュニケーションの形態</a:t>
                      </a:r>
                      <a:endParaRPr 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977353"/>
                  </a:ext>
                </a:extLst>
              </a:tr>
              <a:tr h="0">
                <a:tc>
                  <a:txBody>
                    <a:bodyPr/>
                    <a:lstStyle/>
                    <a:p>
                      <a:pPr algn="just">
                        <a:spcAft>
                          <a:spcPts val="0"/>
                        </a:spcAft>
                      </a:pP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800" b="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１対１・１対多</a:t>
                      </a: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800" b="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同期・非同期</a:t>
                      </a: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、一方向・双方向に分類</a:t>
                      </a:r>
                      <a:endParaRPr 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23083664"/>
                  </a:ext>
                </a:extLst>
              </a:tr>
              <a:tr h="0">
                <a:tc>
                  <a:txBody>
                    <a:bodyPr/>
                    <a:lstStyle/>
                    <a:p>
                      <a:pPr algn="just">
                        <a:spcAft>
                          <a:spcPts val="0"/>
                        </a:spcAft>
                      </a:pP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29929670"/>
                  </a:ext>
                </a:extLst>
              </a:tr>
              <a:tr h="0">
                <a:tc>
                  <a:txBody>
                    <a:bodyPr/>
                    <a:lstStyle/>
                    <a:p>
                      <a:pPr algn="just">
                        <a:spcAft>
                          <a:spcPts val="0"/>
                        </a:spcAft>
                      </a:pPr>
                      <a:r>
                        <a:rPr lang="ja-JP" altLang="en-US" sz="2800" b="0" kern="100" dirty="0">
                          <a:solidFill>
                            <a:schemeClr val="tx1"/>
                          </a:solidFill>
                          <a:effectLst/>
                        </a:rPr>
                        <a:t>②</a:t>
                      </a:r>
                      <a:r>
                        <a:rPr lang="ja-JP" sz="2800" b="0" kern="100" dirty="0">
                          <a:solidFill>
                            <a:schemeClr val="tx1"/>
                          </a:solidFill>
                          <a:effectLst/>
                        </a:rPr>
                        <a:t>インターネット上でのコミュニケーションの特性</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pPr algn="just">
                        <a:spcAft>
                          <a:spcPts val="0"/>
                        </a:spcAft>
                      </a:pPr>
                      <a:r>
                        <a:rPr lang="ja-JP" sz="2800" b="0" kern="100" dirty="0">
                          <a:solidFill>
                            <a:schemeClr val="tx1"/>
                          </a:solidFill>
                          <a:effectLst/>
                        </a:rPr>
                        <a:t>　（</a:t>
                      </a:r>
                      <a:r>
                        <a:rPr lang="ja-JP" altLang="en-US" sz="2800" b="0" kern="100" dirty="0">
                          <a:solidFill>
                            <a:srgbClr val="FF0000"/>
                          </a:solidFill>
                          <a:effectLst/>
                        </a:rPr>
                        <a:t>匿名性</a:t>
                      </a:r>
                      <a:r>
                        <a:rPr lang="ja-JP" sz="2800" b="0" kern="100" dirty="0">
                          <a:solidFill>
                            <a:schemeClr val="tx1"/>
                          </a:solidFill>
                          <a:effectLst/>
                        </a:rPr>
                        <a:t>）＝実名を公開せずに情報を書き込</a:t>
                      </a:r>
                      <a:r>
                        <a:rPr lang="ja-JP" altLang="en-US" sz="2800" b="0" kern="100" dirty="0">
                          <a:solidFill>
                            <a:schemeClr val="tx1"/>
                          </a:solidFill>
                          <a:effectLst/>
                        </a:rPr>
                        <a:t>める</a:t>
                      </a:r>
                      <a:endParaRPr lang="en-US" altLang="ja-JP" sz="2800" b="0" kern="100" dirty="0">
                        <a:solidFill>
                          <a:schemeClr val="tx1"/>
                        </a:solidFill>
                        <a:effectLst/>
                      </a:endParaRPr>
                    </a:p>
                    <a:p>
                      <a:pPr algn="just">
                        <a:spcAft>
                          <a:spcPts val="0"/>
                        </a:spcAft>
                      </a:pP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rPr>
                        <a:t>　　　　　　　　　</a:t>
                      </a:r>
                      <a:r>
                        <a:rPr lang="ja-JP" sz="2800" b="0" kern="100" dirty="0">
                          <a:solidFill>
                            <a:schemeClr val="tx1"/>
                          </a:solidFill>
                          <a:effectLst/>
                          <a:latin typeface="ＭＳ Ｐゴシック" panose="020B0600070205080204" pitchFamily="50" charset="-128"/>
                          <a:ea typeface="ＭＳ Ｐゴシック" panose="020B0600070205080204" pitchFamily="50" charset="-128"/>
                        </a:rPr>
                        <a:t>　</a:t>
                      </a: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rPr>
                        <a:t>　⇔発言に責任を持ちにくい</a:t>
                      </a:r>
                      <a:endParaRPr 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indent="133350" algn="just">
                        <a:spcAft>
                          <a:spcPts val="0"/>
                        </a:spcAft>
                      </a:pPr>
                      <a:r>
                        <a:rPr lang="ja-JP" sz="2800" b="0" kern="100" dirty="0">
                          <a:solidFill>
                            <a:schemeClr val="tx1"/>
                          </a:solidFill>
                          <a:effectLst/>
                        </a:rPr>
                        <a:t>（</a:t>
                      </a:r>
                      <a:r>
                        <a:rPr lang="ja-JP" altLang="en-US" sz="2800" b="0" kern="100" dirty="0">
                          <a:solidFill>
                            <a:srgbClr val="FF0000"/>
                          </a:solidFill>
                          <a:effectLst/>
                        </a:rPr>
                        <a:t>情報の拡散</a:t>
                      </a:r>
                      <a:r>
                        <a:rPr lang="ja-JP" sz="2800" b="0" kern="100" dirty="0">
                          <a:solidFill>
                            <a:schemeClr val="tx1"/>
                          </a:solidFill>
                          <a:effectLst/>
                        </a:rPr>
                        <a:t>）＝情報が拡散しやすく、削除も難しい</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indent="133350" algn="just">
                        <a:spcAft>
                          <a:spcPts val="0"/>
                        </a:spcAft>
                      </a:pP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⇔誹謗中傷・個人情報の発信　</a:t>
                      </a:r>
                      <a:endParaRPr 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34669918"/>
                  </a:ext>
                </a:extLst>
              </a:tr>
              <a:tr h="0">
                <a:tc>
                  <a:txBody>
                    <a:bodyPr/>
                    <a:lstStyle/>
                    <a:p>
                      <a:pPr indent="133350" algn="just">
                        <a:spcAft>
                          <a:spcPts val="0"/>
                        </a:spcAft>
                      </a:pPr>
                      <a:r>
                        <a:rPr lang="ja-JP" sz="2800" b="0" kern="100" dirty="0">
                          <a:solidFill>
                            <a:schemeClr val="tx1"/>
                          </a:solidFill>
                          <a:effectLst/>
                        </a:rPr>
                        <a:t>（</a:t>
                      </a:r>
                      <a:r>
                        <a:rPr lang="ja-JP" altLang="en-US" sz="2800" b="0" kern="100" dirty="0">
                          <a:solidFill>
                            <a:srgbClr val="FF0000"/>
                          </a:solidFill>
                          <a:effectLst/>
                        </a:rPr>
                        <a:t>情報の信憑性</a:t>
                      </a:r>
                      <a:r>
                        <a:rPr lang="ja-JP" sz="2800" b="0" kern="100" dirty="0">
                          <a:solidFill>
                            <a:schemeClr val="tx1"/>
                          </a:solidFill>
                          <a:effectLst/>
                        </a:rPr>
                        <a:t>）＝信憑性の確認を経ないまま発信</a:t>
                      </a:r>
                      <a:endParaRPr lang="ja-JP" sz="2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pPr indent="133350" algn="just">
                        <a:spcAft>
                          <a:spcPts val="0"/>
                        </a:spcAft>
                      </a:pP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800" b="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フェイクニュース</a:t>
                      </a:r>
                      <a:r>
                        <a:rPr lang="ja-JP" altLang="en-US"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）＝意図的に流される虚偽の情報　</a:t>
                      </a:r>
                      <a:endParaRPr lang="ja-JP" sz="28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5647299"/>
                  </a:ext>
                </a:extLst>
              </a:tr>
            </a:tbl>
          </a:graphicData>
        </a:graphic>
      </p:graphicFrame>
    </p:spTree>
    <p:extLst>
      <p:ext uri="{BB962C8B-B14F-4D97-AF65-F5344CB8AC3E}">
        <p14:creationId xmlns:p14="http://schemas.microsoft.com/office/powerpoint/2010/main" val="915540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rgbClr val="FF0000"/>
                </a:solidFill>
              </a:rPr>
              <a:t>参考：実際には匿名ではない・・</a:t>
            </a:r>
          </a:p>
        </p:txBody>
      </p:sp>
      <p:pic>
        <p:nvPicPr>
          <p:cNvPr id="4" name="図 3" descr="画面の領域"/>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784" y="2511329"/>
            <a:ext cx="7030431" cy="2372056"/>
          </a:xfrm>
          <a:prstGeom prst="rect">
            <a:avLst/>
          </a:prstGeom>
          <a:ln>
            <a:solidFill>
              <a:srgbClr val="FF0000"/>
            </a:solidFill>
          </a:ln>
        </p:spPr>
      </p:pic>
      <p:sp>
        <p:nvSpPr>
          <p:cNvPr id="5" name="テキスト ボックス 4"/>
          <p:cNvSpPr txBox="1"/>
          <p:nvPr/>
        </p:nvSpPr>
        <p:spPr>
          <a:xfrm>
            <a:off x="844826" y="1798983"/>
            <a:ext cx="5396948" cy="523220"/>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800" dirty="0"/>
              <a:t>「</a:t>
            </a:r>
            <a:r>
              <a:rPr kumimoji="1" lang="en-US" altLang="ja-JP" sz="2800" dirty="0"/>
              <a:t>IP</a:t>
            </a:r>
            <a:r>
              <a:rPr kumimoji="1" lang="ja-JP" altLang="en-US" sz="2800" dirty="0"/>
              <a:t>　自分」で検索すると・・・</a:t>
            </a:r>
          </a:p>
        </p:txBody>
      </p:sp>
      <p:sp>
        <p:nvSpPr>
          <p:cNvPr id="6" name="角丸四角形 5"/>
          <p:cNvSpPr/>
          <p:nvPr/>
        </p:nvSpPr>
        <p:spPr>
          <a:xfrm>
            <a:off x="2941983" y="3379304"/>
            <a:ext cx="3299791" cy="904461"/>
          </a:xfrm>
          <a:prstGeom prst="round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7" name="テキスト ボックス 6"/>
          <p:cNvSpPr txBox="1"/>
          <p:nvPr/>
        </p:nvSpPr>
        <p:spPr>
          <a:xfrm>
            <a:off x="420679" y="5247861"/>
            <a:ext cx="8305878" cy="830997"/>
          </a:xfrm>
          <a:prstGeom prst="rect">
            <a:avLst/>
          </a:prstGeom>
          <a:noFill/>
        </p:spPr>
        <p:txBody>
          <a:bodyPr wrap="square" rtlCol="0">
            <a:spAutoFit/>
          </a:bodyPr>
          <a:lstStyle/>
          <a:p>
            <a:r>
              <a:rPr kumimoji="1" lang="ja-JP" altLang="en-US" sz="2400" dirty="0"/>
              <a:t>今このＩＰアドレスを使ってネットに接続しているのはここだけ</a:t>
            </a:r>
            <a:endParaRPr kumimoji="1" lang="en-US" altLang="ja-JP" sz="2400" dirty="0"/>
          </a:p>
          <a:p>
            <a:r>
              <a:rPr lang="ja-JP" altLang="en-US" sz="2400" dirty="0"/>
              <a:t>→プロバイダ（ｅｏｎｅｔ）に問い合わせをすれば誰かわかる！</a:t>
            </a:r>
            <a:endParaRPr kumimoji="1" lang="ja-JP" altLang="en-US" sz="2400" dirty="0"/>
          </a:p>
        </p:txBody>
      </p:sp>
      <p:cxnSp>
        <p:nvCxnSpPr>
          <p:cNvPr id="9" name="直線矢印コネクタ 8"/>
          <p:cNvCxnSpPr/>
          <p:nvPr/>
        </p:nvCxnSpPr>
        <p:spPr>
          <a:xfrm flipH="1">
            <a:off x="3647661" y="4283765"/>
            <a:ext cx="854765" cy="96409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328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88A7A2-EEDD-CDBC-F69A-E47939308CD8}"/>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③</a:t>
            </a:r>
            <a:endParaRPr kumimoji="1" lang="ja-JP" altLang="en-US" dirty="0"/>
          </a:p>
        </p:txBody>
      </p:sp>
      <p:sp>
        <p:nvSpPr>
          <p:cNvPr id="6" name="コンテンツ プレースホルダー 5">
            <a:extLst>
              <a:ext uri="{FF2B5EF4-FFF2-40B4-BE49-F238E27FC236}">
                <a16:creationId xmlns:a16="http://schemas.microsoft.com/office/drawing/2014/main" id="{EED364BC-4CC8-5C42-CCA2-62B64B3A53D7}"/>
              </a:ext>
            </a:extLst>
          </p:cNvPr>
          <p:cNvSpPr>
            <a:spLocks noGrp="1"/>
          </p:cNvSpPr>
          <p:nvPr>
            <p:ph idx="1"/>
          </p:nvPr>
        </p:nvSpPr>
        <p:spPr>
          <a:xfrm>
            <a:off x="628650" y="1825624"/>
            <a:ext cx="8355094" cy="4839127"/>
          </a:xfrm>
        </p:spPr>
        <p:txBody>
          <a:bodyPr>
            <a:normAutofit lnSpcReduction="10000"/>
          </a:bodyPr>
          <a:lstStyle/>
          <a:p>
            <a:pPr marL="0" indent="0" fontAlgn="t">
              <a:buNone/>
            </a:pPr>
            <a:r>
              <a:rPr lang="ja-JP" altLang="ja-JP" dirty="0"/>
              <a:t>②インターネット上でのコミュニケーションの限界</a:t>
            </a:r>
          </a:p>
          <a:p>
            <a:pPr marL="0" indent="0" fontAlgn="t">
              <a:buNone/>
            </a:pPr>
            <a:r>
              <a:rPr lang="ja-JP" altLang="ja-JP" dirty="0"/>
              <a:t>　・メラビアンの実験＝対面では言葉以外の情報が</a:t>
            </a:r>
            <a:r>
              <a:rPr lang="ja-JP" altLang="en-US" dirty="0"/>
              <a:t>９</a:t>
            </a:r>
            <a:r>
              <a:rPr lang="ja-JP" altLang="ja-JP" dirty="0"/>
              <a:t>割</a:t>
            </a:r>
            <a:endParaRPr lang="en-US" altLang="ja-JP" dirty="0"/>
          </a:p>
          <a:p>
            <a:pPr marL="0" indent="0" fontAlgn="t">
              <a:buNone/>
            </a:pPr>
            <a:r>
              <a:rPr lang="ja-JP" altLang="en-US" dirty="0"/>
              <a:t>　　　↓</a:t>
            </a:r>
            <a:endParaRPr lang="ja-JP" altLang="ja-JP" dirty="0"/>
          </a:p>
          <a:p>
            <a:pPr marL="0" indent="0">
              <a:buNone/>
            </a:pPr>
            <a:r>
              <a:rPr lang="ja-JP" altLang="en-US" dirty="0"/>
              <a:t>　・表情が見えないネット上では感情が伝わりにくい！</a:t>
            </a:r>
            <a:endParaRPr lang="en-US" altLang="ja-JP" dirty="0"/>
          </a:p>
          <a:p>
            <a:pPr marL="0" indent="0">
              <a:buNone/>
            </a:pPr>
            <a:r>
              <a:rPr lang="ja-JP" altLang="en-US" dirty="0"/>
              <a:t>　　→・感情を伝える工夫（　</a:t>
            </a:r>
            <a:r>
              <a:rPr lang="ja-JP" altLang="en-US" dirty="0">
                <a:solidFill>
                  <a:srgbClr val="FF0000"/>
                </a:solidFill>
              </a:rPr>
              <a:t>顔文字・絵文字　</a:t>
            </a:r>
            <a:r>
              <a:rPr lang="ja-JP" altLang="en-US" dirty="0"/>
              <a:t>）</a:t>
            </a:r>
            <a:endParaRPr lang="en-US" altLang="ja-JP" dirty="0"/>
          </a:p>
          <a:p>
            <a:pPr marL="0" indent="0">
              <a:buNone/>
            </a:pPr>
            <a:endParaRPr lang="en-US" altLang="ja-JP" dirty="0"/>
          </a:p>
          <a:p>
            <a:pPr marL="0" indent="0">
              <a:buNone/>
            </a:pPr>
            <a:endParaRPr lang="en-US" altLang="ja-JP" dirty="0"/>
          </a:p>
          <a:p>
            <a:pPr marL="0" indent="0">
              <a:buNone/>
            </a:pPr>
            <a:r>
              <a:rPr lang="ja-JP" altLang="en-US" dirty="0"/>
              <a:t>　　　・メディアの使い分け</a:t>
            </a:r>
            <a:endParaRPr lang="en-US" altLang="ja-JP" dirty="0"/>
          </a:p>
          <a:p>
            <a:pPr marL="0" indent="0">
              <a:buNone/>
            </a:pPr>
            <a:r>
              <a:rPr lang="ja-JP" altLang="en-US" dirty="0"/>
              <a:t>　　　　　・急ぐ大切な連絡はＬＩＮＥより電話</a:t>
            </a:r>
            <a:endParaRPr lang="en-US" altLang="ja-JP" dirty="0"/>
          </a:p>
          <a:p>
            <a:pPr marL="0" indent="0">
              <a:buNone/>
            </a:pPr>
            <a:r>
              <a:rPr lang="ja-JP" altLang="en-US" dirty="0"/>
              <a:t>　　　　　・ときにはリアルも有効</a:t>
            </a:r>
          </a:p>
        </p:txBody>
      </p:sp>
      <p:pic>
        <p:nvPicPr>
          <p:cNvPr id="7" name="図 6" descr="画面の領域">
            <a:extLst>
              <a:ext uri="{FF2B5EF4-FFF2-40B4-BE49-F238E27FC236}">
                <a16:creationId xmlns:a16="http://schemas.microsoft.com/office/drawing/2014/main" id="{06034E18-04B1-D83E-8A77-F6A449450592}"/>
              </a:ext>
            </a:extLst>
          </p:cNvPr>
          <p:cNvPicPr>
            <a:picLocks noChangeAspect="1"/>
          </p:cNvPicPr>
          <p:nvPr/>
        </p:nvPicPr>
        <p:blipFill>
          <a:blip r:embed="rId2">
            <a:extLst>
              <a:ext uri="{28A0092B-C50C-407E-A947-70E740481C1C}">
                <a14:useLocalDpi xmlns:a14="http://schemas.microsoft.com/office/drawing/2010/main" val="0"/>
              </a:ext>
            </a:extLst>
          </a:blip>
          <a:srcRect b="74053"/>
          <a:stretch>
            <a:fillRect/>
          </a:stretch>
        </p:blipFill>
        <p:spPr>
          <a:xfrm>
            <a:off x="5857927" y="4118900"/>
            <a:ext cx="3125817" cy="1325564"/>
          </a:xfrm>
          <a:prstGeom prst="rect">
            <a:avLst/>
          </a:prstGeom>
        </p:spPr>
      </p:pic>
    </p:spTree>
    <p:extLst>
      <p:ext uri="{BB962C8B-B14F-4D97-AF65-F5344CB8AC3E}">
        <p14:creationId xmlns:p14="http://schemas.microsoft.com/office/powerpoint/2010/main" val="1734918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FC255F-07A7-12A1-0EB8-9F2BB671CB2C}"/>
              </a:ext>
            </a:extLst>
          </p:cNvPr>
          <p:cNvSpPr>
            <a:spLocks noGrp="1"/>
          </p:cNvSpPr>
          <p:nvPr>
            <p:ph type="title"/>
          </p:nvPr>
        </p:nvSpPr>
        <p:spPr/>
        <p:txBody>
          <a:bodyPr/>
          <a:lstStyle/>
          <a:p>
            <a:r>
              <a:rPr kumimoji="1" lang="ja-JP" altLang="en-US" dirty="0">
                <a:solidFill>
                  <a:srgbClr val="FF0000"/>
                </a:solidFill>
              </a:rPr>
              <a:t>３．インターネットの発展</a:t>
            </a:r>
            <a:br>
              <a:rPr kumimoji="1" lang="en-US" altLang="ja-JP" dirty="0">
                <a:solidFill>
                  <a:srgbClr val="FF0000"/>
                </a:solidFill>
              </a:rPr>
            </a:br>
            <a:r>
              <a:rPr kumimoji="1" lang="ja-JP" altLang="en-US" dirty="0">
                <a:solidFill>
                  <a:srgbClr val="FF0000"/>
                </a:solidFill>
              </a:rPr>
              <a:t>４．情報機器の</a:t>
            </a:r>
            <a:br>
              <a:rPr kumimoji="1" lang="en-US" altLang="ja-JP" dirty="0">
                <a:solidFill>
                  <a:srgbClr val="FF0000"/>
                </a:solidFill>
              </a:rPr>
            </a:br>
            <a:r>
              <a:rPr kumimoji="1" lang="ja-JP" altLang="en-US" dirty="0">
                <a:solidFill>
                  <a:srgbClr val="FF0000"/>
                </a:solidFill>
              </a:rPr>
              <a:t>　　　　　　パーソナル化</a:t>
            </a:r>
          </a:p>
        </p:txBody>
      </p:sp>
    </p:spTree>
    <p:extLst>
      <p:ext uri="{BB962C8B-B14F-4D97-AF65-F5344CB8AC3E}">
        <p14:creationId xmlns:p14="http://schemas.microsoft.com/office/powerpoint/2010/main" val="928162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CF218F6-4A9C-80EE-BDA0-319BCD7361BE}"/>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ＴＲＹ</a:t>
            </a:r>
            <a:r>
              <a:rPr lang="en-US" altLang="ja-JP" dirty="0">
                <a:solidFill>
                  <a:srgbClr val="FF0000"/>
                </a:solidFill>
              </a:rPr>
              <a:t>】</a:t>
            </a:r>
            <a:r>
              <a:rPr lang="ja-JP" altLang="en-US" dirty="0">
                <a:solidFill>
                  <a:srgbClr val="FF0000"/>
                </a:solidFill>
              </a:rPr>
              <a:t>①</a:t>
            </a:r>
          </a:p>
        </p:txBody>
      </p:sp>
      <p:sp>
        <p:nvSpPr>
          <p:cNvPr id="5" name="コンテンツ プレースホルダー 4">
            <a:extLst>
              <a:ext uri="{FF2B5EF4-FFF2-40B4-BE49-F238E27FC236}">
                <a16:creationId xmlns:a16="http://schemas.microsoft.com/office/drawing/2014/main" id="{08DDE98B-0D14-9DA1-4DCA-0FBB7326202D}"/>
              </a:ext>
            </a:extLst>
          </p:cNvPr>
          <p:cNvSpPr>
            <a:spLocks noGrp="1"/>
          </p:cNvSpPr>
          <p:nvPr>
            <p:ph idx="1"/>
          </p:nvPr>
        </p:nvSpPr>
        <p:spPr>
          <a:xfrm>
            <a:off x="628650" y="1825625"/>
            <a:ext cx="7886700" cy="1820824"/>
          </a:xfrm>
        </p:spPr>
        <p:txBody>
          <a:bodyPr/>
          <a:lstStyle/>
          <a:p>
            <a:r>
              <a:rPr lang="ja-JP" altLang="en-US" dirty="0"/>
              <a:t>昭和の家族（サザエさん一家、ちびまる子ちゃん一家）の暮らしと令和の暮らしを比較しよう</a:t>
            </a:r>
            <a:endParaRPr lang="en-US" altLang="ja-JP" dirty="0"/>
          </a:p>
          <a:p>
            <a:r>
              <a:rPr lang="ja-JP" altLang="en-US" dirty="0"/>
              <a:t>一つはメディア（ＴＶ、電話など）に注目して、今の暮らしとの違いを比較しよう</a:t>
            </a:r>
          </a:p>
        </p:txBody>
      </p:sp>
      <p:graphicFrame>
        <p:nvGraphicFramePr>
          <p:cNvPr id="7" name="表 6">
            <a:extLst>
              <a:ext uri="{FF2B5EF4-FFF2-40B4-BE49-F238E27FC236}">
                <a16:creationId xmlns:a16="http://schemas.microsoft.com/office/drawing/2014/main" id="{CCC4A183-45AD-1A2E-A9A3-15CA110AD422}"/>
              </a:ext>
            </a:extLst>
          </p:cNvPr>
          <p:cNvGraphicFramePr>
            <a:graphicFrameLocks noGrp="1"/>
          </p:cNvGraphicFramePr>
          <p:nvPr>
            <p:extLst>
              <p:ext uri="{D42A27DB-BD31-4B8C-83A1-F6EECF244321}">
                <p14:modId xmlns:p14="http://schemas.microsoft.com/office/powerpoint/2010/main" val="4059677973"/>
              </p:ext>
            </p:extLst>
          </p:nvPr>
        </p:nvGraphicFramePr>
        <p:xfrm>
          <a:off x="628649" y="3917175"/>
          <a:ext cx="7522891" cy="2294053"/>
        </p:xfrm>
        <a:graphic>
          <a:graphicData uri="http://schemas.openxmlformats.org/drawingml/2006/table">
            <a:tbl>
              <a:tblPr firstRow="1" bandRow="1">
                <a:tableStyleId>{5940675A-B579-460E-94D1-54222C63F5DA}</a:tableStyleId>
              </a:tblPr>
              <a:tblGrid>
                <a:gridCol w="7522891">
                  <a:extLst>
                    <a:ext uri="{9D8B030D-6E8A-4147-A177-3AD203B41FA5}">
                      <a16:colId xmlns:a16="http://schemas.microsoft.com/office/drawing/2014/main" val="487841742"/>
                    </a:ext>
                  </a:extLst>
                </a:gridCol>
              </a:tblGrid>
              <a:tr h="2294053">
                <a:tc>
                  <a:txBody>
                    <a:bodyPr/>
                    <a:lstStyle/>
                    <a:p>
                      <a:endParaRPr kumimoji="1" lang="ja-JP" altLang="en-US" dirty="0"/>
                    </a:p>
                  </a:txBody>
                  <a:tcPr/>
                </a:tc>
                <a:extLst>
                  <a:ext uri="{0D108BD9-81ED-4DB2-BD59-A6C34878D82A}">
                    <a16:rowId xmlns:a16="http://schemas.microsoft.com/office/drawing/2014/main" val="2737273294"/>
                  </a:ext>
                </a:extLst>
              </a:tr>
            </a:tbl>
          </a:graphicData>
        </a:graphic>
      </p:graphicFrame>
    </p:spTree>
    <p:extLst>
      <p:ext uri="{BB962C8B-B14F-4D97-AF65-F5344CB8AC3E}">
        <p14:creationId xmlns:p14="http://schemas.microsoft.com/office/powerpoint/2010/main" val="283607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A640DE-8073-909A-F28D-37A7B6A57191}"/>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①</a:t>
            </a:r>
          </a:p>
        </p:txBody>
      </p:sp>
      <p:sp>
        <p:nvSpPr>
          <p:cNvPr id="3" name="コンテンツ プレースホルダー 2">
            <a:extLst>
              <a:ext uri="{FF2B5EF4-FFF2-40B4-BE49-F238E27FC236}">
                <a16:creationId xmlns:a16="http://schemas.microsoft.com/office/drawing/2014/main" id="{13A5FEF7-DDFD-A520-4BDA-5D8FEBE10DBB}"/>
              </a:ext>
            </a:extLst>
          </p:cNvPr>
          <p:cNvSpPr>
            <a:spLocks noGrp="1"/>
          </p:cNvSpPr>
          <p:nvPr>
            <p:ph idx="1"/>
          </p:nvPr>
        </p:nvSpPr>
        <p:spPr>
          <a:xfrm>
            <a:off x="628650" y="1825625"/>
            <a:ext cx="8515350" cy="4351338"/>
          </a:xfrm>
        </p:spPr>
        <p:txBody>
          <a:bodyPr>
            <a:normAutofit fontScale="92500"/>
          </a:bodyPr>
          <a:lstStyle/>
          <a:p>
            <a:pPr marL="0" indent="0">
              <a:buNone/>
            </a:pPr>
            <a:r>
              <a:rPr lang="ja-JP" altLang="en-US" dirty="0"/>
              <a:t>①インターネットはいつから</a:t>
            </a:r>
            <a:endParaRPr lang="en-US" altLang="ja-JP" dirty="0"/>
          </a:p>
          <a:p>
            <a:pPr marL="0" indent="0">
              <a:buNone/>
            </a:pPr>
            <a:r>
              <a:rPr lang="ja-JP" altLang="en-US" dirty="0"/>
              <a:t>起源：</a:t>
            </a:r>
            <a:r>
              <a:rPr lang="en-US" altLang="ja-JP" dirty="0"/>
              <a:t>1969</a:t>
            </a:r>
            <a:r>
              <a:rPr lang="ja-JP" altLang="en-US" dirty="0"/>
              <a:t>年（</a:t>
            </a:r>
            <a:r>
              <a:rPr lang="en-US" altLang="ja-JP" dirty="0">
                <a:solidFill>
                  <a:srgbClr val="FF0000"/>
                </a:solidFill>
              </a:rPr>
              <a:t>ARPANET</a:t>
            </a:r>
            <a:r>
              <a:rPr lang="ja-JP" altLang="en-US" dirty="0"/>
              <a:t>）＝大学・研究機関を結ぶ</a:t>
            </a:r>
            <a:endParaRPr lang="en-US" altLang="ja-JP" dirty="0"/>
          </a:p>
          <a:p>
            <a:pPr marL="0" indent="0">
              <a:buNone/>
            </a:pPr>
            <a:r>
              <a:rPr lang="ja-JP" altLang="en-US" dirty="0"/>
              <a:t>　　　　　↓　　→複数経路・パケットで通信など原型　</a:t>
            </a:r>
            <a:endParaRPr lang="en-US" altLang="ja-JP" dirty="0"/>
          </a:p>
          <a:p>
            <a:pPr marL="0" indent="0">
              <a:buNone/>
            </a:pPr>
            <a:r>
              <a:rPr lang="ja-JP" altLang="en-US" dirty="0"/>
              <a:t>日本：</a:t>
            </a:r>
            <a:r>
              <a:rPr lang="en-US" altLang="ja-JP" dirty="0"/>
              <a:t>1984</a:t>
            </a:r>
            <a:r>
              <a:rPr lang="ja-JP" altLang="en-US" dirty="0"/>
              <a:t>年　</a:t>
            </a:r>
            <a:r>
              <a:rPr lang="en-US" altLang="ja-JP" dirty="0"/>
              <a:t>JUNNET</a:t>
            </a:r>
            <a:r>
              <a:rPr lang="ja-JP" altLang="en-US" dirty="0"/>
              <a:t>＝大学同士を接続</a:t>
            </a:r>
            <a:endParaRPr lang="en-US" altLang="ja-JP" dirty="0"/>
          </a:p>
          <a:p>
            <a:pPr marL="0" indent="0">
              <a:buNone/>
            </a:pPr>
            <a:r>
              <a:rPr lang="ja-JP" altLang="en-US" dirty="0"/>
              <a:t>　　　　　↓　　　　　　　　　　　→まずは大学から</a:t>
            </a:r>
            <a:endParaRPr lang="en-US" altLang="ja-JP" dirty="0"/>
          </a:p>
          <a:p>
            <a:pPr marL="0" indent="0">
              <a:buNone/>
            </a:pPr>
            <a:r>
              <a:rPr lang="ja-JP" altLang="en-US" dirty="0"/>
              <a:t>普及：</a:t>
            </a:r>
            <a:r>
              <a:rPr lang="en-US" altLang="ja-JP" dirty="0"/>
              <a:t>1995</a:t>
            </a:r>
            <a:r>
              <a:rPr lang="ja-JP" altLang="en-US" dirty="0"/>
              <a:t>～</a:t>
            </a:r>
            <a:r>
              <a:rPr lang="en-US" altLang="ja-JP" dirty="0"/>
              <a:t>2000</a:t>
            </a:r>
            <a:r>
              <a:rPr lang="ja-JP" altLang="en-US" dirty="0"/>
              <a:t>年　</a:t>
            </a:r>
            <a:r>
              <a:rPr lang="en-US" altLang="ja-JP" dirty="0"/>
              <a:t>Web</a:t>
            </a:r>
            <a:r>
              <a:rPr lang="ja-JP" altLang="en-US" dirty="0"/>
              <a:t>・</a:t>
            </a:r>
            <a:r>
              <a:rPr lang="en-US" altLang="ja-JP" dirty="0"/>
              <a:t>BBS</a:t>
            </a:r>
            <a:r>
              <a:rPr lang="ja-JP" altLang="en-US" dirty="0"/>
              <a:t>・メールを中心に広がる</a:t>
            </a:r>
            <a:endParaRPr lang="en-US" altLang="ja-JP" dirty="0"/>
          </a:p>
          <a:p>
            <a:pPr marL="0" indent="0">
              <a:buNone/>
            </a:pPr>
            <a:r>
              <a:rPr lang="ja-JP" altLang="en-US" dirty="0"/>
              <a:t>　　　　　↓　　→電話回線を利用し家庭に普及、まだ低速</a:t>
            </a:r>
            <a:endParaRPr lang="en-US" altLang="ja-JP" dirty="0"/>
          </a:p>
          <a:p>
            <a:pPr marL="0" indent="0">
              <a:buNone/>
            </a:pPr>
            <a:r>
              <a:rPr lang="en-US" altLang="ja-JP" dirty="0"/>
              <a:t>21</a:t>
            </a:r>
            <a:r>
              <a:rPr lang="ja-JP" altLang="en-US" dirty="0"/>
              <a:t>世紀</a:t>
            </a:r>
            <a:r>
              <a:rPr lang="ja-JP" altLang="en-US" dirty="0">
                <a:sym typeface="Wingdings" panose="05000000000000000000" pitchFamily="2" charset="2"/>
              </a:rPr>
              <a:t>（</a:t>
            </a:r>
            <a:r>
              <a:rPr lang="ja-JP" altLang="en-US" dirty="0">
                <a:solidFill>
                  <a:srgbClr val="FF0000"/>
                </a:solidFill>
                <a:sym typeface="Wingdings" panose="05000000000000000000" pitchFamily="2" charset="2"/>
              </a:rPr>
              <a:t>ブロードバンド</a:t>
            </a:r>
            <a:r>
              <a:rPr lang="ja-JP" altLang="en-US" dirty="0">
                <a:sym typeface="Wingdings" panose="05000000000000000000" pitchFamily="2" charset="2"/>
              </a:rPr>
              <a:t>）の普及＝高速・大容量</a:t>
            </a:r>
            <a:endParaRPr lang="en-US" altLang="ja-JP" dirty="0">
              <a:sym typeface="Wingdings" panose="05000000000000000000" pitchFamily="2" charset="2"/>
            </a:endParaRPr>
          </a:p>
          <a:p>
            <a:pPr marL="0" indent="0">
              <a:buNone/>
            </a:pPr>
            <a:r>
              <a:rPr lang="ja-JP" altLang="en-US" dirty="0">
                <a:sym typeface="Wingdings" panose="05000000000000000000" pitchFamily="2" charset="2"/>
              </a:rPr>
              <a:t>　　　　　　　　→動画など大容量データも通信可能に</a:t>
            </a:r>
            <a:endParaRPr lang="ja-JP" altLang="en-US" dirty="0"/>
          </a:p>
        </p:txBody>
      </p:sp>
      <p:sp>
        <p:nvSpPr>
          <p:cNvPr id="4" name="吹き出し: 角を丸めた四角形 3">
            <a:extLst>
              <a:ext uri="{FF2B5EF4-FFF2-40B4-BE49-F238E27FC236}">
                <a16:creationId xmlns:a16="http://schemas.microsoft.com/office/drawing/2014/main" id="{A2E34F9F-9563-6424-3C62-E0E07567D37F}"/>
              </a:ext>
            </a:extLst>
          </p:cNvPr>
          <p:cNvSpPr/>
          <p:nvPr/>
        </p:nvSpPr>
        <p:spPr>
          <a:xfrm>
            <a:off x="6463553" y="1678084"/>
            <a:ext cx="2223247" cy="523593"/>
          </a:xfrm>
          <a:prstGeom prst="wedgeRoundRectCallout">
            <a:avLst>
              <a:gd name="adj1" fmla="val -63172"/>
              <a:gd name="adj2" fmla="val 62500"/>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始まりは</a:t>
            </a:r>
            <a:r>
              <a:rPr kumimoji="1" lang="en-US" altLang="ja-JP" dirty="0"/>
              <a:t>50</a:t>
            </a:r>
            <a:r>
              <a:rPr kumimoji="1" lang="ja-JP" altLang="en-US" dirty="0"/>
              <a:t>年前</a:t>
            </a:r>
          </a:p>
        </p:txBody>
      </p:sp>
      <p:sp>
        <p:nvSpPr>
          <p:cNvPr id="5" name="吹き出し: 角を丸めた四角形 4">
            <a:extLst>
              <a:ext uri="{FF2B5EF4-FFF2-40B4-BE49-F238E27FC236}">
                <a16:creationId xmlns:a16="http://schemas.microsoft.com/office/drawing/2014/main" id="{C7C903A1-E39C-047F-70C8-832675000F5A}"/>
              </a:ext>
            </a:extLst>
          </p:cNvPr>
          <p:cNvSpPr/>
          <p:nvPr/>
        </p:nvSpPr>
        <p:spPr>
          <a:xfrm>
            <a:off x="4670612" y="6152635"/>
            <a:ext cx="4016187" cy="523593"/>
          </a:xfrm>
          <a:prstGeom prst="wedgeRoundRectCallout">
            <a:avLst>
              <a:gd name="adj1" fmla="val -71640"/>
              <a:gd name="adj2" fmla="val -62487"/>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高速回線のおかげで動画が見られる</a:t>
            </a:r>
          </a:p>
        </p:txBody>
      </p:sp>
      <p:sp>
        <p:nvSpPr>
          <p:cNvPr id="6" name="吹き出し: 角を丸めた四角形 5">
            <a:extLst>
              <a:ext uri="{FF2B5EF4-FFF2-40B4-BE49-F238E27FC236}">
                <a16:creationId xmlns:a16="http://schemas.microsoft.com/office/drawing/2014/main" id="{527C1328-4DDB-9145-950A-E30217D32359}"/>
              </a:ext>
            </a:extLst>
          </p:cNvPr>
          <p:cNvSpPr/>
          <p:nvPr/>
        </p:nvSpPr>
        <p:spPr>
          <a:xfrm>
            <a:off x="7207623" y="3739497"/>
            <a:ext cx="1836645" cy="523593"/>
          </a:xfrm>
          <a:prstGeom prst="wedgeRoundRectCallout">
            <a:avLst>
              <a:gd name="adj1" fmla="val -63172"/>
              <a:gd name="adj2" fmla="val 62500"/>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家庭は</a:t>
            </a:r>
            <a:r>
              <a:rPr kumimoji="1" lang="en-US" altLang="ja-JP" dirty="0"/>
              <a:t>25</a:t>
            </a:r>
            <a:r>
              <a:rPr kumimoji="1" lang="ja-JP" altLang="en-US" dirty="0"/>
              <a:t>年前</a:t>
            </a:r>
          </a:p>
        </p:txBody>
      </p:sp>
    </p:spTree>
    <p:extLst>
      <p:ext uri="{BB962C8B-B14F-4D97-AF65-F5344CB8AC3E}">
        <p14:creationId xmlns:p14="http://schemas.microsoft.com/office/powerpoint/2010/main" val="116462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3FAFC-F318-0511-0C41-915D45A1262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4452BC4-7B43-3C76-8618-7E3EF36D2367}"/>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②③　社会の変化</a:t>
            </a:r>
          </a:p>
        </p:txBody>
      </p:sp>
      <p:graphicFrame>
        <p:nvGraphicFramePr>
          <p:cNvPr id="8" name="表 7">
            <a:extLst>
              <a:ext uri="{FF2B5EF4-FFF2-40B4-BE49-F238E27FC236}">
                <a16:creationId xmlns:a16="http://schemas.microsoft.com/office/drawing/2014/main" id="{8CB38EB7-DCF9-BE64-CCFF-090A6B517F4F}"/>
              </a:ext>
            </a:extLst>
          </p:cNvPr>
          <p:cNvGraphicFramePr>
            <a:graphicFrameLocks noGrp="1"/>
          </p:cNvGraphicFramePr>
          <p:nvPr>
            <p:extLst>
              <p:ext uri="{D42A27DB-BD31-4B8C-83A1-F6EECF244321}">
                <p14:modId xmlns:p14="http://schemas.microsoft.com/office/powerpoint/2010/main" val="2023475101"/>
              </p:ext>
            </p:extLst>
          </p:nvPr>
        </p:nvGraphicFramePr>
        <p:xfrm>
          <a:off x="405301" y="1810282"/>
          <a:ext cx="8597348" cy="1463040"/>
        </p:xfrm>
        <a:graphic>
          <a:graphicData uri="http://schemas.openxmlformats.org/drawingml/2006/table">
            <a:tbl>
              <a:tblPr firstRow="1" firstCol="1" bandRow="1">
                <a:tableStyleId>{5C22544A-7EE6-4342-B048-85BDC9FD1C3A}</a:tableStyleId>
              </a:tblPr>
              <a:tblGrid>
                <a:gridCol w="8597348">
                  <a:extLst>
                    <a:ext uri="{9D8B030D-6E8A-4147-A177-3AD203B41FA5}">
                      <a16:colId xmlns:a16="http://schemas.microsoft.com/office/drawing/2014/main" val="20000"/>
                    </a:ext>
                  </a:extLst>
                </a:gridCol>
              </a:tblGrid>
              <a:tr h="0">
                <a:tc>
                  <a:txBody>
                    <a:bodyPr/>
                    <a:lstStyle/>
                    <a:p>
                      <a:pPr algn="just">
                        <a:spcAft>
                          <a:spcPts val="0"/>
                        </a:spcAft>
                      </a:pPr>
                      <a:r>
                        <a:rPr lang="ja-JP" sz="2400" b="0" kern="100" dirty="0">
                          <a:solidFill>
                            <a:schemeClr val="tx1"/>
                          </a:solidFill>
                          <a:effectLst/>
                        </a:rPr>
                        <a:t>②インターネットと情報格差</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0"/>
                  </a:ext>
                </a:extLst>
              </a:tr>
              <a:tr h="0">
                <a:tc>
                  <a:txBody>
                    <a:bodyPr/>
                    <a:lstStyle/>
                    <a:p>
                      <a:pPr algn="just">
                        <a:spcAft>
                          <a:spcPts val="0"/>
                        </a:spcAft>
                      </a:pPr>
                      <a:r>
                        <a:rPr lang="ja-JP" sz="2400" b="0" kern="100" dirty="0">
                          <a:solidFill>
                            <a:schemeClr val="tx1"/>
                          </a:solidFill>
                          <a:effectLst/>
                        </a:rPr>
                        <a:t>　（</a:t>
                      </a:r>
                      <a:r>
                        <a:rPr lang="ja-JP" altLang="en-US" sz="2400" b="0" kern="100" dirty="0">
                          <a:solidFill>
                            <a:srgbClr val="FF0000"/>
                          </a:solidFill>
                          <a:effectLst/>
                        </a:rPr>
                        <a:t>デジタルデバイド</a:t>
                      </a:r>
                      <a:r>
                        <a:rPr lang="ja-JP" sz="2400" b="0" kern="100" dirty="0">
                          <a:solidFill>
                            <a:schemeClr val="tx1"/>
                          </a:solidFill>
                          <a:effectLst/>
                        </a:rPr>
                        <a:t>・情報格差）</a:t>
                      </a:r>
                      <a:endParaRPr lang="en-US" altLang="ja-JP" sz="2400" b="0" kern="100" dirty="0">
                        <a:solidFill>
                          <a:schemeClr val="tx1"/>
                        </a:solidFill>
                        <a:effectLst/>
                      </a:endParaRPr>
                    </a:p>
                    <a:p>
                      <a:pPr algn="just">
                        <a:spcAft>
                          <a:spcPts val="0"/>
                        </a:spcAft>
                      </a:pPr>
                      <a:r>
                        <a:rPr lang="ja-JP" altLang="en-US" sz="2400" b="0" kern="100" dirty="0">
                          <a:solidFill>
                            <a:schemeClr val="tx1"/>
                          </a:solidFill>
                          <a:effectLst/>
                        </a:rPr>
                        <a:t>　　　　</a:t>
                      </a:r>
                      <a:r>
                        <a:rPr lang="ja-JP" sz="2400" b="0" kern="100" dirty="0">
                          <a:solidFill>
                            <a:schemeClr val="tx1"/>
                          </a:solidFill>
                          <a:effectLst/>
                        </a:rPr>
                        <a:t>＝利用できる人と利用できない人の格差</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1"/>
                  </a:ext>
                </a:extLst>
              </a:tr>
              <a:tr h="0">
                <a:tc>
                  <a:txBody>
                    <a:bodyPr/>
                    <a:lstStyle/>
                    <a:p>
                      <a:pPr algn="just">
                        <a:spcAft>
                          <a:spcPts val="0"/>
                        </a:spcAft>
                      </a:pPr>
                      <a:r>
                        <a:rPr lang="ja-JP" sz="2400" b="0" kern="100" dirty="0">
                          <a:solidFill>
                            <a:schemeClr val="tx1"/>
                          </a:solidFill>
                          <a:effectLst/>
                        </a:rPr>
                        <a:t>　　（例）若者と高齢者、都市部と地方、先進国と途上国</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2"/>
                  </a:ext>
                </a:extLst>
              </a:tr>
            </a:tbl>
          </a:graphicData>
        </a:graphic>
      </p:graphicFrame>
      <p:graphicFrame>
        <p:nvGraphicFramePr>
          <p:cNvPr id="3" name="表 2">
            <a:extLst>
              <a:ext uri="{FF2B5EF4-FFF2-40B4-BE49-F238E27FC236}">
                <a16:creationId xmlns:a16="http://schemas.microsoft.com/office/drawing/2014/main" id="{900451F2-AEE3-F446-94AE-D661DD35D558}"/>
              </a:ext>
            </a:extLst>
          </p:cNvPr>
          <p:cNvGraphicFramePr>
            <a:graphicFrameLocks noGrp="1"/>
          </p:cNvGraphicFramePr>
          <p:nvPr>
            <p:extLst>
              <p:ext uri="{D42A27DB-BD31-4B8C-83A1-F6EECF244321}">
                <p14:modId xmlns:p14="http://schemas.microsoft.com/office/powerpoint/2010/main" val="291131792"/>
              </p:ext>
            </p:extLst>
          </p:nvPr>
        </p:nvGraphicFramePr>
        <p:xfrm>
          <a:off x="405301" y="3429000"/>
          <a:ext cx="8577468" cy="1463040"/>
        </p:xfrm>
        <a:graphic>
          <a:graphicData uri="http://schemas.openxmlformats.org/drawingml/2006/table">
            <a:tbl>
              <a:tblPr firstRow="1" firstCol="1" bandRow="1">
                <a:tableStyleId>{5C22544A-7EE6-4342-B048-85BDC9FD1C3A}</a:tableStyleId>
              </a:tblPr>
              <a:tblGrid>
                <a:gridCol w="8577468">
                  <a:extLst>
                    <a:ext uri="{9D8B030D-6E8A-4147-A177-3AD203B41FA5}">
                      <a16:colId xmlns:a16="http://schemas.microsoft.com/office/drawing/2014/main" val="20000"/>
                    </a:ext>
                  </a:extLst>
                </a:gridCol>
              </a:tblGrid>
              <a:tr h="223887">
                <a:tc>
                  <a:txBody>
                    <a:bodyPr/>
                    <a:lstStyle/>
                    <a:p>
                      <a:pPr algn="just">
                        <a:spcAft>
                          <a:spcPts val="0"/>
                        </a:spcAft>
                      </a:pPr>
                      <a:r>
                        <a:rPr lang="ja-JP" altLang="en-US" sz="2400" b="0" kern="100" dirty="0">
                          <a:solidFill>
                            <a:schemeClr val="tx1"/>
                          </a:solidFill>
                          <a:effectLst/>
                        </a:rPr>
                        <a:t>③</a:t>
                      </a:r>
                      <a:r>
                        <a:rPr lang="ja-JP" sz="2400" b="0" kern="100" dirty="0">
                          <a:solidFill>
                            <a:schemeClr val="tx1"/>
                          </a:solidFill>
                          <a:effectLst/>
                        </a:rPr>
                        <a:t>情報機器のパーソナル化</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0"/>
                  </a:ext>
                </a:extLst>
              </a:tr>
              <a:tr h="223887">
                <a:tc>
                  <a:txBody>
                    <a:bodyPr/>
                    <a:lstStyle/>
                    <a:p>
                      <a:pPr algn="just">
                        <a:spcAft>
                          <a:spcPts val="0"/>
                        </a:spcAft>
                      </a:pPr>
                      <a:r>
                        <a:rPr lang="ja-JP" sz="2400" b="0" kern="100" dirty="0">
                          <a:solidFill>
                            <a:schemeClr val="tx1"/>
                          </a:solidFill>
                          <a:effectLst/>
                        </a:rPr>
                        <a:t>　Ｑ．サザエさんの家の電話は</a:t>
                      </a:r>
                      <a:r>
                        <a:rPr lang="ja-JP" altLang="en-US" sz="2400" b="0" kern="100" dirty="0">
                          <a:solidFill>
                            <a:schemeClr val="tx1"/>
                          </a:solidFill>
                          <a:effectLst/>
                        </a:rPr>
                        <a:t>廊下にある＝家族で共用</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1"/>
                  </a:ext>
                </a:extLst>
              </a:tr>
              <a:tr h="223887">
                <a:tc>
                  <a:txBody>
                    <a:bodyPr/>
                    <a:lstStyle/>
                    <a:p>
                      <a:pPr indent="133350" algn="just">
                        <a:spcAft>
                          <a:spcPts val="0"/>
                        </a:spcAft>
                      </a:pPr>
                      <a:r>
                        <a:rPr lang="ja-JP" sz="2400" b="0" kern="100" dirty="0">
                          <a:solidFill>
                            <a:schemeClr val="tx1"/>
                          </a:solidFill>
                          <a:effectLst/>
                        </a:rPr>
                        <a:t>　↓　　＝昔は電話、テレビ、コンピュータ</a:t>
                      </a:r>
                      <a:r>
                        <a:rPr lang="ja-JP" altLang="en-US" sz="2400" b="0" kern="100" dirty="0">
                          <a:solidFill>
                            <a:schemeClr val="tx1"/>
                          </a:solidFill>
                          <a:effectLst/>
                        </a:rPr>
                        <a:t>は</a:t>
                      </a:r>
                      <a:r>
                        <a:rPr lang="ja-JP" sz="2400" b="0" kern="100" dirty="0">
                          <a:solidFill>
                            <a:schemeClr val="tx1"/>
                          </a:solidFill>
                          <a:effectLst/>
                        </a:rPr>
                        <a:t>家族で１つ（共有物）</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2"/>
                  </a:ext>
                </a:extLst>
              </a:tr>
              <a:tr h="223887">
                <a:tc>
                  <a:txBody>
                    <a:bodyPr/>
                    <a:lstStyle/>
                    <a:p>
                      <a:pPr algn="just">
                        <a:spcAft>
                          <a:spcPts val="0"/>
                        </a:spcAft>
                      </a:pPr>
                      <a:r>
                        <a:rPr lang="ja-JP" sz="2400" b="0" kern="100" dirty="0">
                          <a:solidFill>
                            <a:schemeClr val="tx1"/>
                          </a:solidFill>
                          <a:effectLst/>
                        </a:rPr>
                        <a:t>　今：電話・ネット端末は個人の私有物に（パーソナル化）</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3"/>
                  </a:ext>
                </a:extLst>
              </a:tr>
            </a:tbl>
          </a:graphicData>
        </a:graphic>
      </p:graphicFrame>
      <p:pic>
        <p:nvPicPr>
          <p:cNvPr id="5" name="図 4">
            <a:extLst>
              <a:ext uri="{FF2B5EF4-FFF2-40B4-BE49-F238E27FC236}">
                <a16:creationId xmlns:a16="http://schemas.microsoft.com/office/drawing/2014/main" id="{355D745C-2258-7021-91D5-DFBA3A1E8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7653" y="4998150"/>
            <a:ext cx="4706853" cy="1859850"/>
          </a:xfrm>
          <a:prstGeom prst="rect">
            <a:avLst/>
          </a:prstGeom>
        </p:spPr>
      </p:pic>
    </p:spTree>
    <p:extLst>
      <p:ext uri="{BB962C8B-B14F-4D97-AF65-F5344CB8AC3E}">
        <p14:creationId xmlns:p14="http://schemas.microsoft.com/office/powerpoint/2010/main" val="221648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④⑤</a:t>
            </a:r>
            <a:br>
              <a:rPr lang="en-US" altLang="ja-JP" dirty="0">
                <a:solidFill>
                  <a:srgbClr val="FF0000"/>
                </a:solidFill>
              </a:rPr>
            </a:br>
            <a:r>
              <a:rPr lang="ja-JP" altLang="en-US" dirty="0">
                <a:solidFill>
                  <a:srgbClr val="FF0000"/>
                </a:solidFill>
              </a:rPr>
              <a:t>　　　　　　　　　　新たなサービス</a:t>
            </a:r>
            <a:endParaRPr kumimoji="1" lang="ja-JP" altLang="en-US" dirty="0">
              <a:solidFill>
                <a:srgbClr val="FF0000"/>
              </a:solidFill>
            </a:endParaRPr>
          </a:p>
        </p:txBody>
      </p:sp>
      <p:graphicFrame>
        <p:nvGraphicFramePr>
          <p:cNvPr id="3" name="表 2">
            <a:extLst>
              <a:ext uri="{FF2B5EF4-FFF2-40B4-BE49-F238E27FC236}">
                <a16:creationId xmlns:a16="http://schemas.microsoft.com/office/drawing/2014/main" id="{D8E5EFF4-267C-F93C-5122-D0217B132321}"/>
              </a:ext>
            </a:extLst>
          </p:cNvPr>
          <p:cNvGraphicFramePr>
            <a:graphicFrameLocks noGrp="1"/>
          </p:cNvGraphicFramePr>
          <p:nvPr>
            <p:extLst>
              <p:ext uri="{D42A27DB-BD31-4B8C-83A1-F6EECF244321}">
                <p14:modId xmlns:p14="http://schemas.microsoft.com/office/powerpoint/2010/main" val="1429823995"/>
              </p:ext>
            </p:extLst>
          </p:nvPr>
        </p:nvGraphicFramePr>
        <p:xfrm>
          <a:off x="360294" y="1894072"/>
          <a:ext cx="8577468" cy="2926080"/>
        </p:xfrm>
        <a:graphic>
          <a:graphicData uri="http://schemas.openxmlformats.org/drawingml/2006/table">
            <a:tbl>
              <a:tblPr firstRow="1" firstCol="1" bandRow="1">
                <a:tableStyleId>{5C22544A-7EE6-4342-B048-85BDC9FD1C3A}</a:tableStyleId>
              </a:tblPr>
              <a:tblGrid>
                <a:gridCol w="8577468">
                  <a:extLst>
                    <a:ext uri="{9D8B030D-6E8A-4147-A177-3AD203B41FA5}">
                      <a16:colId xmlns:a16="http://schemas.microsoft.com/office/drawing/2014/main" val="20000"/>
                    </a:ext>
                  </a:extLst>
                </a:gridCol>
              </a:tblGrid>
              <a:tr h="0">
                <a:tc>
                  <a:txBody>
                    <a:bodyPr/>
                    <a:lstStyle/>
                    <a:p>
                      <a:pPr algn="just">
                        <a:spcAft>
                          <a:spcPts val="0"/>
                        </a:spcAft>
                      </a:pPr>
                      <a:r>
                        <a:rPr lang="ja-JP" altLang="en-US" sz="2400" b="0" kern="100" dirty="0">
                          <a:solidFill>
                            <a:schemeClr val="tx1"/>
                          </a:solidFill>
                          <a:effectLst/>
                        </a:rPr>
                        <a:t>④</a:t>
                      </a:r>
                      <a:r>
                        <a:rPr lang="ja-JP" sz="2400" b="0" kern="100" dirty="0">
                          <a:solidFill>
                            <a:schemeClr val="tx1"/>
                          </a:solidFill>
                          <a:effectLst/>
                        </a:rPr>
                        <a:t>（</a:t>
                      </a:r>
                      <a:r>
                        <a:rPr lang="ja-JP" altLang="en-US" sz="2400" b="0" kern="100" dirty="0">
                          <a:solidFill>
                            <a:srgbClr val="FF0000"/>
                          </a:solidFill>
                          <a:effectLst/>
                        </a:rPr>
                        <a:t>ソーシャルメディア</a:t>
                      </a:r>
                      <a:r>
                        <a:rPr lang="ja-JP" sz="2400" b="0" kern="100" dirty="0">
                          <a:solidFill>
                            <a:schemeClr val="tx1"/>
                          </a:solidFill>
                          <a:effectLst/>
                        </a:rPr>
                        <a:t>）</a:t>
                      </a:r>
                      <a:endParaRPr lang="en-US" altLang="ja-JP" sz="2400" b="0" kern="100" dirty="0">
                        <a:solidFill>
                          <a:schemeClr val="tx1"/>
                        </a:solidFill>
                        <a:effectLst/>
                      </a:endParaRPr>
                    </a:p>
                    <a:p>
                      <a:pPr algn="just">
                        <a:spcAft>
                          <a:spcPts val="0"/>
                        </a:spcAft>
                      </a:pPr>
                      <a:r>
                        <a:rPr lang="ja-JP" altLang="en-US" sz="2400" b="0" kern="100" dirty="0">
                          <a:solidFill>
                            <a:schemeClr val="tx1"/>
                          </a:solidFill>
                          <a:effectLst/>
                        </a:rPr>
                        <a:t>　　</a:t>
                      </a:r>
                      <a:r>
                        <a:rPr lang="ja-JP" sz="2400" b="0" kern="100" dirty="0">
                          <a:solidFill>
                            <a:schemeClr val="tx1"/>
                          </a:solidFill>
                          <a:effectLst/>
                        </a:rPr>
                        <a:t>＝人々が相互に情報を発信し、共有する双方向型サービス</a:t>
                      </a:r>
                      <a:endParaRPr 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0"/>
                  </a:ext>
                </a:extLst>
              </a:tr>
              <a:tr h="0">
                <a:tc>
                  <a:txBody>
                    <a:bodyPr/>
                    <a:lstStyle/>
                    <a:p>
                      <a:pPr algn="just">
                        <a:spcAft>
                          <a:spcPts val="0"/>
                        </a:spcAft>
                      </a:pPr>
                      <a:r>
                        <a:rPr lang="ja-JP" sz="2400" b="0" kern="100" dirty="0">
                          <a:solidFill>
                            <a:schemeClr val="tx1"/>
                          </a:solidFill>
                          <a:effectLst/>
                        </a:rPr>
                        <a:t>　　　（例）ブログ、マイクロブログ、ＳＮＳ、メッセージ交換アプリ、</a:t>
                      </a:r>
                      <a:endParaRPr lang="en-US" altLang="ja-JP" sz="2400" b="0" kern="100" dirty="0">
                        <a:solidFill>
                          <a:schemeClr val="tx1"/>
                        </a:solidFill>
                        <a:effectLst/>
                      </a:endParaRPr>
                    </a:p>
                    <a:p>
                      <a:pPr algn="just">
                        <a:spcAft>
                          <a:spcPts val="0"/>
                        </a:spcAft>
                      </a:pPr>
                      <a:r>
                        <a:rPr lang="ja-JP" altLang="en-US" sz="2400" b="0" kern="100" dirty="0">
                          <a:solidFill>
                            <a:schemeClr val="tx1"/>
                          </a:solidFill>
                          <a:effectLst/>
                        </a:rPr>
                        <a:t>　　　　　　</a:t>
                      </a:r>
                      <a:r>
                        <a:rPr lang="ja-JP" sz="2400" b="0" kern="100" dirty="0">
                          <a:solidFill>
                            <a:schemeClr val="tx1"/>
                          </a:solidFill>
                          <a:effectLst/>
                        </a:rPr>
                        <a:t>動画共有、掲示板・・・</a:t>
                      </a:r>
                      <a:endParaRPr lang="en-US" altLang="ja-JP" sz="2400" b="0" kern="100" dirty="0">
                        <a:solidFill>
                          <a:schemeClr val="tx1"/>
                        </a:solidFill>
                        <a:effectLst/>
                      </a:endParaRPr>
                    </a:p>
                    <a:p>
                      <a:pPr algn="just">
                        <a:spcAft>
                          <a:spcPts val="0"/>
                        </a:spcAft>
                      </a:pPr>
                      <a:endParaRPr lang="en-US" altLang="ja-JP" sz="24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en-US"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⑤（</a:t>
                      </a:r>
                      <a:r>
                        <a:rPr lang="ja-JP" altLang="en-US" sz="2400" b="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クラウドサービス</a:t>
                      </a:r>
                      <a:r>
                        <a:rPr lang="ja-JP" altLang="en-US"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en-US" altLang="ja-JP"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spcAft>
                          <a:spcPts val="0"/>
                        </a:spcAft>
                      </a:pPr>
                      <a:r>
                        <a:rPr lang="ja-JP" altLang="en-US"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＝インターネット上のＰＣで</a:t>
                      </a:r>
                      <a:endParaRPr lang="en-US" altLang="ja-JP"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spcAft>
                          <a:spcPts val="0"/>
                        </a:spcAft>
                      </a:pPr>
                      <a:r>
                        <a:rPr lang="ja-JP" altLang="en-US"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処理を行うサービス</a:t>
                      </a:r>
                      <a:endParaRPr lang="ja-JP" sz="2400" b="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0001"/>
                  </a:ext>
                </a:extLst>
              </a:tr>
            </a:tbl>
          </a:graphicData>
        </a:graphic>
      </p:graphicFrame>
      <p:pic>
        <p:nvPicPr>
          <p:cNvPr id="5" name="図 4" descr="画面の領域">
            <a:extLst>
              <a:ext uri="{FF2B5EF4-FFF2-40B4-BE49-F238E27FC236}">
                <a16:creationId xmlns:a16="http://schemas.microsoft.com/office/drawing/2014/main" id="{E606D286-6314-8975-E6DB-E8DAF7A9FD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0950" y="3109635"/>
            <a:ext cx="4122756" cy="2968384"/>
          </a:xfrm>
          <a:prstGeom prst="rect">
            <a:avLst/>
          </a:prstGeom>
        </p:spPr>
      </p:pic>
      <p:pic>
        <p:nvPicPr>
          <p:cNvPr id="1026" name="Picture 2" descr="クラウドとは？サービスの種類の違いと利用時の注意点とは ...">
            <a:extLst>
              <a:ext uri="{FF2B5EF4-FFF2-40B4-BE49-F238E27FC236}">
                <a16:creationId xmlns:a16="http://schemas.microsoft.com/office/drawing/2014/main" id="{C0DAE1B8-B785-2948-73EA-247A46A7AC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925" y="4923190"/>
            <a:ext cx="3972318" cy="1857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374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606C4478-566D-FDAF-B139-10BF4EEEBD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223" y="1857080"/>
            <a:ext cx="8687553" cy="4477732"/>
          </a:xfrm>
          <a:prstGeom prst="rect">
            <a:avLst/>
          </a:prstGeom>
          <a:ln>
            <a:solidFill>
              <a:schemeClr val="tx1"/>
            </a:solidFill>
          </a:ln>
        </p:spPr>
      </p:pic>
      <p:sp>
        <p:nvSpPr>
          <p:cNvPr id="2" name="タイトル 1">
            <a:extLst>
              <a:ext uri="{FF2B5EF4-FFF2-40B4-BE49-F238E27FC236}">
                <a16:creationId xmlns:a16="http://schemas.microsoft.com/office/drawing/2014/main" id="{41AF87A9-EF2A-D748-76B4-65F58F1E5A0B}"/>
              </a:ext>
            </a:extLst>
          </p:cNvPr>
          <p:cNvSpPr>
            <a:spLocks noGrp="1"/>
          </p:cNvSpPr>
          <p:nvPr>
            <p:ph type="title"/>
          </p:nvPr>
        </p:nvSpPr>
        <p:spPr/>
        <p:txBody>
          <a:bodyPr/>
          <a:lstStyle/>
          <a:p>
            <a:r>
              <a:rPr kumimoji="1" lang="ja-JP" altLang="en-US" dirty="0">
                <a:solidFill>
                  <a:srgbClr val="FF0000"/>
                </a:solidFill>
              </a:rPr>
              <a:t>ＮＴＴの３桁電話サービス</a:t>
            </a:r>
          </a:p>
        </p:txBody>
      </p:sp>
      <p:sp>
        <p:nvSpPr>
          <p:cNvPr id="10" name="四角形: 角を丸くする 9">
            <a:extLst>
              <a:ext uri="{FF2B5EF4-FFF2-40B4-BE49-F238E27FC236}">
                <a16:creationId xmlns:a16="http://schemas.microsoft.com/office/drawing/2014/main" id="{6B6B6BA3-AC30-3585-9D29-912DD21D6611}"/>
              </a:ext>
            </a:extLst>
          </p:cNvPr>
          <p:cNvSpPr/>
          <p:nvPr/>
        </p:nvSpPr>
        <p:spPr>
          <a:xfrm>
            <a:off x="376166" y="3859245"/>
            <a:ext cx="2241395" cy="602166"/>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C3F49F5A-315A-B8AF-36BF-120D3204F653}"/>
              </a:ext>
            </a:extLst>
          </p:cNvPr>
          <p:cNvSpPr/>
          <p:nvPr/>
        </p:nvSpPr>
        <p:spPr>
          <a:xfrm>
            <a:off x="420929" y="5097028"/>
            <a:ext cx="5338848" cy="602166"/>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8A865E1C-8532-76E4-40D6-EE6644E519BD}"/>
              </a:ext>
            </a:extLst>
          </p:cNvPr>
          <p:cNvSpPr/>
          <p:nvPr/>
        </p:nvSpPr>
        <p:spPr>
          <a:xfrm>
            <a:off x="412595" y="1985845"/>
            <a:ext cx="3339273" cy="602166"/>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吹き出し: 角を丸めた四角形 12">
            <a:extLst>
              <a:ext uri="{FF2B5EF4-FFF2-40B4-BE49-F238E27FC236}">
                <a16:creationId xmlns:a16="http://schemas.microsoft.com/office/drawing/2014/main" id="{353DB658-1D60-E757-EAAD-7648A392149B}"/>
              </a:ext>
            </a:extLst>
          </p:cNvPr>
          <p:cNvSpPr/>
          <p:nvPr/>
        </p:nvSpPr>
        <p:spPr>
          <a:xfrm>
            <a:off x="3676453" y="1502500"/>
            <a:ext cx="2083324" cy="709160"/>
          </a:xfrm>
          <a:prstGeom prst="wedgeRoundRectCallout">
            <a:avLst>
              <a:gd name="adj1" fmla="val -50433"/>
              <a:gd name="adj2" fmla="val 87457"/>
              <a:gd name="adj3" fmla="val 1666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お店の番号を知りたい</a:t>
            </a:r>
          </a:p>
        </p:txBody>
      </p:sp>
      <p:sp>
        <p:nvSpPr>
          <p:cNvPr id="14" name="吹き出し: 角を丸めた四角形 13">
            <a:extLst>
              <a:ext uri="{FF2B5EF4-FFF2-40B4-BE49-F238E27FC236}">
                <a16:creationId xmlns:a16="http://schemas.microsoft.com/office/drawing/2014/main" id="{C2CDCE00-B301-ABE1-AA2D-80D7AC9EC6BB}"/>
              </a:ext>
            </a:extLst>
          </p:cNvPr>
          <p:cNvSpPr/>
          <p:nvPr/>
        </p:nvSpPr>
        <p:spPr>
          <a:xfrm>
            <a:off x="2303589" y="2931286"/>
            <a:ext cx="1919619" cy="809391"/>
          </a:xfrm>
          <a:prstGeom prst="wedgeRoundRectCallout">
            <a:avLst>
              <a:gd name="adj1" fmla="val -50433"/>
              <a:gd name="adj2" fmla="val 87457"/>
              <a:gd name="adj3" fmla="val 1666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正確な時間を知りたい</a:t>
            </a:r>
          </a:p>
        </p:txBody>
      </p:sp>
      <p:sp>
        <p:nvSpPr>
          <p:cNvPr id="15" name="吹き出し: 角を丸めた四角形 14">
            <a:extLst>
              <a:ext uri="{FF2B5EF4-FFF2-40B4-BE49-F238E27FC236}">
                <a16:creationId xmlns:a16="http://schemas.microsoft.com/office/drawing/2014/main" id="{AE293197-ED21-DF72-67DA-57FB3248DDA8}"/>
              </a:ext>
            </a:extLst>
          </p:cNvPr>
          <p:cNvSpPr/>
          <p:nvPr/>
        </p:nvSpPr>
        <p:spPr>
          <a:xfrm>
            <a:off x="3565573" y="4095946"/>
            <a:ext cx="2012851" cy="849149"/>
          </a:xfrm>
          <a:prstGeom prst="wedgeRoundRectCallout">
            <a:avLst>
              <a:gd name="adj1" fmla="val -50433"/>
              <a:gd name="adj2" fmla="val 87457"/>
              <a:gd name="adj3" fmla="val 1666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明日の天気を知りたい</a:t>
            </a:r>
          </a:p>
        </p:txBody>
      </p:sp>
      <p:sp>
        <p:nvSpPr>
          <p:cNvPr id="18" name="テキスト ボックス 17">
            <a:extLst>
              <a:ext uri="{FF2B5EF4-FFF2-40B4-BE49-F238E27FC236}">
                <a16:creationId xmlns:a16="http://schemas.microsoft.com/office/drawing/2014/main" id="{0337E165-870A-5C2B-F5C0-D62EE9148CC0}"/>
              </a:ext>
            </a:extLst>
          </p:cNvPr>
          <p:cNvSpPr txBox="1"/>
          <p:nvPr/>
        </p:nvSpPr>
        <p:spPr>
          <a:xfrm>
            <a:off x="5415699" y="6301446"/>
            <a:ext cx="4572000" cy="338554"/>
          </a:xfrm>
          <a:prstGeom prst="rect">
            <a:avLst/>
          </a:prstGeom>
          <a:noFill/>
        </p:spPr>
        <p:txBody>
          <a:bodyPr wrap="square">
            <a:spAutoFit/>
          </a:bodyPr>
          <a:lstStyle/>
          <a:p>
            <a:r>
              <a:rPr lang="en-US" altLang="ja-JP" sz="1600" dirty="0"/>
              <a:t>https://web116.jp/phone/telephone</a:t>
            </a:r>
            <a:endParaRPr lang="ja-JP" altLang="en-US" sz="1600" dirty="0"/>
          </a:p>
        </p:txBody>
      </p:sp>
    </p:spTree>
    <p:extLst>
      <p:ext uri="{BB962C8B-B14F-4D97-AF65-F5344CB8AC3E}">
        <p14:creationId xmlns:p14="http://schemas.microsoft.com/office/powerpoint/2010/main" val="33936455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④</a:t>
            </a:r>
          </a:p>
        </p:txBody>
      </p:sp>
      <p:sp>
        <p:nvSpPr>
          <p:cNvPr id="3" name="コンテンツ プレースホルダー 2"/>
          <p:cNvSpPr>
            <a:spLocks noGrp="1"/>
          </p:cNvSpPr>
          <p:nvPr>
            <p:ph idx="1"/>
          </p:nvPr>
        </p:nvSpPr>
        <p:spPr>
          <a:xfrm>
            <a:off x="628650" y="1825624"/>
            <a:ext cx="7886700" cy="1464227"/>
          </a:xfrm>
        </p:spPr>
        <p:txBody>
          <a:bodyPr>
            <a:normAutofit/>
          </a:bodyPr>
          <a:lstStyle/>
          <a:p>
            <a:r>
              <a:rPr lang="ja-JP" altLang="ja-JP" dirty="0"/>
              <a:t>ＳＮＳの多くは無料でサービスを提供している。ＳＮＳの運営会社はどうやって収益を得ているのだろう。調べてみよう。</a:t>
            </a:r>
          </a:p>
          <a:p>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412248385"/>
              </p:ext>
            </p:extLst>
          </p:nvPr>
        </p:nvGraphicFramePr>
        <p:xfrm>
          <a:off x="758686" y="3424786"/>
          <a:ext cx="7756663" cy="1737360"/>
        </p:xfrm>
        <a:graphic>
          <a:graphicData uri="http://schemas.openxmlformats.org/drawingml/2006/table">
            <a:tbl>
              <a:tblPr bandRow="1">
                <a:tableStyleId>{21E4AEA4-8DFA-4A89-87EB-49C32662AFE0}</a:tableStyleId>
              </a:tblPr>
              <a:tblGrid>
                <a:gridCol w="7756663">
                  <a:extLst>
                    <a:ext uri="{9D8B030D-6E8A-4147-A177-3AD203B41FA5}">
                      <a16:colId xmlns:a16="http://schemas.microsoft.com/office/drawing/2014/main" val="20000"/>
                    </a:ext>
                  </a:extLst>
                </a:gridCol>
              </a:tblGrid>
              <a:tr h="370840">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865541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振り返り</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p:cNvSpPr>
            <a:spLocks noGrp="1"/>
          </p:cNvSpPr>
          <p:nvPr>
            <p:ph idx="1"/>
          </p:nvPr>
        </p:nvSpPr>
        <p:spPr>
          <a:xfrm>
            <a:off x="628650" y="1825625"/>
            <a:ext cx="7886700" cy="937453"/>
          </a:xfrm>
        </p:spPr>
        <p:txBody>
          <a:bodyPr/>
          <a:lstStyle/>
          <a:p>
            <a:r>
              <a:rPr kumimoji="1" lang="en-US" altLang="ja-JP" dirty="0"/>
              <a:t>No.</a:t>
            </a:r>
            <a:r>
              <a:rPr kumimoji="1" lang="ja-JP" altLang="en-US" dirty="0"/>
              <a:t>７の授業で学んだこと、気づいたこと、考えたことを箇条書きで書きましょう。☞３行以上</a:t>
            </a:r>
          </a:p>
        </p:txBody>
      </p:sp>
      <p:graphicFrame>
        <p:nvGraphicFramePr>
          <p:cNvPr id="4" name="表 3"/>
          <p:cNvGraphicFramePr>
            <a:graphicFrameLocks noGrp="1"/>
          </p:cNvGraphicFramePr>
          <p:nvPr>
            <p:extLst>
              <p:ext uri="{D42A27DB-BD31-4B8C-83A1-F6EECF244321}">
                <p14:modId xmlns:p14="http://schemas.microsoft.com/office/powerpoint/2010/main" val="3266585259"/>
              </p:ext>
            </p:extLst>
          </p:nvPr>
        </p:nvGraphicFramePr>
        <p:xfrm>
          <a:off x="758687" y="3007343"/>
          <a:ext cx="7756663" cy="1737360"/>
        </p:xfrm>
        <a:graphic>
          <a:graphicData uri="http://schemas.openxmlformats.org/drawingml/2006/table">
            <a:tbl>
              <a:tblPr bandRow="1">
                <a:tableStyleId>{21E4AEA4-8DFA-4A89-87EB-49C32662AFE0}</a:tableStyleId>
              </a:tblPr>
              <a:tblGrid>
                <a:gridCol w="7756663">
                  <a:extLst>
                    <a:ext uri="{9D8B030D-6E8A-4147-A177-3AD203B41FA5}">
                      <a16:colId xmlns:a16="http://schemas.microsoft.com/office/drawing/2014/main" val="20000"/>
                    </a:ext>
                  </a:extLst>
                </a:gridCol>
              </a:tblGrid>
              <a:tr h="370840">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091151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rgbClr val="FF0000"/>
                </a:solidFill>
              </a:rPr>
              <a:t>昔はどうだっただろう？</a:t>
            </a:r>
          </a:p>
        </p:txBody>
      </p:sp>
      <p:sp>
        <p:nvSpPr>
          <p:cNvPr id="3" name="コンテンツ プレースホルダー 2"/>
          <p:cNvSpPr>
            <a:spLocks noGrp="1"/>
          </p:cNvSpPr>
          <p:nvPr>
            <p:ph idx="1"/>
          </p:nvPr>
        </p:nvSpPr>
        <p:spPr>
          <a:xfrm>
            <a:off x="628650" y="1825625"/>
            <a:ext cx="7886700" cy="4699866"/>
          </a:xfrm>
        </p:spPr>
        <p:txBody>
          <a:bodyPr>
            <a:normAutofit/>
          </a:bodyPr>
          <a:lstStyle/>
          <a:p>
            <a:r>
              <a:rPr kumimoji="1" lang="ja-JP" altLang="en-US" dirty="0"/>
              <a:t>電車に乗る</a:t>
            </a:r>
            <a:endParaRPr kumimoji="1" lang="en-US" altLang="ja-JP" dirty="0"/>
          </a:p>
          <a:p>
            <a:r>
              <a:rPr kumimoji="1" lang="ja-JP" altLang="en-US" dirty="0"/>
              <a:t>待ち合わせをする</a:t>
            </a:r>
            <a:endParaRPr kumimoji="1" lang="en-US" altLang="ja-JP" dirty="0"/>
          </a:p>
          <a:p>
            <a:r>
              <a:rPr lang="ja-JP" altLang="en-US" dirty="0"/>
              <a:t>バスの時刻を調べる</a:t>
            </a:r>
            <a:endParaRPr lang="en-US" altLang="ja-JP" dirty="0"/>
          </a:p>
          <a:p>
            <a:r>
              <a:rPr kumimoji="1" lang="ja-JP" altLang="en-US" dirty="0"/>
              <a:t>電車の時刻を調べる</a:t>
            </a:r>
            <a:endParaRPr kumimoji="1" lang="en-US" altLang="ja-JP" dirty="0"/>
          </a:p>
          <a:p>
            <a:r>
              <a:rPr kumimoji="1" lang="ja-JP" altLang="en-US" dirty="0"/>
              <a:t>一斉に連絡する</a:t>
            </a:r>
            <a:endParaRPr kumimoji="1" lang="en-US" altLang="ja-JP" dirty="0"/>
          </a:p>
          <a:p>
            <a:r>
              <a:rPr lang="ja-JP" altLang="en-US" dirty="0"/>
              <a:t>音楽ＣＤを買う・借りる</a:t>
            </a:r>
            <a:endParaRPr lang="en-US" altLang="ja-JP" dirty="0"/>
          </a:p>
          <a:p>
            <a:r>
              <a:rPr kumimoji="1" lang="ja-JP" altLang="en-US" dirty="0"/>
              <a:t>漫画を読む</a:t>
            </a:r>
            <a:endParaRPr kumimoji="1" lang="en-US" altLang="ja-JP" dirty="0"/>
          </a:p>
          <a:p>
            <a:r>
              <a:rPr lang="ja-JP" altLang="en-US" dirty="0"/>
              <a:t>会員証・ポイントカードの利用</a:t>
            </a:r>
            <a:endParaRPr lang="en-US" altLang="ja-JP" dirty="0"/>
          </a:p>
          <a:p>
            <a:r>
              <a:rPr lang="ja-JP" altLang="en-US" dirty="0"/>
              <a:t>大学の行き方を調べる</a:t>
            </a:r>
            <a:endParaRPr kumimoji="1" lang="ja-JP" altLang="en-US" dirty="0"/>
          </a:p>
        </p:txBody>
      </p:sp>
    </p:spTree>
    <p:extLst>
      <p:ext uri="{BB962C8B-B14F-4D97-AF65-F5344CB8AC3E}">
        <p14:creationId xmlns:p14="http://schemas.microsoft.com/office/powerpoint/2010/main" val="4105481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B6772886-E741-2995-5683-E77875E78E5F}"/>
              </a:ext>
            </a:extLst>
          </p:cNvPr>
          <p:cNvSpPr>
            <a:spLocks noGrp="1"/>
          </p:cNvSpPr>
          <p:nvPr>
            <p:ph type="ctrTitle"/>
          </p:nvPr>
        </p:nvSpPr>
        <p:spPr/>
        <p:txBody>
          <a:bodyPr/>
          <a:lstStyle/>
          <a:p>
            <a:r>
              <a:rPr lang="ja-JP" altLang="en-US" dirty="0">
                <a:solidFill>
                  <a:srgbClr val="FF0000"/>
                </a:solidFill>
              </a:rPr>
              <a:t>メディアと</a:t>
            </a:r>
            <a:br>
              <a:rPr lang="en-US" altLang="ja-JP" dirty="0">
                <a:solidFill>
                  <a:srgbClr val="FF0000"/>
                </a:solidFill>
              </a:rPr>
            </a:br>
            <a:r>
              <a:rPr lang="ja-JP" altLang="en-US" dirty="0">
                <a:solidFill>
                  <a:srgbClr val="FF0000"/>
                </a:solidFill>
              </a:rPr>
              <a:t>コミュニケーション</a:t>
            </a:r>
          </a:p>
        </p:txBody>
      </p:sp>
      <p:sp>
        <p:nvSpPr>
          <p:cNvPr id="7" name="字幕 6">
            <a:extLst>
              <a:ext uri="{FF2B5EF4-FFF2-40B4-BE49-F238E27FC236}">
                <a16:creationId xmlns:a16="http://schemas.microsoft.com/office/drawing/2014/main" id="{FDC080BC-C2EE-7136-4C0D-B1DAEEEA089F}"/>
              </a:ext>
            </a:extLst>
          </p:cNvPr>
          <p:cNvSpPr>
            <a:spLocks noGrp="1"/>
          </p:cNvSpPr>
          <p:nvPr>
            <p:ph type="subTitle" idx="1"/>
          </p:nvPr>
        </p:nvSpPr>
        <p:spPr/>
        <p:txBody>
          <a:bodyPr/>
          <a:lstStyle/>
          <a:p>
            <a:r>
              <a:rPr lang="ja-JP" altLang="en-US" dirty="0"/>
              <a:t>情報</a:t>
            </a:r>
            <a:r>
              <a:rPr lang="en-US" altLang="ja-JP" dirty="0"/>
              <a:t>Ⅰ</a:t>
            </a:r>
            <a:r>
              <a:rPr lang="ja-JP" altLang="en-US" dirty="0"/>
              <a:t>　Ｎｏ．０６</a:t>
            </a:r>
          </a:p>
        </p:txBody>
      </p:sp>
      <p:sp>
        <p:nvSpPr>
          <p:cNvPr id="2" name="テキスト ボックス 1">
            <a:extLst>
              <a:ext uri="{FF2B5EF4-FFF2-40B4-BE49-F238E27FC236}">
                <a16:creationId xmlns:a16="http://schemas.microsoft.com/office/drawing/2014/main" id="{8339B745-DB05-BA0E-A0A3-8E1E586FDC54}"/>
              </a:ext>
            </a:extLst>
          </p:cNvPr>
          <p:cNvSpPr txBox="1"/>
          <p:nvPr/>
        </p:nvSpPr>
        <p:spPr>
          <a:xfrm>
            <a:off x="869795" y="4888210"/>
            <a:ext cx="7588405" cy="461665"/>
          </a:xfrm>
          <a:prstGeom prst="rect">
            <a:avLst/>
          </a:prstGeom>
          <a:noFill/>
        </p:spPr>
        <p:txBody>
          <a:bodyPr wrap="square" rtlCol="0">
            <a:spAutoFit/>
          </a:bodyPr>
          <a:lstStyle/>
          <a:p>
            <a:r>
              <a:rPr kumimoji="1" lang="ja-JP" altLang="en-US" sz="2400" dirty="0"/>
              <a:t>メディアの発達でコミュニケーションはどう変わったのか？</a:t>
            </a:r>
          </a:p>
        </p:txBody>
      </p:sp>
    </p:spTree>
    <p:extLst>
      <p:ext uri="{BB962C8B-B14F-4D97-AF65-F5344CB8AC3E}">
        <p14:creationId xmlns:p14="http://schemas.microsoft.com/office/powerpoint/2010/main" val="375731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①</a:t>
            </a:r>
            <a:endParaRPr kumimoji="1" lang="ja-JP" altLang="en-US" dirty="0">
              <a:solidFill>
                <a:srgbClr val="FF0000"/>
              </a:solidFill>
            </a:endParaRPr>
          </a:p>
        </p:txBody>
      </p:sp>
      <p:grpSp>
        <p:nvGrpSpPr>
          <p:cNvPr id="3" name="グループ化 2">
            <a:extLst>
              <a:ext uri="{FF2B5EF4-FFF2-40B4-BE49-F238E27FC236}">
                <a16:creationId xmlns:a16="http://schemas.microsoft.com/office/drawing/2014/main" id="{1BA6E049-9DFA-5AED-6714-6A71475FD676}"/>
              </a:ext>
            </a:extLst>
          </p:cNvPr>
          <p:cNvGrpSpPr/>
          <p:nvPr/>
        </p:nvGrpSpPr>
        <p:grpSpPr>
          <a:xfrm>
            <a:off x="888422" y="1709685"/>
            <a:ext cx="7626928" cy="3438630"/>
            <a:chOff x="976745" y="2670464"/>
            <a:chExt cx="7626928" cy="3438630"/>
          </a:xfrm>
        </p:grpSpPr>
        <p:sp>
          <p:nvSpPr>
            <p:cNvPr id="4" name="円/楕円 3"/>
            <p:cNvSpPr/>
            <p:nvPr/>
          </p:nvSpPr>
          <p:spPr>
            <a:xfrm>
              <a:off x="976745" y="3002972"/>
              <a:ext cx="758537" cy="73775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 name="円/楕円 4"/>
            <p:cNvSpPr/>
            <p:nvPr/>
          </p:nvSpPr>
          <p:spPr>
            <a:xfrm>
              <a:off x="6885708" y="3002971"/>
              <a:ext cx="758537" cy="73775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 name="角丸四角形 5"/>
            <p:cNvSpPr/>
            <p:nvPr/>
          </p:nvSpPr>
          <p:spPr>
            <a:xfrm>
              <a:off x="976745" y="3740727"/>
              <a:ext cx="758537" cy="121573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7" name="角丸四角形 6"/>
            <p:cNvSpPr/>
            <p:nvPr/>
          </p:nvSpPr>
          <p:spPr>
            <a:xfrm>
              <a:off x="6885708" y="3740726"/>
              <a:ext cx="758537" cy="121573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 name="左右矢印 7"/>
            <p:cNvSpPr/>
            <p:nvPr/>
          </p:nvSpPr>
          <p:spPr>
            <a:xfrm>
              <a:off x="2034886" y="3226374"/>
              <a:ext cx="4623954" cy="514352"/>
            </a:xfrm>
            <a:prstGeom prst="lef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514600" y="3740725"/>
              <a:ext cx="3969327" cy="369332"/>
            </a:xfrm>
            <a:prstGeom prst="rect">
              <a:avLst/>
            </a:prstGeom>
            <a:noFill/>
          </p:spPr>
          <p:txBody>
            <a:bodyPr wrap="square" rtlCol="0">
              <a:spAutoFit/>
            </a:bodyPr>
            <a:lstStyle/>
            <a:p>
              <a:r>
                <a:rPr kumimoji="1" lang="ja-JP" altLang="en-US" dirty="0"/>
                <a:t>人と人とが意思や感情・思考を伝達</a:t>
              </a:r>
            </a:p>
          </p:txBody>
        </p:sp>
        <p:sp>
          <p:nvSpPr>
            <p:cNvPr id="10" name="テキスト ボックス 9"/>
            <p:cNvSpPr txBox="1"/>
            <p:nvPr/>
          </p:nvSpPr>
          <p:spPr>
            <a:xfrm>
              <a:off x="2514600" y="2670464"/>
              <a:ext cx="3707780" cy="523220"/>
            </a:xfrm>
            <a:prstGeom prst="rect">
              <a:avLst/>
            </a:prstGeom>
            <a:noFill/>
          </p:spPr>
          <p:txBody>
            <a:bodyPr wrap="square" rtlCol="0">
              <a:spAutoFit/>
            </a:bodyPr>
            <a:lstStyle/>
            <a:p>
              <a:r>
                <a:rPr kumimoji="1" lang="ja-JP" altLang="en-US" sz="2800" dirty="0"/>
                <a:t>①（</a:t>
              </a:r>
              <a:r>
                <a:rPr kumimoji="1" lang="ja-JP" altLang="en-US" sz="2800" dirty="0">
                  <a:solidFill>
                    <a:srgbClr val="FF0000"/>
                  </a:solidFill>
                </a:rPr>
                <a:t>コミュニケーション</a:t>
              </a:r>
              <a:r>
                <a:rPr kumimoji="1" lang="ja-JP" altLang="en-US" sz="2800" dirty="0"/>
                <a:t>）</a:t>
              </a:r>
            </a:p>
          </p:txBody>
        </p:sp>
        <p:sp>
          <p:nvSpPr>
            <p:cNvPr id="11" name="右矢印 10"/>
            <p:cNvSpPr/>
            <p:nvPr/>
          </p:nvSpPr>
          <p:spPr>
            <a:xfrm>
              <a:off x="2041815" y="4571998"/>
              <a:ext cx="1065068" cy="467591"/>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2" name="右矢印 11"/>
            <p:cNvSpPr/>
            <p:nvPr/>
          </p:nvSpPr>
          <p:spPr>
            <a:xfrm>
              <a:off x="5514106" y="4571999"/>
              <a:ext cx="1144734" cy="467591"/>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pic>
          <p:nvPicPr>
            <p:cNvPr id="1026" name="Picture 2" descr="スマートフォン・スマホのイラス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3710" y="4338202"/>
              <a:ext cx="1181968" cy="118196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手紙のイラスト「封筒と便箋」"/>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5678" y="4360719"/>
              <a:ext cx="1191488" cy="1191488"/>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p:cNvSpPr txBox="1"/>
            <p:nvPr/>
          </p:nvSpPr>
          <p:spPr>
            <a:xfrm>
              <a:off x="4447309" y="5686197"/>
              <a:ext cx="4156364" cy="369332"/>
            </a:xfrm>
            <a:prstGeom prst="rect">
              <a:avLst/>
            </a:prstGeom>
            <a:noFill/>
          </p:spPr>
          <p:txBody>
            <a:bodyPr wrap="square" rtlCol="0">
              <a:spAutoFit/>
            </a:bodyPr>
            <a:lstStyle/>
            <a:p>
              <a:r>
                <a:rPr lang="ja-JP" altLang="en-US" dirty="0"/>
                <a:t>＝情報の送り手と受け手を媒介するもの</a:t>
              </a:r>
              <a:endParaRPr kumimoji="1" lang="ja-JP" altLang="en-US" dirty="0"/>
            </a:p>
          </p:txBody>
        </p:sp>
        <p:sp>
          <p:nvSpPr>
            <p:cNvPr id="16" name="テキスト ボックス 15"/>
            <p:cNvSpPr txBox="1"/>
            <p:nvPr/>
          </p:nvSpPr>
          <p:spPr>
            <a:xfrm>
              <a:off x="2857500" y="5585874"/>
              <a:ext cx="3200400" cy="523220"/>
            </a:xfrm>
            <a:prstGeom prst="rect">
              <a:avLst/>
            </a:prstGeom>
            <a:noFill/>
          </p:spPr>
          <p:txBody>
            <a:bodyPr wrap="square" rtlCol="0">
              <a:spAutoFit/>
            </a:bodyPr>
            <a:lstStyle/>
            <a:p>
              <a:r>
                <a:rPr kumimoji="1" lang="ja-JP" altLang="en-US" sz="2800" dirty="0"/>
                <a:t>（</a:t>
              </a:r>
              <a:r>
                <a:rPr lang="ja-JP" altLang="en-US" sz="2800" dirty="0">
                  <a:solidFill>
                    <a:srgbClr val="FF0000"/>
                  </a:solidFill>
                </a:rPr>
                <a:t>メディア</a:t>
              </a:r>
              <a:r>
                <a:rPr kumimoji="1" lang="ja-JP" altLang="en-US" sz="2800" dirty="0"/>
                <a:t>）</a:t>
              </a:r>
            </a:p>
          </p:txBody>
        </p:sp>
      </p:grpSp>
      <p:sp>
        <p:nvSpPr>
          <p:cNvPr id="13" name="テキスト ボックス 12">
            <a:extLst>
              <a:ext uri="{FF2B5EF4-FFF2-40B4-BE49-F238E27FC236}">
                <a16:creationId xmlns:a16="http://schemas.microsoft.com/office/drawing/2014/main" id="{10FF49A3-5FCF-E7A1-2F86-987F833113C0}"/>
              </a:ext>
            </a:extLst>
          </p:cNvPr>
          <p:cNvSpPr txBox="1"/>
          <p:nvPr/>
        </p:nvSpPr>
        <p:spPr>
          <a:xfrm>
            <a:off x="1003610" y="5706953"/>
            <a:ext cx="7359805" cy="954107"/>
          </a:xfrm>
          <a:prstGeom prst="rect">
            <a:avLst/>
          </a:prstGeom>
          <a:noFill/>
        </p:spPr>
        <p:txBody>
          <a:bodyPr wrap="square" rtlCol="0">
            <a:spAutoFit/>
          </a:bodyPr>
          <a:lstStyle/>
          <a:p>
            <a:r>
              <a:rPr kumimoji="1" lang="ja-JP" altLang="en-US" sz="2800" dirty="0">
                <a:solidFill>
                  <a:srgbClr val="FF0000"/>
                </a:solidFill>
              </a:rPr>
              <a:t>インターネットなど新しいメディアの登場で</a:t>
            </a:r>
            <a:endParaRPr kumimoji="1" lang="en-US" altLang="ja-JP" sz="2800" dirty="0">
              <a:solidFill>
                <a:srgbClr val="FF0000"/>
              </a:solidFill>
            </a:endParaRPr>
          </a:p>
          <a:p>
            <a:r>
              <a:rPr lang="ja-JP" altLang="en-US" sz="2800" dirty="0">
                <a:solidFill>
                  <a:srgbClr val="FF0000"/>
                </a:solidFill>
              </a:rPr>
              <a:t>　　　　　　　　　　　　</a:t>
            </a:r>
            <a:r>
              <a:rPr kumimoji="1" lang="ja-JP" altLang="en-US" sz="2800" dirty="0">
                <a:solidFill>
                  <a:srgbClr val="FF0000"/>
                </a:solidFill>
              </a:rPr>
              <a:t>コミュニケーションも変化した</a:t>
            </a:r>
          </a:p>
        </p:txBody>
      </p:sp>
      <p:sp>
        <p:nvSpPr>
          <p:cNvPr id="14" name="矢印: 下 13">
            <a:extLst>
              <a:ext uri="{FF2B5EF4-FFF2-40B4-BE49-F238E27FC236}">
                <a16:creationId xmlns:a16="http://schemas.microsoft.com/office/drawing/2014/main" id="{462C4CD1-339B-1F0A-54E2-689AD173394E}"/>
              </a:ext>
            </a:extLst>
          </p:cNvPr>
          <p:cNvSpPr/>
          <p:nvPr/>
        </p:nvSpPr>
        <p:spPr>
          <a:xfrm>
            <a:off x="3568390" y="5241073"/>
            <a:ext cx="1382751" cy="35683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46135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1B8282-76AC-366C-2DF1-1F5CD2893A03}"/>
              </a:ext>
            </a:extLst>
          </p:cNvPr>
          <p:cNvSpPr>
            <a:spLocks noGrp="1"/>
          </p:cNvSpPr>
          <p:nvPr>
            <p:ph idx="1"/>
          </p:nvPr>
        </p:nvSpPr>
        <p:spPr>
          <a:xfrm>
            <a:off x="1" y="1825625"/>
            <a:ext cx="8993170" cy="4351338"/>
          </a:xfrm>
        </p:spPr>
        <p:txBody>
          <a:bodyPr>
            <a:normAutofit/>
          </a:bodyPr>
          <a:lstStyle/>
          <a:p>
            <a:pPr marL="0" indent="0">
              <a:buNone/>
            </a:pPr>
            <a:r>
              <a:rPr kumimoji="1" lang="ja-JP" altLang="en-US" dirty="0"/>
              <a:t>②メディアの利用で生じる課題</a:t>
            </a:r>
            <a:endParaRPr kumimoji="1" lang="en-US" altLang="ja-JP" dirty="0"/>
          </a:p>
          <a:p>
            <a:pPr marL="0" indent="0">
              <a:buNone/>
            </a:pPr>
            <a:r>
              <a:rPr lang="ja-JP" altLang="en-US" dirty="0"/>
              <a:t>　・情報が拡散するスピードや影響を及ぼす範囲が</a:t>
            </a:r>
            <a:r>
              <a:rPr kumimoji="1" lang="ja-JP" altLang="en-US" dirty="0"/>
              <a:t>広い　</a:t>
            </a:r>
            <a:endParaRPr kumimoji="1" lang="en-US" altLang="ja-JP" dirty="0"/>
          </a:p>
          <a:p>
            <a:pPr marL="0" indent="0">
              <a:buNone/>
            </a:pPr>
            <a:r>
              <a:rPr lang="ja-JP" altLang="en-US" dirty="0"/>
              <a:t>　　　　</a:t>
            </a:r>
            <a:r>
              <a:rPr kumimoji="1" lang="ja-JP" altLang="en-US" dirty="0"/>
              <a:t>→炎上などの原因</a:t>
            </a:r>
            <a:endParaRPr kumimoji="1" lang="en-US" altLang="ja-JP" dirty="0"/>
          </a:p>
          <a:p>
            <a:pPr marL="0" indent="0">
              <a:buNone/>
            </a:pPr>
            <a:r>
              <a:rPr lang="ja-JP" altLang="en-US" dirty="0"/>
              <a:t>　・大容量のデータ通信　→受信する側の容量消費</a:t>
            </a:r>
            <a:endParaRPr kumimoji="1" lang="en-US" altLang="ja-JP" dirty="0"/>
          </a:p>
          <a:p>
            <a:pPr marL="0" indent="0">
              <a:buNone/>
            </a:pPr>
            <a:r>
              <a:rPr lang="ja-JP" altLang="en-US" dirty="0"/>
              <a:t>　・送り手の意図が受け手に理解されなかったり誤解される　</a:t>
            </a:r>
            <a:endParaRPr lang="en-US" altLang="ja-JP" dirty="0"/>
          </a:p>
          <a:p>
            <a:pPr marL="0" indent="0">
              <a:buNone/>
            </a:pPr>
            <a:r>
              <a:rPr lang="ja-JP" altLang="en-US" dirty="0"/>
              <a:t>　　　　→</a:t>
            </a:r>
            <a:r>
              <a:rPr lang="ja-JP" altLang="en-US" dirty="0">
                <a:highlight>
                  <a:srgbClr val="FFFF00"/>
                </a:highlight>
              </a:rPr>
              <a:t>コミュニケーションのすれ違い</a:t>
            </a:r>
            <a:endParaRPr lang="en-US" altLang="ja-JP" dirty="0">
              <a:highlight>
                <a:srgbClr val="FFFF00"/>
              </a:highlight>
            </a:endParaRPr>
          </a:p>
          <a:p>
            <a:pPr marL="0" indent="0">
              <a:buNone/>
            </a:pPr>
            <a:r>
              <a:rPr kumimoji="1" lang="ja-JP" altLang="en-US" dirty="0"/>
              <a:t>　・情報の信ぴょう性を見誤ったりする</a:t>
            </a:r>
            <a:endParaRPr kumimoji="1" lang="en-US" altLang="ja-JP" dirty="0"/>
          </a:p>
          <a:p>
            <a:pPr marL="0" indent="0">
              <a:buNone/>
            </a:pPr>
            <a:r>
              <a:rPr lang="ja-JP" altLang="en-US" dirty="0"/>
              <a:t>　　　　→嘘やフェィクニュースに判断を誤る</a:t>
            </a:r>
            <a:endParaRPr kumimoji="1" lang="ja-JP" altLang="en-US" dirty="0"/>
          </a:p>
        </p:txBody>
      </p:sp>
      <p:sp>
        <p:nvSpPr>
          <p:cNvPr id="2" name="タイトル 1">
            <a:extLst>
              <a:ext uri="{FF2B5EF4-FFF2-40B4-BE49-F238E27FC236}">
                <a16:creationId xmlns:a16="http://schemas.microsoft.com/office/drawing/2014/main" id="{846EA7A7-F886-EB87-6D02-50DF0F7FDA84}"/>
              </a:ext>
            </a:extLst>
          </p:cNvPr>
          <p:cNvSpPr>
            <a:spLocks noGrp="1"/>
          </p:cNvSpPr>
          <p:nvPr>
            <p:ph type="title"/>
          </p:nvPr>
        </p:nvSpPr>
        <p:spPr>
          <a:xfrm>
            <a:off x="628650" y="365126"/>
            <a:ext cx="7886700" cy="1325563"/>
          </a:xfrm>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②</a:t>
            </a:r>
            <a:endParaRPr kumimoji="1" lang="ja-JP" altLang="en-US" dirty="0">
              <a:solidFill>
                <a:srgbClr val="FF0000"/>
              </a:solidFill>
            </a:endParaRPr>
          </a:p>
        </p:txBody>
      </p:sp>
    </p:spTree>
    <p:extLst>
      <p:ext uri="{BB962C8B-B14F-4D97-AF65-F5344CB8AC3E}">
        <p14:creationId xmlns:p14="http://schemas.microsoft.com/office/powerpoint/2010/main" val="3478666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8650" y="2885498"/>
            <a:ext cx="7886700" cy="3068493"/>
          </a:xfrm>
        </p:spPr>
        <p:txBody>
          <a:bodyPr/>
          <a:lstStyle/>
          <a:p>
            <a:r>
              <a:rPr lang="ja-JP" altLang="en-US" dirty="0"/>
              <a:t>メディアが持つ特性を理解できていない</a:t>
            </a:r>
            <a:endParaRPr lang="en-US" altLang="ja-JP" dirty="0"/>
          </a:p>
          <a:p>
            <a:pPr marL="0" indent="0">
              <a:buNone/>
            </a:pPr>
            <a:r>
              <a:rPr kumimoji="1" lang="ja-JP" altLang="en-US" dirty="0"/>
              <a:t>　（例）文字だけでは感情が伝わりにくい</a:t>
            </a:r>
            <a:endParaRPr kumimoji="1" lang="en-US" altLang="ja-JP" dirty="0"/>
          </a:p>
          <a:p>
            <a:r>
              <a:rPr lang="ja-JP" altLang="en-US" dirty="0"/>
              <a:t>お互いの社会や文化の違いを理解できていない</a:t>
            </a:r>
            <a:endParaRPr lang="en-US" altLang="ja-JP" dirty="0"/>
          </a:p>
          <a:p>
            <a:pPr marL="0" indent="0">
              <a:buNone/>
            </a:pPr>
            <a:r>
              <a:rPr kumimoji="1" lang="ja-JP" altLang="en-US" dirty="0"/>
              <a:t>　（例）大阪弁が理解できない</a:t>
            </a:r>
            <a:endParaRPr kumimoji="1" lang="en-US" altLang="ja-JP" dirty="0"/>
          </a:p>
          <a:p>
            <a:r>
              <a:rPr kumimoji="1" lang="ja-JP" altLang="en-US" dirty="0"/>
              <a:t>情報を伝える（読み取る）技術が未熟である</a:t>
            </a:r>
            <a:endParaRPr kumimoji="1" lang="en-US" altLang="ja-JP" dirty="0"/>
          </a:p>
          <a:p>
            <a:pPr marL="0" indent="0">
              <a:buNone/>
            </a:pPr>
            <a:r>
              <a:rPr lang="ja-JP" altLang="en-US" dirty="0"/>
              <a:t>　（例）複数の解釈がある</a:t>
            </a:r>
            <a:endParaRPr kumimoji="1" lang="ja-JP" altLang="en-US" dirty="0"/>
          </a:p>
        </p:txBody>
      </p:sp>
      <p:sp>
        <p:nvSpPr>
          <p:cNvPr id="5" name="タイトル 1"/>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solidFill>
                  <a:srgbClr val="FF0000"/>
                </a:solidFill>
              </a:rPr>
              <a:t>コミュニケーションの失敗</a:t>
            </a:r>
            <a:br>
              <a:rPr lang="en-US" altLang="ja-JP" sz="2400" dirty="0">
                <a:solidFill>
                  <a:srgbClr val="FF0000"/>
                </a:solidFill>
              </a:rPr>
            </a:br>
            <a:r>
              <a:rPr lang="ja-JP" altLang="en-US" dirty="0">
                <a:solidFill>
                  <a:srgbClr val="FF0000"/>
                </a:solidFill>
              </a:rPr>
              <a:t>送り手と受け手のすれ違い</a:t>
            </a:r>
          </a:p>
        </p:txBody>
      </p:sp>
      <p:sp>
        <p:nvSpPr>
          <p:cNvPr id="6" name="上矢印 5"/>
          <p:cNvSpPr/>
          <p:nvPr/>
        </p:nvSpPr>
        <p:spPr>
          <a:xfrm>
            <a:off x="2743200" y="1805857"/>
            <a:ext cx="1246909" cy="889720"/>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93569" y="2300723"/>
            <a:ext cx="1168977" cy="584775"/>
          </a:xfrm>
          <a:prstGeom prst="rect">
            <a:avLst/>
          </a:prstGeom>
          <a:noFill/>
        </p:spPr>
        <p:txBody>
          <a:bodyPr wrap="square" rtlCol="0">
            <a:spAutoFit/>
          </a:bodyPr>
          <a:lstStyle/>
          <a:p>
            <a:r>
              <a:rPr kumimoji="1" lang="ja-JP" altLang="en-US" sz="3200" dirty="0"/>
              <a:t>原因</a:t>
            </a:r>
          </a:p>
        </p:txBody>
      </p:sp>
    </p:spTree>
    <p:extLst>
      <p:ext uri="{BB962C8B-B14F-4D97-AF65-F5344CB8AC3E}">
        <p14:creationId xmlns:p14="http://schemas.microsoft.com/office/powerpoint/2010/main" val="2045945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確認課題①</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p:cNvSpPr>
            <a:spLocks noGrp="1"/>
          </p:cNvSpPr>
          <p:nvPr>
            <p:ph idx="1"/>
          </p:nvPr>
        </p:nvSpPr>
        <p:spPr>
          <a:xfrm>
            <a:off x="628650" y="1825624"/>
            <a:ext cx="7886700" cy="1738457"/>
          </a:xfrm>
        </p:spPr>
        <p:txBody>
          <a:bodyPr>
            <a:normAutofit/>
          </a:bodyPr>
          <a:lstStyle/>
          <a:p>
            <a:r>
              <a:rPr lang="ja-JP" altLang="ja-JP" dirty="0"/>
              <a:t>コミュニケーションで、相手にうまく伝わらなかったり、上手に説明できなかったり、思い違いをした例はないだろうか。自分や周りの経験を書いてください。　☞</a:t>
            </a:r>
            <a:r>
              <a:rPr lang="ja-JP" altLang="en-US" dirty="0"/>
              <a:t>１つ</a:t>
            </a:r>
            <a:r>
              <a:rPr lang="ja-JP" altLang="ja-JP" dirty="0"/>
              <a:t>以上</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274037789"/>
              </p:ext>
            </p:extLst>
          </p:nvPr>
        </p:nvGraphicFramePr>
        <p:xfrm>
          <a:off x="767397" y="3699016"/>
          <a:ext cx="7747953" cy="2125980"/>
        </p:xfrm>
        <a:graphic>
          <a:graphicData uri="http://schemas.openxmlformats.org/drawingml/2006/table">
            <a:tbl>
              <a:tblPr firstRow="1" firstCol="1" bandRow="1">
                <a:tableStyleId>{8A107856-5554-42FB-B03E-39F5DBC370BA}</a:tableStyleId>
              </a:tblPr>
              <a:tblGrid>
                <a:gridCol w="7747953">
                  <a:extLst>
                    <a:ext uri="{9D8B030D-6E8A-4147-A177-3AD203B41FA5}">
                      <a16:colId xmlns:a16="http://schemas.microsoft.com/office/drawing/2014/main" val="20000"/>
                    </a:ext>
                  </a:extLst>
                </a:gridCol>
              </a:tblGrid>
              <a:tr h="0">
                <a:tc>
                  <a:txBody>
                    <a:bodyPr/>
                    <a:lstStyle/>
                    <a:p>
                      <a:pPr algn="just">
                        <a:spcAft>
                          <a:spcPts val="0"/>
                        </a:spcAft>
                      </a:pPr>
                      <a:r>
                        <a:rPr lang="ja-JP" sz="1800" kern="100" dirty="0">
                          <a:effectLst/>
                        </a:rPr>
                        <a:t>（例）大阪弁の片付けるという意味の「なおす」が東京の友人には通じなかった</a:t>
                      </a: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en-US" altLang="ja-JP" sz="1800" kern="100" dirty="0">
                        <a:effectLst/>
                      </a:endParaRPr>
                    </a:p>
                    <a:p>
                      <a:pPr algn="just">
                        <a:spcAft>
                          <a:spcPts val="0"/>
                        </a:spcAft>
                      </a:pPr>
                      <a:endParaRPr lang="ja-JP" sz="1800" kern="100" dirty="0">
                        <a:effectLst/>
                      </a:endParaRPr>
                    </a:p>
                    <a:p>
                      <a:pPr algn="just">
                        <a:spcAft>
                          <a:spcPts val="0"/>
                        </a:spcAft>
                      </a:pPr>
                      <a:r>
                        <a:rPr lang="en-US" sz="1050" kern="100" dirty="0">
                          <a:effectLst/>
                        </a:rPr>
                        <a:t> </a:t>
                      </a:r>
                      <a:endParaRPr lang="ja-JP" sz="1050" kern="100" dirty="0">
                        <a:effectLst/>
                      </a:endParaRPr>
                    </a:p>
                    <a:p>
                      <a:pPr algn="just">
                        <a:spcAft>
                          <a:spcPts val="0"/>
                        </a:spcAft>
                      </a:pPr>
                      <a:r>
                        <a:rPr lang="en-US" sz="1050" kern="100" dirty="0">
                          <a:effectLst/>
                        </a:rPr>
                        <a:t> </a:t>
                      </a:r>
                      <a:endParaRPr lang="ja-JP" sz="1050" kern="100" dirty="0">
                        <a:effectLst/>
                      </a:endParaRPr>
                    </a:p>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0600316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1032</TotalTime>
  <Words>1743</Words>
  <Application>Microsoft Office PowerPoint</Application>
  <PresentationFormat>画面に合わせる (4:3)</PresentationFormat>
  <Paragraphs>221</Paragraphs>
  <Slides>31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31</vt:i4>
      </vt:variant>
    </vt:vector>
  </HeadingPairs>
  <TitlesOfParts>
    <vt:vector size="37" baseType="lpstr">
      <vt:lpstr>ＭＳ Ｐゴシック</vt:lpstr>
      <vt:lpstr>Arial</vt:lpstr>
      <vt:lpstr>Calibri</vt:lpstr>
      <vt:lpstr>Century</vt:lpstr>
      <vt:lpstr>Wingdings</vt:lpstr>
      <vt:lpstr>Office テーマ</vt:lpstr>
      <vt:lpstr>メディアの進化</vt:lpstr>
      <vt:lpstr>【ＴＲＹ】①</vt:lpstr>
      <vt:lpstr>ＮＴＴの３桁電話サービス</vt:lpstr>
      <vt:lpstr>昔はどうだっただろう？</vt:lpstr>
      <vt:lpstr>メディアと コミュニケーション</vt:lpstr>
      <vt:lpstr>【知識の整理】①</vt:lpstr>
      <vt:lpstr>【知識の整理】②</vt:lpstr>
      <vt:lpstr>PowerPoint プレゼンテーション</vt:lpstr>
      <vt:lpstr>【確認課題①】</vt:lpstr>
      <vt:lpstr>【知識の整理】②</vt:lpstr>
      <vt:lpstr>【確認課題②】</vt:lpstr>
      <vt:lpstr>参考：コロナウィルスについての 　　　　　　　　　　フェィクニュース</vt:lpstr>
      <vt:lpstr>メディアを賢く 利用するには？</vt:lpstr>
      <vt:lpstr>【知識の整理】③</vt:lpstr>
      <vt:lpstr>ＳＮＳの発展で 生じた新しい課題</vt:lpstr>
      <vt:lpstr>タイムラインや広告は 　　人にあわせて表示される・・</vt:lpstr>
      <vt:lpstr>インターネット上の意見・思想の偏り</vt:lpstr>
      <vt:lpstr>２．コミュニケーション 　　　　　　　手段の特性</vt:lpstr>
      <vt:lpstr>ふだんどんな手段で 家族・友人と コミュニケーションしてる？</vt:lpstr>
      <vt:lpstr>【ＴＲＹ】①</vt:lpstr>
      <vt:lpstr>考えてみよう</vt:lpstr>
      <vt:lpstr>【知識の整理】①②</vt:lpstr>
      <vt:lpstr>参考：実際には匿名ではない・・</vt:lpstr>
      <vt:lpstr>【知識の整理】③</vt:lpstr>
      <vt:lpstr>３．インターネットの発展 ４．情報機器の 　　　　　　パーソナル化</vt:lpstr>
      <vt:lpstr>【ＴＲＹ】①</vt:lpstr>
      <vt:lpstr>【知識の整理】①</vt:lpstr>
      <vt:lpstr>【知識の整理】②③　社会の変化</vt:lpstr>
      <vt:lpstr>【知識の整理】④⑤ 　　　　　　　　　　新たなサービス</vt:lpstr>
      <vt:lpstr>【確認課題】④</vt:lpstr>
      <vt:lpstr>【振り返り】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情報科No.9</dc:title>
  <dc:creator>岡本 弘之</dc:creator>
  <cp:lastModifiedBy>弘之 岡本</cp:lastModifiedBy>
  <cp:revision>34</cp:revision>
  <dcterms:created xsi:type="dcterms:W3CDTF">2022-08-30T00:43:30Z</dcterms:created>
  <dcterms:modified xsi:type="dcterms:W3CDTF">2026-03-10T06:26:28Z</dcterms:modified>
</cp:coreProperties>
</file>