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6" r:id="rId2"/>
    <p:sldId id="307" r:id="rId3"/>
    <p:sldId id="308" r:id="rId4"/>
    <p:sldId id="312" r:id="rId5"/>
    <p:sldId id="273" r:id="rId6"/>
    <p:sldId id="292" r:id="rId7"/>
    <p:sldId id="310" r:id="rId8"/>
    <p:sldId id="311" r:id="rId9"/>
    <p:sldId id="309" r:id="rId10"/>
    <p:sldId id="259" r:id="rId11"/>
    <p:sldId id="260" r:id="rId12"/>
    <p:sldId id="313" r:id="rId13"/>
    <p:sldId id="282" r:id="rId14"/>
    <p:sldId id="283" r:id="rId15"/>
    <p:sldId id="293" r:id="rId16"/>
    <p:sldId id="294" r:id="rId17"/>
    <p:sldId id="295" r:id="rId18"/>
    <p:sldId id="315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之 岡本" userId="dbbc262f0484d2ae" providerId="LiveId" clId="{68F33DBB-651F-47FA-BE12-A47836A0E710}"/>
    <pc:docChg chg="delSld">
      <pc:chgData name="弘之 岡本" userId="dbbc262f0484d2ae" providerId="LiveId" clId="{68F33DBB-651F-47FA-BE12-A47836A0E710}" dt="2026-03-12T00:33:00.660" v="7" actId="47"/>
      <pc:docMkLst>
        <pc:docMk/>
      </pc:docMkLst>
      <pc:sldChg chg="del">
        <pc:chgData name="弘之 岡本" userId="dbbc262f0484d2ae" providerId="LiveId" clId="{68F33DBB-651F-47FA-BE12-A47836A0E710}" dt="2026-03-12T00:33:00.660" v="7" actId="47"/>
        <pc:sldMkLst>
          <pc:docMk/>
          <pc:sldMk cId="1999135373" sldId="278"/>
        </pc:sldMkLst>
      </pc:sldChg>
      <pc:sldChg chg="del">
        <pc:chgData name="弘之 岡本" userId="dbbc262f0484d2ae" providerId="LiveId" clId="{68F33DBB-651F-47FA-BE12-A47836A0E710}" dt="2026-03-12T00:32:28.127" v="2" actId="47"/>
        <pc:sldMkLst>
          <pc:docMk/>
          <pc:sldMk cId="3581941964" sldId="296"/>
        </pc:sldMkLst>
      </pc:sldChg>
      <pc:sldChg chg="del">
        <pc:chgData name="弘之 岡本" userId="dbbc262f0484d2ae" providerId="LiveId" clId="{68F33DBB-651F-47FA-BE12-A47836A0E710}" dt="2026-03-12T00:32:41.940" v="4" actId="47"/>
        <pc:sldMkLst>
          <pc:docMk/>
          <pc:sldMk cId="1382802160" sldId="298"/>
        </pc:sldMkLst>
      </pc:sldChg>
      <pc:sldChg chg="del">
        <pc:chgData name="弘之 岡本" userId="dbbc262f0484d2ae" providerId="LiveId" clId="{68F33DBB-651F-47FA-BE12-A47836A0E710}" dt="2026-03-12T00:32:45.448" v="5" actId="47"/>
        <pc:sldMkLst>
          <pc:docMk/>
          <pc:sldMk cId="200166629" sldId="299"/>
        </pc:sldMkLst>
      </pc:sldChg>
      <pc:sldChg chg="del">
        <pc:chgData name="弘之 岡本" userId="dbbc262f0484d2ae" providerId="LiveId" clId="{68F33DBB-651F-47FA-BE12-A47836A0E710}" dt="2026-03-12T00:32:07.689" v="0" actId="47"/>
        <pc:sldMkLst>
          <pc:docMk/>
          <pc:sldMk cId="723347669" sldId="302"/>
        </pc:sldMkLst>
      </pc:sldChg>
      <pc:sldChg chg="del">
        <pc:chgData name="弘之 岡本" userId="dbbc262f0484d2ae" providerId="LiveId" clId="{68F33DBB-651F-47FA-BE12-A47836A0E710}" dt="2026-03-12T00:32:58.033" v="6" actId="47"/>
        <pc:sldMkLst>
          <pc:docMk/>
          <pc:sldMk cId="722236620" sldId="304"/>
        </pc:sldMkLst>
      </pc:sldChg>
      <pc:sldChg chg="del">
        <pc:chgData name="弘之 岡本" userId="dbbc262f0484d2ae" providerId="LiveId" clId="{68F33DBB-651F-47FA-BE12-A47836A0E710}" dt="2026-03-12T00:32:15.356" v="1" actId="47"/>
        <pc:sldMkLst>
          <pc:docMk/>
          <pc:sldMk cId="2600109110" sldId="305"/>
        </pc:sldMkLst>
      </pc:sldChg>
      <pc:sldChg chg="del">
        <pc:chgData name="弘之 岡本" userId="dbbc262f0484d2ae" providerId="LiveId" clId="{68F33DBB-651F-47FA-BE12-A47836A0E710}" dt="2026-03-12T00:32:34.846" v="3" actId="47"/>
        <pc:sldMkLst>
          <pc:docMk/>
          <pc:sldMk cId="1332158746" sldId="314"/>
        </pc:sldMkLst>
      </pc:sldChg>
    </pc:docChg>
  </pc:docChgLst>
  <pc:docChgLst>
    <pc:chgData name="弘之 岡本" userId="dbbc262f0484d2ae" providerId="LiveId" clId="{1BD758F7-0A33-41CE-A39D-DF6C30958613}"/>
    <pc:docChg chg="undo custSel addSld delSld modSld sldOrd">
      <pc:chgData name="弘之 岡本" userId="dbbc262f0484d2ae" providerId="LiveId" clId="{1BD758F7-0A33-41CE-A39D-DF6C30958613}" dt="2025-05-21T03:13:33.186" v="5182" actId="1035"/>
      <pc:docMkLst>
        <pc:docMk/>
      </pc:docMkLst>
      <pc:sldChg chg="del">
        <pc:chgData name="弘之 岡本" userId="dbbc262f0484d2ae" providerId="LiveId" clId="{1BD758F7-0A33-41CE-A39D-DF6C30958613}" dt="2025-05-19T05:03:15.434" v="1730" actId="47"/>
        <pc:sldMkLst>
          <pc:docMk/>
          <pc:sldMk cId="3634271054" sldId="256"/>
        </pc:sldMkLst>
      </pc:sldChg>
      <pc:sldChg chg="del">
        <pc:chgData name="弘之 岡本" userId="dbbc262f0484d2ae" providerId="LiveId" clId="{1BD758F7-0A33-41CE-A39D-DF6C30958613}" dt="2025-05-19T04:58:08.432" v="1371" actId="47"/>
        <pc:sldMkLst>
          <pc:docMk/>
          <pc:sldMk cId="2267579624" sldId="257"/>
        </pc:sldMkLst>
      </pc:sldChg>
      <pc:sldChg chg="del">
        <pc:chgData name="弘之 岡本" userId="dbbc262f0484d2ae" providerId="LiveId" clId="{1BD758F7-0A33-41CE-A39D-DF6C30958613}" dt="2025-05-19T04:58:06.158" v="1370" actId="47"/>
        <pc:sldMkLst>
          <pc:docMk/>
          <pc:sldMk cId="1812878225" sldId="258"/>
        </pc:sldMkLst>
      </pc:sldChg>
      <pc:sldChg chg="modSp mod ord">
        <pc:chgData name="弘之 岡本" userId="dbbc262f0484d2ae" providerId="LiveId" clId="{1BD758F7-0A33-41CE-A39D-DF6C30958613}" dt="2025-05-19T22:57:17.328" v="4511" actId="14100"/>
        <pc:sldMkLst>
          <pc:docMk/>
          <pc:sldMk cId="3632799300" sldId="259"/>
        </pc:sldMkLst>
      </pc:sldChg>
      <pc:sldChg chg="modSp mod ord">
        <pc:chgData name="弘之 岡本" userId="dbbc262f0484d2ae" providerId="LiveId" clId="{1BD758F7-0A33-41CE-A39D-DF6C30958613}" dt="2025-05-20T05:03:43.792" v="4565"/>
        <pc:sldMkLst>
          <pc:docMk/>
          <pc:sldMk cId="631643625" sldId="260"/>
        </pc:sldMkLst>
      </pc:sldChg>
      <pc:sldChg chg="addSp delSp modSp mod ord">
        <pc:chgData name="弘之 岡本" userId="dbbc262f0484d2ae" providerId="LiveId" clId="{1BD758F7-0A33-41CE-A39D-DF6C30958613}" dt="2025-05-19T08:13:01.341" v="2238" actId="207"/>
        <pc:sldMkLst>
          <pc:docMk/>
          <pc:sldMk cId="582362148" sldId="273"/>
        </pc:sldMkLst>
      </pc:sldChg>
      <pc:sldChg chg="modSp mod">
        <pc:chgData name="弘之 岡本" userId="dbbc262f0484d2ae" providerId="LiveId" clId="{1BD758F7-0A33-41CE-A39D-DF6C30958613}" dt="2025-05-19T22:49:43.896" v="4198" actId="20577"/>
        <pc:sldMkLst>
          <pc:docMk/>
          <pc:sldMk cId="2741872874" sldId="282"/>
        </pc:sldMkLst>
      </pc:sldChg>
      <pc:sldChg chg="modSp mod">
        <pc:chgData name="弘之 岡本" userId="dbbc262f0484d2ae" providerId="LiveId" clId="{1BD758F7-0A33-41CE-A39D-DF6C30958613}" dt="2025-05-19T22:49:50.558" v="4200" actId="20577"/>
        <pc:sldMkLst>
          <pc:docMk/>
          <pc:sldMk cId="3012742879" sldId="283"/>
        </pc:sldMkLst>
      </pc:sldChg>
      <pc:sldChg chg="modSp mod ord">
        <pc:chgData name="弘之 岡本" userId="dbbc262f0484d2ae" providerId="LiveId" clId="{1BD758F7-0A33-41CE-A39D-DF6C30958613}" dt="2025-05-19T08:13:54.699" v="2309" actId="14100"/>
        <pc:sldMkLst>
          <pc:docMk/>
          <pc:sldMk cId="3028049204" sldId="292"/>
        </pc:sldMkLst>
      </pc:sldChg>
      <pc:sldChg chg="modSp mod">
        <pc:chgData name="弘之 岡本" userId="dbbc262f0484d2ae" providerId="LiveId" clId="{1BD758F7-0A33-41CE-A39D-DF6C30958613}" dt="2025-05-19T22:39:30.544" v="3828" actId="20577"/>
        <pc:sldMkLst>
          <pc:docMk/>
          <pc:sldMk cId="3964866435" sldId="293"/>
        </pc:sldMkLst>
      </pc:sldChg>
      <pc:sldChg chg="addSp modSp mod">
        <pc:chgData name="弘之 岡本" userId="dbbc262f0484d2ae" providerId="LiveId" clId="{1BD758F7-0A33-41CE-A39D-DF6C30958613}" dt="2025-05-21T03:13:33.186" v="5182" actId="1035"/>
        <pc:sldMkLst>
          <pc:docMk/>
          <pc:sldMk cId="27546786" sldId="294"/>
        </pc:sldMkLst>
      </pc:sldChg>
      <pc:sldChg chg="modSp mod">
        <pc:chgData name="弘之 岡本" userId="dbbc262f0484d2ae" providerId="LiveId" clId="{1BD758F7-0A33-41CE-A39D-DF6C30958613}" dt="2025-05-19T22:39:20.538" v="3825" actId="20577"/>
        <pc:sldMkLst>
          <pc:docMk/>
          <pc:sldMk cId="3690944843" sldId="295"/>
        </pc:sldMkLst>
      </pc:sldChg>
      <pc:sldChg chg="ord">
        <pc:chgData name="弘之 岡本" userId="dbbc262f0484d2ae" providerId="LiveId" clId="{1BD758F7-0A33-41CE-A39D-DF6C30958613}" dt="2025-05-19T05:03:10.144" v="1729"/>
        <pc:sldMkLst>
          <pc:docMk/>
          <pc:sldMk cId="3581941964" sldId="296"/>
        </pc:sldMkLst>
      </pc:sldChg>
      <pc:sldChg chg="modSp del mod">
        <pc:chgData name="弘之 岡本" userId="dbbc262f0484d2ae" providerId="LiveId" clId="{1BD758F7-0A33-41CE-A39D-DF6C30958613}" dt="2025-05-19T22:47:33.731" v="4131" actId="47"/>
        <pc:sldMkLst>
          <pc:docMk/>
          <pc:sldMk cId="3336125554" sldId="297"/>
        </pc:sldMkLst>
      </pc:sldChg>
      <pc:sldChg chg="modSp mod">
        <pc:chgData name="弘之 岡本" userId="dbbc262f0484d2ae" providerId="LiveId" clId="{1BD758F7-0A33-41CE-A39D-DF6C30958613}" dt="2025-05-19T22:39:37.794" v="3829" actId="20577"/>
        <pc:sldMkLst>
          <pc:docMk/>
          <pc:sldMk cId="200166629" sldId="299"/>
        </pc:sldMkLst>
      </pc:sldChg>
      <pc:sldChg chg="addSp modSp mod">
        <pc:chgData name="弘之 岡本" userId="dbbc262f0484d2ae" providerId="LiveId" clId="{1BD758F7-0A33-41CE-A39D-DF6C30958613}" dt="2025-05-19T22:56:54.065" v="4508" actId="20577"/>
        <pc:sldMkLst>
          <pc:docMk/>
          <pc:sldMk cId="2688910257" sldId="300"/>
        </pc:sldMkLst>
      </pc:sldChg>
      <pc:sldChg chg="ord">
        <pc:chgData name="弘之 岡本" userId="dbbc262f0484d2ae" providerId="LiveId" clId="{1BD758F7-0A33-41CE-A39D-DF6C30958613}" dt="2025-05-19T04:41:53.039" v="626"/>
        <pc:sldMkLst>
          <pc:docMk/>
          <pc:sldMk cId="723347669" sldId="302"/>
        </pc:sldMkLst>
      </pc:sldChg>
      <pc:sldChg chg="del">
        <pc:chgData name="弘之 岡本" userId="dbbc262f0484d2ae" providerId="LiveId" clId="{1BD758F7-0A33-41CE-A39D-DF6C30958613}" dt="2025-05-19T04:49:23.196" v="802" actId="47"/>
        <pc:sldMkLst>
          <pc:docMk/>
          <pc:sldMk cId="3250120180" sldId="303"/>
        </pc:sldMkLst>
      </pc:sldChg>
      <pc:sldChg chg="addSp modSp mod ord modClrScheme chgLayout">
        <pc:chgData name="弘之 岡本" userId="dbbc262f0484d2ae" providerId="LiveId" clId="{1BD758F7-0A33-41CE-A39D-DF6C30958613}" dt="2025-05-19T08:14:34.381" v="2377" actId="6549"/>
        <pc:sldMkLst>
          <pc:docMk/>
          <pc:sldMk cId="2600109110" sldId="305"/>
        </pc:sldMkLst>
      </pc:sldChg>
      <pc:sldChg chg="add">
        <pc:chgData name="弘之 岡本" userId="dbbc262f0484d2ae" providerId="LiveId" clId="{1BD758F7-0A33-41CE-A39D-DF6C30958613}" dt="2025-05-19T04:33:41.616" v="0"/>
        <pc:sldMkLst>
          <pc:docMk/>
          <pc:sldMk cId="2623318862" sldId="306"/>
        </pc:sldMkLst>
      </pc:sldChg>
      <pc:sldChg chg="addSp modSp new mod ord">
        <pc:chgData name="弘之 岡本" userId="dbbc262f0484d2ae" providerId="LiveId" clId="{1BD758F7-0A33-41CE-A39D-DF6C30958613}" dt="2025-05-19T04:57:02.120" v="1335"/>
        <pc:sldMkLst>
          <pc:docMk/>
          <pc:sldMk cId="1459993150" sldId="307"/>
        </pc:sldMkLst>
      </pc:sldChg>
      <pc:sldChg chg="addSp modSp new mod ord">
        <pc:chgData name="弘之 岡本" userId="dbbc262f0484d2ae" providerId="LiveId" clId="{1BD758F7-0A33-41CE-A39D-DF6C30958613}" dt="2025-05-19T06:23:13.731" v="1744" actId="6549"/>
        <pc:sldMkLst>
          <pc:docMk/>
          <pc:sldMk cId="3724963932" sldId="308"/>
        </pc:sldMkLst>
      </pc:sldChg>
      <pc:sldChg chg="addSp delSp modSp new mod ord modClrScheme chgLayout">
        <pc:chgData name="弘之 岡本" userId="dbbc262f0484d2ae" providerId="LiveId" clId="{1BD758F7-0A33-41CE-A39D-DF6C30958613}" dt="2025-05-19T08:15:10.043" v="2379"/>
        <pc:sldMkLst>
          <pc:docMk/>
          <pc:sldMk cId="415992569" sldId="309"/>
        </pc:sldMkLst>
      </pc:sldChg>
      <pc:sldChg chg="addSp delSp modSp new mod modAnim">
        <pc:chgData name="弘之 岡本" userId="dbbc262f0484d2ae" providerId="LiveId" clId="{1BD758F7-0A33-41CE-A39D-DF6C30958613}" dt="2025-05-19T04:49:17.816" v="801" actId="1076"/>
        <pc:sldMkLst>
          <pc:docMk/>
          <pc:sldMk cId="528925792" sldId="310"/>
        </pc:sldMkLst>
      </pc:sldChg>
      <pc:sldChg chg="addSp modSp new mod">
        <pc:chgData name="弘之 岡本" userId="dbbc262f0484d2ae" providerId="LiveId" clId="{1BD758F7-0A33-41CE-A39D-DF6C30958613}" dt="2025-05-19T04:54:39.737" v="1206" actId="14100"/>
        <pc:sldMkLst>
          <pc:docMk/>
          <pc:sldMk cId="3666077087" sldId="311"/>
        </pc:sldMkLst>
      </pc:sldChg>
      <pc:sldChg chg="addSp delSp modSp new mod">
        <pc:chgData name="弘之 岡本" userId="dbbc262f0484d2ae" providerId="LiveId" clId="{1BD758F7-0A33-41CE-A39D-DF6C30958613}" dt="2025-05-19T06:34:31.703" v="1920" actId="1076"/>
        <pc:sldMkLst>
          <pc:docMk/>
          <pc:sldMk cId="1712060192" sldId="312"/>
        </pc:sldMkLst>
      </pc:sldChg>
      <pc:sldChg chg="modSp new del mod">
        <pc:chgData name="弘之 岡本" userId="dbbc262f0484d2ae" providerId="LiveId" clId="{1BD758F7-0A33-41CE-A39D-DF6C30958613}" dt="2025-05-19T05:02:38.851" v="1727" actId="47"/>
        <pc:sldMkLst>
          <pc:docMk/>
          <pc:sldMk cId="2991376720" sldId="312"/>
        </pc:sldMkLst>
      </pc:sldChg>
      <pc:sldChg chg="addSp delSp modSp new mod ord modClrScheme chgLayout">
        <pc:chgData name="弘之 岡本" userId="dbbc262f0484d2ae" providerId="LiveId" clId="{1BD758F7-0A33-41CE-A39D-DF6C30958613}" dt="2025-05-20T05:04:24.613" v="4699" actId="14100"/>
        <pc:sldMkLst>
          <pc:docMk/>
          <pc:sldMk cId="2109355064" sldId="313"/>
        </pc:sldMkLst>
      </pc:sldChg>
      <pc:sldChg chg="addSp delSp modSp new mod">
        <pc:chgData name="弘之 岡本" userId="dbbc262f0484d2ae" providerId="LiveId" clId="{1BD758F7-0A33-41CE-A39D-DF6C30958613}" dt="2025-05-19T22:46:37.800" v="4128" actId="1076"/>
        <pc:sldMkLst>
          <pc:docMk/>
          <pc:sldMk cId="1332158746" sldId="314"/>
        </pc:sldMkLst>
      </pc:sldChg>
      <pc:sldChg chg="addSp delSp modSp new mod">
        <pc:chgData name="弘之 岡本" userId="dbbc262f0484d2ae" providerId="LiveId" clId="{1BD758F7-0A33-41CE-A39D-DF6C30958613}" dt="2025-05-19T22:55:27.806" v="4416" actId="14100"/>
        <pc:sldMkLst>
          <pc:docMk/>
          <pc:sldMk cId="1040109868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C488-52DF-4EEE-B891-074FE69834F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0C94-AD2E-4201-9158-D631A0DEA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33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30C94-AD2E-4201-9158-D631A0DEA3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83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27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90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1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31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27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52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0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46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77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59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BB98-FF98-47AC-94A1-6E0362EDA40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6EB5-1FBC-44D2-BF62-0DE218461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nicter.jp/atlas_fix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1205-34B9-6765-ABA2-865C91A10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AAE8E-7452-A6A5-F129-05CE550E8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情報セキュリティ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22AD95-BC21-4065-4359-B5ACE8E3B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情報</a:t>
            </a:r>
            <a:r>
              <a:rPr kumimoji="1" lang="en-US" altLang="ja-JP" dirty="0"/>
              <a:t>Ⅰ</a:t>
            </a:r>
            <a:r>
              <a:rPr kumimoji="1" lang="ja-JP" altLang="en-US" dirty="0"/>
              <a:t>　Ｎｏ．０５</a:t>
            </a:r>
          </a:p>
        </p:txBody>
      </p:sp>
    </p:spTree>
    <p:extLst>
      <p:ext uri="{BB962C8B-B14F-4D97-AF65-F5344CB8AC3E}">
        <p14:creationId xmlns:p14="http://schemas.microsoft.com/office/powerpoint/2010/main" val="262331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1BB42C-8BAC-51E6-5870-22045AA6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61D25-06F1-4990-C129-BED8E204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690688"/>
            <a:ext cx="8628185" cy="5348287"/>
          </a:xfrm>
        </p:spPr>
        <p:txBody>
          <a:bodyPr>
            <a:noAutofit/>
          </a:bodyPr>
          <a:lstStyle/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①（</a:t>
            </a:r>
            <a:r>
              <a:rPr kumimoji="1" lang="ja-JP" altLang="ja-JP" b="0" i="0" u="none" strike="noStrik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サイバー犯罪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）</a:t>
            </a:r>
            <a:endParaRPr kumimoji="1" lang="en-US" altLang="ja-JP" b="0" i="0" u="none" strike="noStrike" kern="1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kern="100" dirty="0">
                <a:solidFill>
                  <a:srgbClr val="000000"/>
                </a:solidFill>
                <a:latin typeface="Calibri" panose="020F0502020204030204" pitchFamily="34" charset="0"/>
              </a:rPr>
              <a:t>　＝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コンピュータや情報通信ネットワークを使った犯罪</a:t>
            </a:r>
            <a:endParaRPr kumimoji="1" lang="en-US" altLang="ja-JP" b="0" i="0" u="none" strike="noStrike" kern="1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１）</a:t>
            </a: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（</a:t>
            </a:r>
            <a:r>
              <a:rPr kumimoji="1" lang="ja-JP" altLang="ja-JP" b="0" i="0" u="none" strike="noStrik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不正アクセス禁止法違反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）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　　＝セキュリティの欠陥や不正に</a:t>
            </a: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ＩＤ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・パスを使</a:t>
            </a: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う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　</a:t>
            </a:r>
            <a:r>
              <a:rPr kumimoji="1" lang="en-US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※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（</a:t>
            </a:r>
            <a:r>
              <a:rPr kumimoji="1" lang="ja-JP" altLang="ja-JP" b="0" i="0" u="none" strike="noStrik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ソーシャルエンジニアリング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）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　　　　＝だましたりな</a:t>
            </a: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ど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技術を使わずに情報を盗む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２）（</a:t>
            </a:r>
            <a:r>
              <a:rPr kumimoji="1" lang="ja-JP" altLang="ja-JP" b="0" i="0" u="none" strike="noStrik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コンピュータ・電磁記録対象犯罪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）</a:t>
            </a:r>
            <a:endParaRPr kumimoji="1" lang="en-US" altLang="ja-JP" b="0" i="0" u="none" strike="noStrike" kern="1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kern="100" dirty="0">
                <a:solidFill>
                  <a:srgbClr val="000000"/>
                </a:solidFill>
                <a:latin typeface="Calibri" panose="020F0502020204030204" pitchFamily="34" charset="0"/>
              </a:rPr>
              <a:t>　　　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＝不正に操作しデータを改ざん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　（例）コンピュータウイルスやマルウェアの作成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kern="100" dirty="0">
                <a:solidFill>
                  <a:srgbClr val="000000"/>
                </a:solidFill>
                <a:latin typeface="Calibri" panose="020F0502020204030204" pitchFamily="34" charset="0"/>
              </a:rPr>
              <a:t>３）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（</a:t>
            </a:r>
            <a:r>
              <a:rPr kumimoji="1" lang="ja-JP" altLang="ja-JP" b="0" i="0" u="none" strike="noStrik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ネットワーク利用犯罪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）</a:t>
            </a:r>
            <a:endParaRPr kumimoji="1" lang="en-US" altLang="ja-JP" b="0" i="0" u="none" strike="noStrike" kern="1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kern="100" dirty="0">
                <a:solidFill>
                  <a:srgbClr val="000000"/>
                </a:solidFill>
                <a:latin typeface="Calibri" panose="020F0502020204030204" pitchFamily="34" charset="0"/>
              </a:rPr>
              <a:t>　　　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＝ネットワークを利用して行う犯罪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ja-JP" altLang="en-US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</a:t>
            </a:r>
            <a:r>
              <a:rPr kumimoji="1" lang="ja-JP" altLang="ja-JP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　　（例）違法情報送信、誹謗中傷、フィッシング詐欺</a:t>
            </a:r>
            <a:endParaRPr lang="ja-JP" altLang="ja-JP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9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A217209C-D2B4-7706-9FF8-3CB20E5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知識の整理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②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899B2A20-538E-DE7C-213D-904EA7D79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81740"/>
              </p:ext>
            </p:extLst>
          </p:nvPr>
        </p:nvGraphicFramePr>
        <p:xfrm>
          <a:off x="146755" y="1690689"/>
          <a:ext cx="8850489" cy="50149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850489">
                  <a:extLst>
                    <a:ext uri="{9D8B030D-6E8A-4147-A177-3AD203B41FA5}">
                      <a16:colId xmlns:a16="http://schemas.microsoft.com/office/drawing/2014/main" val="4186605299"/>
                    </a:ext>
                  </a:extLst>
                </a:gridCol>
              </a:tblGrid>
              <a:tr h="835818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②（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情報セキュリティ</a:t>
                      </a:r>
                      <a:r>
                        <a:rPr lang="ja-JP" sz="2400" kern="100" dirty="0">
                          <a:effectLst/>
                        </a:rPr>
                        <a:t>）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　　</a:t>
                      </a:r>
                      <a:r>
                        <a:rPr lang="ja-JP" sz="2400" kern="100" dirty="0">
                          <a:effectLst/>
                        </a:rPr>
                        <a:t>＝不正行為や不慮の事故に対して安全対策</a:t>
                      </a:r>
                      <a:r>
                        <a:rPr lang="ja-JP" sz="2400" kern="100">
                          <a:effectLst/>
                        </a:rPr>
                        <a:t>を講じる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484375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１）</a:t>
                      </a:r>
                      <a:r>
                        <a:rPr lang="ja-JP" altLang="en-US" sz="2400" kern="100" dirty="0">
                          <a:effectLst/>
                        </a:rPr>
                        <a:t>（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認証技術</a:t>
                      </a:r>
                      <a:r>
                        <a:rPr lang="ja-JP" altLang="en-US" sz="2400" kern="100" dirty="0">
                          <a:effectLst/>
                        </a:rPr>
                        <a:t>）＝情報</a:t>
                      </a:r>
                      <a:r>
                        <a:rPr lang="ja-JP" sz="2400" kern="100" dirty="0">
                          <a:effectLst/>
                        </a:rPr>
                        <a:t>技術</a:t>
                      </a:r>
                      <a:r>
                        <a:rPr lang="ja-JP" altLang="en-US" sz="2400" kern="100" dirty="0">
                          <a:effectLst/>
                        </a:rPr>
                        <a:t>で安全対策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099357"/>
                  </a:ext>
                </a:extLst>
              </a:tr>
              <a:tr h="1253728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　　・</a:t>
                      </a:r>
                      <a:r>
                        <a:rPr lang="ja-JP" altLang="en-US" sz="2400" kern="100" dirty="0">
                          <a:effectLst/>
                        </a:rPr>
                        <a:t>（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知識認証</a:t>
                      </a:r>
                      <a:r>
                        <a:rPr lang="ja-JP" altLang="en-US" sz="2400" kern="100" dirty="0">
                          <a:effectLst/>
                        </a:rPr>
                        <a:t>）＝本人だけが知っている情報（例）パスコード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　　　・（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所有認証</a:t>
                      </a:r>
                      <a:r>
                        <a:rPr lang="ja-JP" altLang="en-US" sz="2400" kern="100" dirty="0">
                          <a:effectLst/>
                        </a:rPr>
                        <a:t>）＝本人だけが持っているもの（例）端末、カード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　　　・</a:t>
                      </a:r>
                      <a:r>
                        <a:rPr lang="ja-JP" sz="2400" kern="100" dirty="0">
                          <a:effectLst/>
                        </a:rPr>
                        <a:t>（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生体認証</a:t>
                      </a:r>
                      <a:r>
                        <a:rPr lang="ja-JP" sz="2400" kern="100" dirty="0">
                          <a:effectLst/>
                        </a:rPr>
                        <a:t>）＝</a:t>
                      </a:r>
                      <a:r>
                        <a:rPr lang="ja-JP" altLang="en-US" sz="2400" kern="100" dirty="0">
                          <a:effectLst/>
                        </a:rPr>
                        <a:t>本人の身体的特徴（例）</a:t>
                      </a:r>
                      <a:r>
                        <a:rPr lang="ja-JP" sz="2400" kern="100" dirty="0">
                          <a:effectLst/>
                        </a:rPr>
                        <a:t>指紋、顔の特徴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80721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　　</a:t>
                      </a:r>
                      <a:r>
                        <a:rPr lang="ja-JP" altLang="en-US" sz="2400" kern="100" dirty="0">
                          <a:effectLst/>
                        </a:rPr>
                        <a:t>　→（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多要素認証</a:t>
                      </a:r>
                      <a:r>
                        <a:rPr lang="ja-JP" altLang="en-US" sz="2400" kern="100" dirty="0">
                          <a:effectLst/>
                        </a:rPr>
                        <a:t>）</a:t>
                      </a:r>
                      <a:r>
                        <a:rPr lang="ja-JP" sz="2400" kern="100" dirty="0">
                          <a:effectLst/>
                        </a:rPr>
                        <a:t>＝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ja-JP" sz="2400" kern="100" dirty="0">
                          <a:effectLst/>
                        </a:rPr>
                        <a:t>つ</a:t>
                      </a:r>
                      <a:r>
                        <a:rPr lang="ja-JP" altLang="en-US" sz="2400" kern="100" dirty="0">
                          <a:effectLst/>
                        </a:rPr>
                        <a:t>以上の認証方法を組み合わせる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997443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２）</a:t>
                      </a:r>
                      <a:r>
                        <a:rPr lang="ja-JP" altLang="en-US" sz="2400" kern="100" dirty="0">
                          <a:effectLst/>
                        </a:rPr>
                        <a:t>（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情報セキュリティポリシー</a:t>
                      </a:r>
                      <a:r>
                        <a:rPr lang="ja-JP" altLang="en-US" sz="2400" kern="100" dirty="0">
                          <a:effectLst/>
                        </a:rPr>
                        <a:t>）＝組織でルールを</a:t>
                      </a:r>
                      <a:r>
                        <a:rPr lang="ja-JP" sz="2400" kern="100" dirty="0">
                          <a:effectLst/>
                        </a:rPr>
                        <a:t>構築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88292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　　・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機密性</a:t>
                      </a:r>
                      <a:r>
                        <a:rPr lang="ja-JP" sz="2400" kern="100" dirty="0">
                          <a:effectLst/>
                        </a:rPr>
                        <a:t>＝</a:t>
                      </a:r>
                      <a:r>
                        <a:rPr lang="ja-JP" altLang="en-US" sz="2400" kern="100" dirty="0">
                          <a:effectLst/>
                        </a:rPr>
                        <a:t>許可された人だけがアクセスできるように制限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166999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　　・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完全性</a:t>
                      </a:r>
                      <a:r>
                        <a:rPr lang="ja-JP" sz="2400" kern="100" dirty="0">
                          <a:effectLst/>
                        </a:rPr>
                        <a:t>＝</a:t>
                      </a:r>
                      <a:r>
                        <a:rPr lang="ja-JP" altLang="en-US" sz="2400" kern="100" dirty="0">
                          <a:effectLst/>
                        </a:rPr>
                        <a:t>内容が正確で、不正に改ざんされないように制限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089900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　　・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可用性</a:t>
                      </a:r>
                      <a:r>
                        <a:rPr lang="ja-JP" sz="2400" kern="100" dirty="0">
                          <a:effectLst/>
                        </a:rPr>
                        <a:t>＝</a:t>
                      </a:r>
                      <a:r>
                        <a:rPr lang="ja-JP" altLang="en-US" sz="2400" kern="100" dirty="0">
                          <a:effectLst/>
                        </a:rPr>
                        <a:t>必要な時に使えるよう、システムダウンの対策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886269"/>
                  </a:ext>
                </a:extLst>
              </a:tr>
              <a:tr h="417909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　３）個人で・・推測されにくいパスワード、情報モラル・法律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17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4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6CF9383-39AA-EDE2-3572-0487AA1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86725" cy="1325563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身近な認証技術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～侵入されないようどう守る？～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0E4FA6-6C91-C905-679C-78A8C724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7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家なら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知識認証</a:t>
            </a:r>
            <a:r>
              <a:rPr lang="ja-JP" altLang="en-US" dirty="0"/>
              <a:t>＝パスコード（番号）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所有認証</a:t>
            </a:r>
            <a:r>
              <a:rPr lang="ja-JP" altLang="en-US" dirty="0"/>
              <a:t>＝家の鍵、カード、スマートフォン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生体認証</a:t>
            </a:r>
            <a:r>
              <a:rPr lang="ja-JP" altLang="en-US" dirty="0"/>
              <a:t>＝カメラで顔の確認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ｉｐｈｏｎｅ・アプリなら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知識認証</a:t>
            </a:r>
            <a:r>
              <a:rPr lang="ja-JP" altLang="en-US" dirty="0"/>
              <a:t>＝パスコード（</a:t>
            </a:r>
            <a:r>
              <a:rPr lang="en-US" altLang="ja-JP" dirty="0"/>
              <a:t>4</a:t>
            </a:r>
            <a:r>
              <a:rPr lang="ja-JP" altLang="en-US" dirty="0"/>
              <a:t>桁・</a:t>
            </a:r>
            <a:r>
              <a:rPr lang="en-US" altLang="ja-JP" dirty="0"/>
              <a:t>6</a:t>
            </a:r>
            <a:r>
              <a:rPr lang="ja-JP" altLang="en-US" dirty="0"/>
              <a:t>桁）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所有認証</a:t>
            </a:r>
            <a:r>
              <a:rPr lang="ja-JP" altLang="en-US" dirty="0"/>
              <a:t>＝認証コードのメッセージ送信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生体認証</a:t>
            </a:r>
            <a:r>
              <a:rPr lang="ja-JP" altLang="en-US" dirty="0"/>
              <a:t>＝瞳、顔、指紋認証あり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DE433C4-ABBE-ED54-CB14-928E91ABF05D}"/>
              </a:ext>
            </a:extLst>
          </p:cNvPr>
          <p:cNvSpPr/>
          <p:nvPr/>
        </p:nvSpPr>
        <p:spPr>
          <a:xfrm>
            <a:off x="5848348" y="3429000"/>
            <a:ext cx="3124201" cy="1171575"/>
          </a:xfrm>
          <a:prstGeom prst="wedgeRoundRectCallout">
            <a:avLst>
              <a:gd name="adj1" fmla="val -65505"/>
              <a:gd name="adj2" fmla="val 438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認証技術は身近なところで使われている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210935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参考：どうやって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　他人のパスワードを破る</a:t>
            </a:r>
            <a:r>
              <a:rPr lang="ja-JP" altLang="en-US" dirty="0">
                <a:solidFill>
                  <a:srgbClr val="FF0000"/>
                </a:solidFill>
              </a:rPr>
              <a:t>のか？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822" y="1825625"/>
            <a:ext cx="86134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①類推攻撃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・ユーザ名、誕生日、電話番号、住所・・・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②辞書攻撃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・よく使われるパスワードを辞書のようにリスト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化し順番に試していく（例）</a:t>
            </a:r>
            <a:r>
              <a:rPr lang="en-US" altLang="ja-JP" dirty="0"/>
              <a:t>password</a:t>
            </a:r>
            <a:r>
              <a:rPr lang="ja-JP" altLang="en-US" dirty="0"/>
              <a:t>　</a:t>
            </a:r>
            <a:r>
              <a:rPr lang="en-US" altLang="ja-JP" dirty="0"/>
              <a:t>123456</a:t>
            </a:r>
          </a:p>
          <a:p>
            <a:pPr marL="0" indent="0">
              <a:buNone/>
            </a:pPr>
            <a:r>
              <a:rPr kumimoji="1" lang="ja-JP" altLang="en-US" dirty="0"/>
              <a:t>③総当たり攻撃（</a:t>
            </a:r>
            <a:r>
              <a:rPr kumimoji="1" lang="ja-JP" altLang="en-US" dirty="0">
                <a:solidFill>
                  <a:srgbClr val="FF0000"/>
                </a:solidFill>
              </a:rPr>
              <a:t>ブルートフォース攻撃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・可能な組み合わせをすべて試す方法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（例）</a:t>
            </a:r>
            <a:r>
              <a:rPr kumimoji="1" lang="en-US" altLang="ja-JP" dirty="0"/>
              <a:t>4</a:t>
            </a:r>
            <a:r>
              <a:rPr kumimoji="1" lang="ja-JP" altLang="en-US" dirty="0"/>
              <a:t>桁数字なら</a:t>
            </a:r>
            <a:r>
              <a:rPr kumimoji="1" lang="en-US" altLang="ja-JP" dirty="0"/>
              <a:t>0000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9999</a:t>
            </a:r>
            <a:r>
              <a:rPr kumimoji="1" lang="ja-JP" altLang="en-US" dirty="0" err="1"/>
              <a:t>まで</a:t>
            </a:r>
            <a:r>
              <a:rPr kumimoji="1" lang="ja-JP" altLang="en-US" dirty="0"/>
              <a:t>順に試す</a:t>
            </a:r>
          </a:p>
        </p:txBody>
      </p:sp>
    </p:spTree>
    <p:extLst>
      <p:ext uri="{BB962C8B-B14F-4D97-AF65-F5344CB8AC3E}">
        <p14:creationId xmlns:p14="http://schemas.microsoft.com/office/powerpoint/2010/main" val="274187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7635" y="378560"/>
            <a:ext cx="78867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参考：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総当たり攻撃を破るための時間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60374"/>
              </p:ext>
            </p:extLst>
          </p:nvPr>
        </p:nvGraphicFramePr>
        <p:xfrm>
          <a:off x="238990" y="2309654"/>
          <a:ext cx="8624454" cy="3840480"/>
        </p:xfrm>
        <a:graphic>
          <a:graphicData uri="http://schemas.openxmlformats.org/drawingml/2006/table">
            <a:tbl>
              <a:tblPr/>
              <a:tblGrid>
                <a:gridCol w="195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+mn-ea"/>
                          <a:ea typeface="+mn-ea"/>
                        </a:rPr>
                        <a:t>使用する文字の種類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dirty="0">
                          <a:effectLst/>
                          <a:latin typeface="+mn-ea"/>
                          <a:ea typeface="+mn-ea"/>
                        </a:rPr>
                        <a:t>文字の場合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ja-JP" altLang="en-US">
                          <a:effectLst/>
                          <a:latin typeface="+mn-ea"/>
                          <a:ea typeface="+mn-ea"/>
                        </a:rPr>
                        <a:t>文字の場合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ja-JP" altLang="en-US">
                          <a:effectLst/>
                          <a:latin typeface="+mn-ea"/>
                          <a:ea typeface="+mn-ea"/>
                        </a:rPr>
                        <a:t>文字の場合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>
                          <a:effectLst/>
                          <a:latin typeface="+mn-ea"/>
                          <a:ea typeface="+mn-ea"/>
                        </a:rPr>
                        <a:t>文字の場合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dirty="0">
                          <a:effectLst/>
                          <a:latin typeface="+mn-ea"/>
                          <a:ea typeface="+mn-ea"/>
                        </a:rPr>
                        <a:t>英字（大文字、小文字区別しない）　　</a:t>
                      </a:r>
                      <a:r>
                        <a:rPr lang="en-US" altLang="ja-JP" dirty="0">
                          <a:effectLst/>
                          <a:latin typeface="+mn-ea"/>
                          <a:ea typeface="+mn-ea"/>
                        </a:rPr>
                        <a:t>26</a:t>
                      </a:r>
                      <a:r>
                        <a:rPr lang="ja-JP" altLang="en-US" dirty="0">
                          <a:effectLst/>
                          <a:latin typeface="+mn-ea"/>
                          <a:ea typeface="+mn-ea"/>
                        </a:rPr>
                        <a:t>字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秒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45.7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万通り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37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892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万通り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2088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億通り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32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141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兆通り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英字（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大文字</a:t>
                      </a:r>
                      <a:r>
                        <a:rPr lang="zh-CN" altLang="en-US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、小文字区別）＋数字</a:t>
                      </a:r>
                      <a:r>
                        <a:rPr lang="ja-JP" altLang="en-US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  <a:r>
                        <a:rPr lang="ja-JP" altLang="en-US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字</a:t>
                      </a:r>
                      <a:endParaRPr lang="zh-CN" altLang="en-US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1478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万通り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568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億通り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218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兆通り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万年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115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京通り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英字（大文字、小文字区別）＋数字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＋記号</a:t>
                      </a:r>
                      <a:r>
                        <a:rPr lang="ja-JP" altLang="en-US" sz="1800" b="1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8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  <a:r>
                        <a:rPr lang="ja-JP" altLang="en-US" sz="18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字</a:t>
                      </a:r>
                      <a:endParaRPr lang="zh-CN" altLang="en-US" sz="18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7807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万通り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6899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億通り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千年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6096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兆通り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2800" dirty="0">
                          <a:effectLst/>
                          <a:latin typeface="+mn-ea"/>
                          <a:ea typeface="+mn-ea"/>
                        </a:rPr>
                        <a:t>千万年</a:t>
                      </a:r>
                      <a:endParaRPr lang="en-US" altLang="ja-JP" sz="28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600" dirty="0">
                          <a:effectLst/>
                          <a:latin typeface="+mn-ea"/>
                          <a:ea typeface="+mn-ea"/>
                        </a:rPr>
                        <a:t>5386</a:t>
                      </a:r>
                      <a:r>
                        <a:rPr lang="ja-JP" altLang="en-US" sz="1600" dirty="0">
                          <a:effectLst/>
                          <a:latin typeface="+mn-ea"/>
                          <a:ea typeface="+mn-ea"/>
                        </a:rPr>
                        <a:t>京通り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5523" y="2133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使用できる文字数と入力桁数によるパスワードの最大解読時間(IPA,2008)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434444" y="3971924"/>
            <a:ext cx="1683327" cy="21782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2813" y="6063941"/>
            <a:ext cx="718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現実的な安全ラインは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英字（大文字・小文字区別）＋数字の</a:t>
            </a:r>
            <a:r>
              <a:rPr lang="en-US" altLang="ja-JP" sz="2400" dirty="0">
                <a:solidFill>
                  <a:srgbClr val="FF0000"/>
                </a:solidFill>
              </a:rPr>
              <a:t>8</a:t>
            </a:r>
            <a:r>
              <a:rPr lang="ja-JP" altLang="en-US" sz="2400" dirty="0">
                <a:solidFill>
                  <a:srgbClr val="FF0000"/>
                </a:solidFill>
              </a:rPr>
              <a:t>文字以上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883727" y="5645373"/>
            <a:ext cx="550717" cy="547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 5">
            <a:extLst>
              <a:ext uri="{FF2B5EF4-FFF2-40B4-BE49-F238E27FC236}">
                <a16:creationId xmlns:a16="http://schemas.microsoft.com/office/drawing/2014/main" id="{0D3D1644-D8BF-F716-D2B3-A6FCE930938B}"/>
              </a:ext>
            </a:extLst>
          </p:cNvPr>
          <p:cNvSpPr/>
          <p:nvPr/>
        </p:nvSpPr>
        <p:spPr>
          <a:xfrm>
            <a:off x="7117771" y="2920486"/>
            <a:ext cx="1745673" cy="32296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74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B168B-E364-5BB8-79D6-0127854D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１．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86D56C-3952-65DA-3F6D-0725FC825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2" y="1690689"/>
            <a:ext cx="8739134" cy="38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BFC60FE-3D71-87F1-63E3-1ED2424B7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83613"/>
              </p:ext>
            </p:extLst>
          </p:nvPr>
        </p:nvGraphicFramePr>
        <p:xfrm>
          <a:off x="428979" y="3116386"/>
          <a:ext cx="834248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241">
                  <a:extLst>
                    <a:ext uri="{9D8B030D-6E8A-4147-A177-3AD203B41FA5}">
                      <a16:colId xmlns:a16="http://schemas.microsoft.com/office/drawing/2014/main" val="141976960"/>
                    </a:ext>
                  </a:extLst>
                </a:gridCol>
                <a:gridCol w="2082749">
                  <a:extLst>
                    <a:ext uri="{9D8B030D-6E8A-4147-A177-3AD203B41FA5}">
                      <a16:colId xmlns:a16="http://schemas.microsoft.com/office/drawing/2014/main" val="3441337609"/>
                    </a:ext>
                  </a:extLst>
                </a:gridCol>
                <a:gridCol w="2082749">
                  <a:extLst>
                    <a:ext uri="{9D8B030D-6E8A-4147-A177-3AD203B41FA5}">
                      <a16:colId xmlns:a16="http://schemas.microsoft.com/office/drawing/2014/main" val="1089658936"/>
                    </a:ext>
                  </a:extLst>
                </a:gridCol>
                <a:gridCol w="2082749">
                  <a:extLst>
                    <a:ext uri="{9D8B030D-6E8A-4147-A177-3AD203B41FA5}">
                      <a16:colId xmlns:a16="http://schemas.microsoft.com/office/drawing/2014/main" val="518503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（コンピュータ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　　ウィルス）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（ボット）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（スパイ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　　　　ウェア）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（ランサム</a:t>
                      </a:r>
                      <a:endParaRPr kumimoji="1" lang="en-US" altLang="ja-JP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　　　ウェア）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6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22567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8AFBE3CC-3834-9667-5FA7-3653B2FE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知識の整理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603707-A520-3E1D-229A-17D2ACAE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6575"/>
            <a:ext cx="7886700" cy="1053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③（</a:t>
            </a:r>
            <a:r>
              <a:rPr lang="ja-JP" altLang="en-US" dirty="0">
                <a:solidFill>
                  <a:srgbClr val="FF0000"/>
                </a:solidFill>
              </a:rPr>
              <a:t>マルウェア</a:t>
            </a:r>
            <a:r>
              <a:rPr lang="ja-JP" altLang="en-US" dirty="0"/>
              <a:t>）</a:t>
            </a:r>
          </a:p>
          <a:p>
            <a:pPr marL="0" indent="0">
              <a:buNone/>
            </a:pPr>
            <a:r>
              <a:rPr lang="ja-JP" altLang="en-US" dirty="0"/>
              <a:t>　　　＝悪意を持って作成された不正ソフトウェア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EE71C3-98E7-1A87-BA98-8997FFD04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3" t="19737" r="2456" b="50883"/>
          <a:stretch/>
        </p:blipFill>
        <p:spPr bwMode="auto">
          <a:xfrm>
            <a:off x="2551288" y="4042312"/>
            <a:ext cx="1952978" cy="1859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0C8283-0BEF-DBC8-329A-6ABAD2881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4" t="68737" r="2180" b="641"/>
          <a:stretch/>
        </p:blipFill>
        <p:spPr bwMode="auto">
          <a:xfrm>
            <a:off x="6722532" y="4042312"/>
            <a:ext cx="1952977" cy="1709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5B9539-442B-5F32-20CA-1B4312544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0324" r="49189" b="50854"/>
          <a:stretch/>
        </p:blipFill>
        <p:spPr bwMode="auto">
          <a:xfrm>
            <a:off x="488245" y="4114652"/>
            <a:ext cx="1952978" cy="155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9C2D941-72BE-A64D-663B-A6B7C36D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0" r="60027" b="728"/>
          <a:stretch/>
        </p:blipFill>
        <p:spPr bwMode="auto">
          <a:xfrm>
            <a:off x="4710288" y="4042312"/>
            <a:ext cx="1845734" cy="194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11F4F13-E18B-5726-BE7F-6591135F12AD}"/>
              </a:ext>
            </a:extLst>
          </p:cNvPr>
          <p:cNvSpPr/>
          <p:nvPr/>
        </p:nvSpPr>
        <p:spPr>
          <a:xfrm>
            <a:off x="393876" y="5966549"/>
            <a:ext cx="2072745" cy="714375"/>
          </a:xfrm>
          <a:prstGeom prst="wedgeRoundRectCallout">
            <a:avLst>
              <a:gd name="adj1" fmla="val -36467"/>
              <a:gd name="adj2" fmla="val -801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感染・増殖・伝染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して被害を与える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A558A92F-5D70-33E3-99D2-925498ED466B}"/>
              </a:ext>
            </a:extLst>
          </p:cNvPr>
          <p:cNvSpPr/>
          <p:nvPr/>
        </p:nvSpPr>
        <p:spPr>
          <a:xfrm>
            <a:off x="2609321" y="5942440"/>
            <a:ext cx="1944156" cy="714375"/>
          </a:xfrm>
          <a:prstGeom prst="wedgeRoundRectCallout">
            <a:avLst>
              <a:gd name="adj1" fmla="val -36467"/>
              <a:gd name="adj2" fmla="val -801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ＰＣを外部から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操る目的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6EACFA2-16FF-73BD-B4BD-765EBBA291C9}"/>
              </a:ext>
            </a:extLst>
          </p:cNvPr>
          <p:cNvSpPr/>
          <p:nvPr/>
        </p:nvSpPr>
        <p:spPr>
          <a:xfrm>
            <a:off x="4710288" y="5940557"/>
            <a:ext cx="1944156" cy="714375"/>
          </a:xfrm>
          <a:prstGeom prst="wedgeRoundRectCallout">
            <a:avLst>
              <a:gd name="adj1" fmla="val -36467"/>
              <a:gd name="adj2" fmla="val -801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情報を収集し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送信する目的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4101875D-8D17-F569-79A9-E3D1CE38B6AB}"/>
              </a:ext>
            </a:extLst>
          </p:cNvPr>
          <p:cNvSpPr/>
          <p:nvPr/>
        </p:nvSpPr>
        <p:spPr>
          <a:xfrm>
            <a:off x="6762044" y="5940556"/>
            <a:ext cx="1944156" cy="714375"/>
          </a:xfrm>
          <a:prstGeom prst="wedgeRoundRectCallout">
            <a:avLst>
              <a:gd name="adj1" fmla="val -36467"/>
              <a:gd name="adj2" fmla="val -801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端末やデータを人質に金品要求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A10D4-2D47-3237-713B-17A0D5FF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２．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E0EB8B-CD8A-9CF1-4CD6-64B7CB95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1" y="1690688"/>
            <a:ext cx="8738654" cy="23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B4C36-86EE-AAC2-2848-5AA3BD88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３．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2C8BB-E2F4-A332-B3CD-B8617A121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9372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３．自分のパスワードの安全性を調べてみよう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7E690BB-473A-2150-928B-469668443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390591"/>
              </p:ext>
            </p:extLst>
          </p:nvPr>
        </p:nvGraphicFramePr>
        <p:xfrm>
          <a:off x="895349" y="5570219"/>
          <a:ext cx="7210425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475">
                  <a:extLst>
                    <a:ext uri="{9D8B030D-6E8A-4147-A177-3AD203B41FA5}">
                      <a16:colId xmlns:a16="http://schemas.microsoft.com/office/drawing/2014/main" val="1505177569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379672911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027835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パスワードの強度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解読時間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個人情報の流出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0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6217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B2154C-21C5-40DC-8E92-90B626C05054}"/>
              </a:ext>
            </a:extLst>
          </p:cNvPr>
          <p:cNvSpPr txBox="1"/>
          <p:nvPr/>
        </p:nvSpPr>
        <p:spPr>
          <a:xfrm>
            <a:off x="2838451" y="5308609"/>
            <a:ext cx="5410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https://idprotect.trendmicro.com/ja-jp/vault/tool/password-check</a:t>
            </a:r>
            <a:endParaRPr lang="ja-JP" altLang="en-US" sz="11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7F9A311-2E9C-D5B5-E4A4-C4461F233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1" y="2301725"/>
            <a:ext cx="5542100" cy="3006884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47BD47C-6A0C-5E7A-394C-6827240E8F54}"/>
              </a:ext>
            </a:extLst>
          </p:cNvPr>
          <p:cNvCxnSpPr/>
          <p:nvPr/>
        </p:nvCxnSpPr>
        <p:spPr>
          <a:xfrm flipH="1">
            <a:off x="2752725" y="4143375"/>
            <a:ext cx="1819275" cy="1609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DD22556-BADA-E430-64EB-D6316C5BEE6D}"/>
              </a:ext>
            </a:extLst>
          </p:cNvPr>
          <p:cNvCxnSpPr>
            <a:cxnSpLocks/>
          </p:cNvCxnSpPr>
          <p:nvPr/>
        </p:nvCxnSpPr>
        <p:spPr>
          <a:xfrm>
            <a:off x="3519485" y="4841558"/>
            <a:ext cx="690565" cy="797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1B9E216-04AF-1C3A-6B00-B4ECE7C139D4}"/>
              </a:ext>
            </a:extLst>
          </p:cNvPr>
          <p:cNvCxnSpPr>
            <a:cxnSpLocks/>
          </p:cNvCxnSpPr>
          <p:nvPr/>
        </p:nvCxnSpPr>
        <p:spPr>
          <a:xfrm>
            <a:off x="5673063" y="5060633"/>
            <a:ext cx="899187" cy="509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0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5236E-DFDE-4A9E-1EC0-8862338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振り返り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DCF32B-17B0-E5EC-107B-DA7749F7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" y="1690689"/>
            <a:ext cx="8541593" cy="2994200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5B563B0A-219A-C658-1AA0-ECA688E5C9B4}"/>
              </a:ext>
            </a:extLst>
          </p:cNvPr>
          <p:cNvSpPr/>
          <p:nvPr/>
        </p:nvSpPr>
        <p:spPr>
          <a:xfrm>
            <a:off x="4391025" y="4684889"/>
            <a:ext cx="4397865" cy="1171575"/>
          </a:xfrm>
          <a:prstGeom prst="wedgeRoundRectCallout">
            <a:avLst>
              <a:gd name="adj1" fmla="val -80139"/>
              <a:gd name="adj2" fmla="val -11636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フィッシングメール来てた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身近な人の経験など</a:t>
            </a:r>
          </a:p>
        </p:txBody>
      </p:sp>
    </p:spTree>
    <p:extLst>
      <p:ext uri="{BB962C8B-B14F-4D97-AF65-F5344CB8AC3E}">
        <p14:creationId xmlns:p14="http://schemas.microsoft.com/office/powerpoint/2010/main" val="268891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33B04-1E21-DC5B-A9F8-B896A4BA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①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模擬体験サイトで脅威を体験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CF1D6-0BC5-A2CA-CB22-E462B31C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75931"/>
          </a:xfrm>
        </p:spPr>
        <p:txBody>
          <a:bodyPr/>
          <a:lstStyle/>
          <a:p>
            <a:r>
              <a:rPr kumimoji="1" lang="ja-JP" altLang="en-US" dirty="0"/>
              <a:t>前で演示するので、どのような内容かメモしよう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B4492AD-30D2-53F9-A2F4-152743695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90481"/>
              </p:ext>
            </p:extLst>
          </p:nvPr>
        </p:nvGraphicFramePr>
        <p:xfrm>
          <a:off x="931147" y="2687320"/>
          <a:ext cx="693671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401">
                  <a:extLst>
                    <a:ext uri="{9D8B030D-6E8A-4147-A177-3AD203B41FA5}">
                      <a16:colId xmlns:a16="http://schemas.microsoft.com/office/drawing/2014/main" val="3219080790"/>
                    </a:ext>
                  </a:extLst>
                </a:gridCol>
                <a:gridCol w="4257311">
                  <a:extLst>
                    <a:ext uri="{9D8B030D-6E8A-4147-A177-3AD203B41FA5}">
                      <a16:colId xmlns:a16="http://schemas.microsoft.com/office/drawing/2014/main" val="857068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どのような内容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8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フィッシング詐欺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9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ワンクリック詐欺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ランサムウェア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6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9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26514B-DE49-9201-0B51-F99B9692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脅威について調べよう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D54D42-E1DA-4118-E323-034B4C0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827227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大阪府警サイバー犯罪対策室の「注意喚起情報」で増えている脅威を調べてみよう。（フィッシング詐欺以外で）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47BB913-3D9A-1BBB-0DA4-6437AA6DC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38959"/>
              </p:ext>
            </p:extLst>
          </p:nvPr>
        </p:nvGraphicFramePr>
        <p:xfrm>
          <a:off x="870855" y="3286124"/>
          <a:ext cx="7338647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440">
                  <a:extLst>
                    <a:ext uri="{9D8B030D-6E8A-4147-A177-3AD203B41FA5}">
                      <a16:colId xmlns:a16="http://schemas.microsoft.com/office/drawing/2014/main" val="3219080790"/>
                    </a:ext>
                  </a:extLst>
                </a:gridCol>
                <a:gridCol w="4823207">
                  <a:extLst>
                    <a:ext uri="{9D8B030D-6E8A-4147-A177-3AD203B41FA5}">
                      <a16:colId xmlns:a16="http://schemas.microsoft.com/office/drawing/2014/main" val="857068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増えている脅威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どんな脅威？（説明）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8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9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63221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661A6D50-CBBA-5003-8FD4-5077969F4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25625"/>
            <a:ext cx="1296551" cy="129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B90602-91C9-ADBA-1009-15C2DB07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脅威について調べよう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2343EA-8142-11FF-F5B2-23B2AB2B4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5150"/>
            <a:ext cx="4686300" cy="480781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9E03ED-3830-AD38-9745-9F245D8EE82E}"/>
              </a:ext>
            </a:extLst>
          </p:cNvPr>
          <p:cNvSpPr txBox="1"/>
          <p:nvPr/>
        </p:nvSpPr>
        <p:spPr>
          <a:xfrm>
            <a:off x="3333750" y="6596390"/>
            <a:ext cx="61150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https://www.police.pref.osaka.lg.jp/seikatsu/saiba/chuikanki/index.html</a:t>
            </a:r>
            <a:endParaRPr lang="ja-JP" altLang="en-US" sz="1100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DB9E1AE-8E5E-0A22-DEAF-0FB2DE42351B}"/>
              </a:ext>
            </a:extLst>
          </p:cNvPr>
          <p:cNvSpPr/>
          <p:nvPr/>
        </p:nvSpPr>
        <p:spPr>
          <a:xfrm>
            <a:off x="5581649" y="3858058"/>
            <a:ext cx="2762249" cy="762000"/>
          </a:xfrm>
          <a:prstGeom prst="wedgeRoundRectCallout">
            <a:avLst>
              <a:gd name="adj1" fmla="val -63206"/>
              <a:gd name="adj2" fmla="val 8625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この中から</a:t>
            </a:r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</a:rPr>
              <a:t>つ選んで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内容をメモしよう！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DCD394A-393D-F4F9-EFEE-0C5B38CE2752}"/>
              </a:ext>
            </a:extLst>
          </p:cNvPr>
          <p:cNvSpPr/>
          <p:nvPr/>
        </p:nvSpPr>
        <p:spPr>
          <a:xfrm>
            <a:off x="5581650" y="2012373"/>
            <a:ext cx="2762250" cy="762000"/>
          </a:xfrm>
          <a:prstGeom prst="wedgeRoundRectCallout">
            <a:avLst>
              <a:gd name="adj1" fmla="val -63206"/>
              <a:gd name="adj2" fmla="val 8625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今タイムリーな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脅威が掲載されています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171206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私の迷惑メールフォルダ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785" y="5683827"/>
            <a:ext cx="905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・迷惑メールフォルダ（</a:t>
            </a:r>
            <a:r>
              <a:rPr lang="en-US" altLang="ja-JP" sz="2400" dirty="0"/>
              <a:t>Google</a:t>
            </a:r>
            <a:r>
              <a:rPr lang="ja-JP" altLang="en-US" sz="2400" dirty="0"/>
              <a:t>が迷惑メールと判定したもの）</a:t>
            </a:r>
            <a:endParaRPr lang="en-US" altLang="ja-JP" sz="2400" dirty="0"/>
          </a:p>
          <a:p>
            <a:r>
              <a:rPr lang="ja-JP" altLang="en-US" sz="2400" dirty="0"/>
              <a:t>・Ａｐｐｌｅ・</a:t>
            </a:r>
            <a:r>
              <a:rPr lang="en-US" altLang="ja-JP" sz="2400" dirty="0" err="1"/>
              <a:t>icloud</a:t>
            </a:r>
            <a:r>
              <a:rPr lang="ja-JP" altLang="en-US" sz="2400" dirty="0"/>
              <a:t>・Ｙａｈｏｏ・</a:t>
            </a:r>
            <a:r>
              <a:rPr lang="en-US" altLang="ja-JP" sz="2400" dirty="0"/>
              <a:t>SBI</a:t>
            </a:r>
            <a:r>
              <a:rPr lang="ja-JP" altLang="en-US" sz="2400" dirty="0"/>
              <a:t>証券・楽天・</a:t>
            </a:r>
            <a:r>
              <a:rPr lang="en-US" altLang="ja-JP" sz="2400" dirty="0"/>
              <a:t>TOKYOGAS</a:t>
            </a:r>
            <a:r>
              <a:rPr lang="ja-JP" altLang="en-US" sz="2400" dirty="0"/>
              <a:t>・ＡＮＡ・・</a:t>
            </a:r>
            <a:endParaRPr lang="en-US" altLang="ja-JP" sz="2400" dirty="0"/>
          </a:p>
          <a:p>
            <a:r>
              <a:rPr lang="ja-JP" altLang="en-US" sz="2400" dirty="0"/>
              <a:t>　　　　　　　　　　　　　　　　　　　　　　　　　　　　　</a:t>
            </a:r>
            <a:r>
              <a:rPr lang="ja-JP" altLang="en-US" sz="2400" dirty="0">
                <a:solidFill>
                  <a:srgbClr val="FF0000"/>
                </a:solidFill>
              </a:rPr>
              <a:t>←これって本物？？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ADE442-B514-4772-26B1-C076782E4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45"/>
            <a:ext cx="9144000" cy="40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76"/>
            <a:ext cx="9144000" cy="4301066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88" y="2691632"/>
            <a:ext cx="6330112" cy="1117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直線矢印コネクタ 4"/>
          <p:cNvCxnSpPr>
            <a:cxnSpLocks/>
          </p:cNvCxnSpPr>
          <p:nvPr/>
        </p:nvCxnSpPr>
        <p:spPr>
          <a:xfrm>
            <a:off x="3504266" y="2603287"/>
            <a:ext cx="3306842" cy="409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7460672" y="2805545"/>
            <a:ext cx="1683328" cy="623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1569" y="3587031"/>
            <a:ext cx="362243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アドレスがおかしい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ＪＲなら会社のアドレス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CF47C5FD-6F11-2D71-BD0A-1CAE9411489D}"/>
              </a:ext>
            </a:extLst>
          </p:cNvPr>
          <p:cNvSpPr/>
          <p:nvPr/>
        </p:nvSpPr>
        <p:spPr>
          <a:xfrm>
            <a:off x="408442" y="5453895"/>
            <a:ext cx="6191649" cy="8010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68FA0D-79FE-FA6A-27AE-2576008AF33C}"/>
              </a:ext>
            </a:extLst>
          </p:cNvPr>
          <p:cNvSpPr txBox="1"/>
          <p:nvPr/>
        </p:nvSpPr>
        <p:spPr>
          <a:xfrm>
            <a:off x="4249614" y="5854418"/>
            <a:ext cx="489438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ねらいはＩＤとパスを盗むこと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　　→フィッシングサイトへの誘導</a:t>
            </a: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4C3DBE4F-EA49-8056-2651-9208CD42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メールを開けてみると・・</a:t>
            </a:r>
          </a:p>
        </p:txBody>
      </p:sp>
    </p:spTree>
    <p:extLst>
      <p:ext uri="{BB962C8B-B14F-4D97-AF65-F5344CB8AC3E}">
        <p14:creationId xmlns:p14="http://schemas.microsoft.com/office/powerpoint/2010/main" val="30280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84C2D5-0144-B818-2772-771A3555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サイバー攻撃の現状を見よう</a:t>
            </a:r>
          </a:p>
        </p:txBody>
      </p:sp>
      <p:pic>
        <p:nvPicPr>
          <p:cNvPr id="4" name="画面録画 3">
            <a:hlinkClick r:id="" action="ppaction://media"/>
            <a:extLst>
              <a:ext uri="{FF2B5EF4-FFF2-40B4-BE49-F238E27FC236}">
                <a16:creationId xmlns:a16="http://schemas.microsoft.com/office/drawing/2014/main" id="{0B01D942-EAD8-0C30-18F4-4EB5564A886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1782514"/>
            <a:ext cx="6584155" cy="4418993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147335-D450-C08D-1F3D-2AFD633CFA3A}"/>
              </a:ext>
            </a:extLst>
          </p:cNvPr>
          <p:cNvSpPr txBox="1"/>
          <p:nvPr/>
        </p:nvSpPr>
        <p:spPr>
          <a:xfrm>
            <a:off x="3863591" y="6223391"/>
            <a:ext cx="5280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5"/>
              </a:rPr>
              <a:t>Atlas | </a:t>
            </a:r>
            <a:r>
              <a:rPr lang="ja-JP" altLang="en-US" dirty="0">
                <a:hlinkClick r:id="rId5"/>
              </a:rPr>
              <a:t>国立研究開発法人情報通信研究機構 サイバーセキュリティ研究室 </a:t>
            </a:r>
            <a:r>
              <a:rPr lang="en-US" altLang="ja-JP" dirty="0">
                <a:hlinkClick r:id="rId5"/>
              </a:rPr>
              <a:t>(nicter.jp)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9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2BC0F1-95F4-988C-9E3A-A1D22D49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サイバー攻撃の現状を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02FE27-058D-4C82-8242-085D9C8D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71330"/>
          </a:xfrm>
        </p:spPr>
        <p:txBody>
          <a:bodyPr/>
          <a:lstStyle/>
          <a:p>
            <a:r>
              <a:rPr kumimoji="1" lang="ja-JP" altLang="en-US" dirty="0"/>
              <a:t>「一時停止」して矢印をクリックすると、どこの国からの攻撃か、読み取ることができます。</a:t>
            </a:r>
            <a:endParaRPr kumimoji="1" lang="en-US" altLang="ja-JP" dirty="0"/>
          </a:p>
          <a:p>
            <a:r>
              <a:rPr kumimoji="1" lang="ja-JP" altLang="en-US" dirty="0"/>
              <a:t>日本への攻撃が多そうな国を調べて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つ書こう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3FAAD3-26E9-F92C-74AF-949D25DFF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8163"/>
          <a:stretch/>
        </p:blipFill>
        <p:spPr>
          <a:xfrm>
            <a:off x="1045029" y="3296955"/>
            <a:ext cx="4141487" cy="3372273"/>
          </a:xfrm>
          <a:prstGeom prst="rect">
            <a:avLst/>
          </a:prstGeom>
        </p:spPr>
      </p:pic>
      <p:sp>
        <p:nvSpPr>
          <p:cNvPr id="6" name="吹き出し: 線 5">
            <a:extLst>
              <a:ext uri="{FF2B5EF4-FFF2-40B4-BE49-F238E27FC236}">
                <a16:creationId xmlns:a16="http://schemas.microsoft.com/office/drawing/2014/main" id="{0D200363-7470-EA7F-2DFD-3E49A61C76D7}"/>
              </a:ext>
            </a:extLst>
          </p:cNvPr>
          <p:cNvSpPr/>
          <p:nvPr/>
        </p:nvSpPr>
        <p:spPr>
          <a:xfrm>
            <a:off x="5777802" y="3561047"/>
            <a:ext cx="3004457" cy="900422"/>
          </a:xfrm>
          <a:prstGeom prst="borderCallout1">
            <a:avLst>
              <a:gd name="adj1" fmla="val 51677"/>
              <a:gd name="adj2" fmla="val -1435"/>
              <a:gd name="adj3" fmla="val 64939"/>
              <a:gd name="adj4" fmla="val -65115"/>
            </a:avLst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③日本に攻撃して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いる組織がある国</a:t>
            </a:r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D0FFAC95-5C34-4FF5-AFC5-C6F2BAE7BFBD}"/>
              </a:ext>
            </a:extLst>
          </p:cNvPr>
          <p:cNvSpPr/>
          <p:nvPr/>
        </p:nvSpPr>
        <p:spPr>
          <a:xfrm>
            <a:off x="5777801" y="5918478"/>
            <a:ext cx="3004457" cy="574395"/>
          </a:xfrm>
          <a:prstGeom prst="borderCallout1">
            <a:avLst>
              <a:gd name="adj1" fmla="val 51677"/>
              <a:gd name="adj2" fmla="val -1435"/>
              <a:gd name="adj3" fmla="val 99534"/>
              <a:gd name="adj4" fmla="val -79831"/>
            </a:avLst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①一時停止を押す</a:t>
            </a: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68FA28A1-596F-7531-5B77-BF1D50257BF7}"/>
              </a:ext>
            </a:extLst>
          </p:cNvPr>
          <p:cNvSpPr/>
          <p:nvPr/>
        </p:nvSpPr>
        <p:spPr>
          <a:xfrm>
            <a:off x="5777800" y="4902775"/>
            <a:ext cx="3004457" cy="574395"/>
          </a:xfrm>
          <a:prstGeom prst="borderCallout1">
            <a:avLst>
              <a:gd name="adj1" fmla="val 51677"/>
              <a:gd name="adj2" fmla="val -1435"/>
              <a:gd name="adj3" fmla="val -70156"/>
              <a:gd name="adj4" fmla="val -101236"/>
            </a:avLst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②矢印をクリック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66607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06F5994-0EDD-AFC6-1994-62CFD69D7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012345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</a:rPr>
              <a:t>疑問？</a:t>
            </a:r>
            <a:br>
              <a:rPr lang="en-US" altLang="ja-JP" sz="6600" dirty="0">
                <a:solidFill>
                  <a:srgbClr val="FF0000"/>
                </a:solidFill>
              </a:rPr>
            </a:br>
            <a:r>
              <a:rPr lang="ja-JP" altLang="en-US" sz="6600" dirty="0">
                <a:solidFill>
                  <a:srgbClr val="FF0000"/>
                </a:solidFill>
              </a:rPr>
              <a:t>何が目的で</a:t>
            </a:r>
            <a:br>
              <a:rPr lang="en-US" altLang="ja-JP" sz="6600" dirty="0">
                <a:solidFill>
                  <a:srgbClr val="FF0000"/>
                </a:solidFill>
              </a:rPr>
            </a:br>
            <a:r>
              <a:rPr lang="ja-JP" altLang="en-US" sz="6600" dirty="0">
                <a:solidFill>
                  <a:srgbClr val="FF0000"/>
                </a:solidFill>
              </a:rPr>
              <a:t>このようなことを</a:t>
            </a:r>
            <a:br>
              <a:rPr lang="en-US" altLang="ja-JP" sz="6600" dirty="0">
                <a:solidFill>
                  <a:srgbClr val="FF0000"/>
                </a:solidFill>
              </a:rPr>
            </a:br>
            <a:r>
              <a:rPr lang="ja-JP" altLang="en-US" sz="6600" dirty="0">
                <a:solidFill>
                  <a:srgbClr val="FF0000"/>
                </a:solidFill>
              </a:rPr>
              <a:t>するのだろう？</a:t>
            </a:r>
          </a:p>
        </p:txBody>
      </p:sp>
    </p:spTree>
    <p:extLst>
      <p:ext uri="{BB962C8B-B14F-4D97-AF65-F5344CB8AC3E}">
        <p14:creationId xmlns:p14="http://schemas.microsoft.com/office/powerpoint/2010/main" val="41599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DPゴシック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1076</TotalTime>
  <Words>1104</Words>
  <Application>Microsoft Office PowerPoint</Application>
  <PresentationFormat>画面に合わせる (4:3)</PresentationFormat>
  <Paragraphs>158</Paragraphs>
  <Slides>19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BIZ UDPゴシック</vt:lpstr>
      <vt:lpstr>ＭＳ Ｐゴシック</vt:lpstr>
      <vt:lpstr>游ゴシック</vt:lpstr>
      <vt:lpstr>Arial</vt:lpstr>
      <vt:lpstr>Calibri</vt:lpstr>
      <vt:lpstr>Century</vt:lpstr>
      <vt:lpstr>Office テーマ</vt:lpstr>
      <vt:lpstr>情報セキュリティ</vt:lpstr>
      <vt:lpstr>【ＴＲＹ】① 　模擬体験サイトで脅威を体験</vt:lpstr>
      <vt:lpstr>【ＴＲＹ】② 　脅威について調べよう</vt:lpstr>
      <vt:lpstr>【ＴＲＹ】② 　脅威について調べよう</vt:lpstr>
      <vt:lpstr>私の迷惑メールフォルダ</vt:lpstr>
      <vt:lpstr>メールを開けてみると・・</vt:lpstr>
      <vt:lpstr>【ＴＲＹ】③ 　サイバー攻撃の現状を見よう</vt:lpstr>
      <vt:lpstr>【ＴＲＹ】③ 　サイバー攻撃の現状を</vt:lpstr>
      <vt:lpstr>疑問？ 何が目的で このようなことを するのだろう？</vt:lpstr>
      <vt:lpstr>【知識の整理】①</vt:lpstr>
      <vt:lpstr>【知識の整理】②</vt:lpstr>
      <vt:lpstr>身近な認証技術 　～侵入されないようどう守る？～</vt:lpstr>
      <vt:lpstr>参考：どうやって 　　他人のパスワードを破るのか？</vt:lpstr>
      <vt:lpstr>参考： 　総当たり攻撃を破るための時間</vt:lpstr>
      <vt:lpstr>【確認課題】１．</vt:lpstr>
      <vt:lpstr>【知識の整理】③</vt:lpstr>
      <vt:lpstr>【確認課題】２．</vt:lpstr>
      <vt:lpstr>【確認課題】３．</vt:lpstr>
      <vt:lpstr>【振り返り】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情報セキュリティ</dc:title>
  <dc:creator>弘之 岡本</dc:creator>
  <cp:lastModifiedBy>弘之 岡本</cp:lastModifiedBy>
  <cp:revision>10</cp:revision>
  <dcterms:created xsi:type="dcterms:W3CDTF">2024-04-29T01:41:29Z</dcterms:created>
  <dcterms:modified xsi:type="dcterms:W3CDTF">2026-03-12T00:33:16Z</dcterms:modified>
</cp:coreProperties>
</file>