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6" r:id="rId2"/>
    <p:sldId id="316" r:id="rId3"/>
    <p:sldId id="315" r:id="rId4"/>
    <p:sldId id="319" r:id="rId5"/>
    <p:sldId id="256" r:id="rId6"/>
    <p:sldId id="286" r:id="rId7"/>
    <p:sldId id="287" r:id="rId8"/>
    <p:sldId id="290" r:id="rId9"/>
    <p:sldId id="303" r:id="rId10"/>
    <p:sldId id="323" r:id="rId11"/>
    <p:sldId id="302" r:id="rId12"/>
    <p:sldId id="294" r:id="rId13"/>
    <p:sldId id="305" r:id="rId14"/>
    <p:sldId id="317" r:id="rId15"/>
    <p:sldId id="311" r:id="rId16"/>
    <p:sldId id="306" r:id="rId17"/>
    <p:sldId id="318" r:id="rId18"/>
    <p:sldId id="325" r:id="rId19"/>
    <p:sldId id="30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0" d="100"/>
          <a:sy n="80" d="100"/>
        </p:scale>
        <p:origin x="155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弘之 岡本" userId="dbbc262f0484d2ae" providerId="LiveId" clId="{68F33DBB-651F-47FA-BE12-A47836A0E710}"/>
    <pc:docChg chg="delSld">
      <pc:chgData name="弘之 岡本" userId="dbbc262f0484d2ae" providerId="LiveId" clId="{68F33DBB-651F-47FA-BE12-A47836A0E710}" dt="2026-03-12T00:35:12.767" v="5" actId="47"/>
      <pc:docMkLst>
        <pc:docMk/>
      </pc:docMkLst>
      <pc:sldChg chg="del">
        <pc:chgData name="弘之 岡本" userId="dbbc262f0484d2ae" providerId="LiveId" clId="{68F33DBB-651F-47FA-BE12-A47836A0E710}" dt="2026-03-12T00:34:49.505" v="1" actId="47"/>
        <pc:sldMkLst>
          <pc:docMk/>
          <pc:sldMk cId="3617809112" sldId="308"/>
        </pc:sldMkLst>
      </pc:sldChg>
      <pc:sldChg chg="del">
        <pc:chgData name="弘之 岡本" userId="dbbc262f0484d2ae" providerId="LiveId" clId="{68F33DBB-651F-47FA-BE12-A47836A0E710}" dt="2026-03-12T00:34:51.397" v="2" actId="47"/>
        <pc:sldMkLst>
          <pc:docMk/>
          <pc:sldMk cId="2544102682" sldId="309"/>
        </pc:sldMkLst>
      </pc:sldChg>
      <pc:sldChg chg="del">
        <pc:chgData name="弘之 岡本" userId="dbbc262f0484d2ae" providerId="LiveId" clId="{68F33DBB-651F-47FA-BE12-A47836A0E710}" dt="2026-03-12T00:34:58.490" v="3" actId="47"/>
        <pc:sldMkLst>
          <pc:docMk/>
          <pc:sldMk cId="3020619150" sldId="310"/>
        </pc:sldMkLst>
      </pc:sldChg>
      <pc:sldChg chg="del">
        <pc:chgData name="弘之 岡本" userId="dbbc262f0484d2ae" providerId="LiveId" clId="{68F33DBB-651F-47FA-BE12-A47836A0E710}" dt="2026-03-12T00:35:12.767" v="5" actId="47"/>
        <pc:sldMkLst>
          <pc:docMk/>
          <pc:sldMk cId="2097510671" sldId="314"/>
        </pc:sldMkLst>
      </pc:sldChg>
      <pc:sldChg chg="del">
        <pc:chgData name="弘之 岡本" userId="dbbc262f0484d2ae" providerId="LiveId" clId="{68F33DBB-651F-47FA-BE12-A47836A0E710}" dt="2026-03-12T00:34:29.876" v="0" actId="47"/>
        <pc:sldMkLst>
          <pc:docMk/>
          <pc:sldMk cId="3182298953" sldId="320"/>
        </pc:sldMkLst>
      </pc:sldChg>
      <pc:sldChg chg="del">
        <pc:chgData name="弘之 岡本" userId="dbbc262f0484d2ae" providerId="LiveId" clId="{68F33DBB-651F-47FA-BE12-A47836A0E710}" dt="2026-03-12T00:35:08.554" v="4" actId="47"/>
        <pc:sldMkLst>
          <pc:docMk/>
          <pc:sldMk cId="3611874259" sldId="324"/>
        </pc:sldMkLst>
      </pc:sldChg>
    </pc:docChg>
  </pc:docChgLst>
  <pc:docChgLst>
    <pc:chgData name="弘之 岡本" userId="dbbc262f0484d2ae" providerId="LiveId" clId="{E36FCB9F-12FB-4CEE-BDAD-7FBC18570241}"/>
    <pc:docChg chg="custSel addSld delSld modSld sldOrd">
      <pc:chgData name="弘之 岡本" userId="dbbc262f0484d2ae" providerId="LiveId" clId="{E36FCB9F-12FB-4CEE-BDAD-7FBC18570241}" dt="2025-05-19T04:31:36.950" v="1701" actId="729"/>
      <pc:docMkLst>
        <pc:docMk/>
      </pc:docMkLst>
      <pc:sldChg chg="modSp mod">
        <pc:chgData name="弘之 岡本" userId="dbbc262f0484d2ae" providerId="LiveId" clId="{E36FCB9F-12FB-4CEE-BDAD-7FBC18570241}" dt="2025-04-15T03:00:18.806" v="20" actId="6549"/>
        <pc:sldMkLst>
          <pc:docMk/>
          <pc:sldMk cId="1473207321" sldId="256"/>
        </pc:sldMkLst>
      </pc:sldChg>
      <pc:sldChg chg="modSp mod">
        <pc:chgData name="弘之 岡本" userId="dbbc262f0484d2ae" providerId="LiveId" clId="{E36FCB9F-12FB-4CEE-BDAD-7FBC18570241}" dt="2025-04-15T03:08:10.364" v="319" actId="404"/>
        <pc:sldMkLst>
          <pc:docMk/>
          <pc:sldMk cId="2692744699" sldId="286"/>
        </pc:sldMkLst>
      </pc:sldChg>
      <pc:sldChg chg="modSp mod">
        <pc:chgData name="弘之 岡本" userId="dbbc262f0484d2ae" providerId="LiveId" clId="{E36FCB9F-12FB-4CEE-BDAD-7FBC18570241}" dt="2025-04-15T03:37:49.682" v="784" actId="20577"/>
        <pc:sldMkLst>
          <pc:docMk/>
          <pc:sldMk cId="2049707339" sldId="287"/>
        </pc:sldMkLst>
      </pc:sldChg>
      <pc:sldChg chg="modSp mod modShow">
        <pc:chgData name="弘之 岡本" userId="dbbc262f0484d2ae" providerId="LiveId" clId="{E36FCB9F-12FB-4CEE-BDAD-7FBC18570241}" dt="2025-04-15T03:01:57.704" v="77" actId="14100"/>
        <pc:sldMkLst>
          <pc:docMk/>
          <pc:sldMk cId="2044961119" sldId="290"/>
        </pc:sldMkLst>
      </pc:sldChg>
      <pc:sldChg chg="modSp del mod">
        <pc:chgData name="弘之 岡本" userId="dbbc262f0484d2ae" providerId="LiveId" clId="{E36FCB9F-12FB-4CEE-BDAD-7FBC18570241}" dt="2025-05-07T03:43:40.298" v="968" actId="47"/>
        <pc:sldMkLst>
          <pc:docMk/>
          <pc:sldMk cId="4031182579" sldId="293"/>
        </pc:sldMkLst>
      </pc:sldChg>
      <pc:sldChg chg="addSp delSp modSp mod">
        <pc:chgData name="弘之 岡本" userId="dbbc262f0484d2ae" providerId="LiveId" clId="{E36FCB9F-12FB-4CEE-BDAD-7FBC18570241}" dt="2025-05-07T03:47:26.134" v="1083" actId="1076"/>
        <pc:sldMkLst>
          <pc:docMk/>
          <pc:sldMk cId="487445020" sldId="294"/>
        </pc:sldMkLst>
      </pc:sldChg>
      <pc:sldChg chg="addSp modSp mod modClrScheme chgLayout">
        <pc:chgData name="弘之 岡本" userId="dbbc262f0484d2ae" providerId="LiveId" clId="{E36FCB9F-12FB-4CEE-BDAD-7FBC18570241}" dt="2025-04-15T03:33:10.691" v="637" actId="20577"/>
        <pc:sldMkLst>
          <pc:docMk/>
          <pc:sldMk cId="1307598873" sldId="305"/>
        </pc:sldMkLst>
      </pc:sldChg>
      <pc:sldChg chg="addSp modSp mod">
        <pc:chgData name="弘之 岡本" userId="dbbc262f0484d2ae" providerId="LiveId" clId="{E36FCB9F-12FB-4CEE-BDAD-7FBC18570241}" dt="2025-05-13T23:08:12.688" v="1699" actId="20577"/>
        <pc:sldMkLst>
          <pc:docMk/>
          <pc:sldMk cId="2729294310" sldId="307"/>
        </pc:sldMkLst>
      </pc:sldChg>
      <pc:sldChg chg="addSp modSp mod ord">
        <pc:chgData name="弘之 岡本" userId="dbbc262f0484d2ae" providerId="LiveId" clId="{E36FCB9F-12FB-4CEE-BDAD-7FBC18570241}" dt="2025-05-13T23:03:17.314" v="1584"/>
        <pc:sldMkLst>
          <pc:docMk/>
          <pc:sldMk cId="3020619150" sldId="310"/>
        </pc:sldMkLst>
      </pc:sldChg>
      <pc:sldChg chg="addSp delSp modSp mod chgLayout">
        <pc:chgData name="弘之 岡本" userId="dbbc262f0484d2ae" providerId="LiveId" clId="{E36FCB9F-12FB-4CEE-BDAD-7FBC18570241}" dt="2025-05-13T22:42:09.708" v="1248" actId="1076"/>
        <pc:sldMkLst>
          <pc:docMk/>
          <pc:sldMk cId="1128338541" sldId="311"/>
        </pc:sldMkLst>
      </pc:sldChg>
      <pc:sldChg chg="mod modShow">
        <pc:chgData name="弘之 岡本" userId="dbbc262f0484d2ae" providerId="LiveId" clId="{E36FCB9F-12FB-4CEE-BDAD-7FBC18570241}" dt="2025-04-15T03:29:19.408" v="462" actId="729"/>
        <pc:sldMkLst>
          <pc:docMk/>
          <pc:sldMk cId="2097510671" sldId="314"/>
        </pc:sldMkLst>
      </pc:sldChg>
      <pc:sldChg chg="addSp modSp mod">
        <pc:chgData name="弘之 岡本" userId="dbbc262f0484d2ae" providerId="LiveId" clId="{E36FCB9F-12FB-4CEE-BDAD-7FBC18570241}" dt="2025-05-13T22:35:27.975" v="1208" actId="20577"/>
        <pc:sldMkLst>
          <pc:docMk/>
          <pc:sldMk cId="3369948769" sldId="315"/>
        </pc:sldMkLst>
      </pc:sldChg>
      <pc:sldChg chg="modSp mod">
        <pc:chgData name="弘之 岡本" userId="dbbc262f0484d2ae" providerId="LiveId" clId="{E36FCB9F-12FB-4CEE-BDAD-7FBC18570241}" dt="2025-04-15T03:30:21.423" v="535" actId="20577"/>
        <pc:sldMkLst>
          <pc:docMk/>
          <pc:sldMk cId="2301446012" sldId="317"/>
        </pc:sldMkLst>
      </pc:sldChg>
      <pc:sldChg chg="modSp mod">
        <pc:chgData name="弘之 岡本" userId="dbbc262f0484d2ae" providerId="LiveId" clId="{E36FCB9F-12FB-4CEE-BDAD-7FBC18570241}" dt="2025-05-13T22:46:26.033" v="1305" actId="20577"/>
        <pc:sldMkLst>
          <pc:docMk/>
          <pc:sldMk cId="2662396368" sldId="318"/>
        </pc:sldMkLst>
      </pc:sldChg>
      <pc:sldChg chg="addSp delSp modSp new mod modClrScheme chgLayout">
        <pc:chgData name="弘之 岡本" userId="dbbc262f0484d2ae" providerId="LiveId" clId="{E36FCB9F-12FB-4CEE-BDAD-7FBC18570241}" dt="2025-04-15T03:36:23.855" v="757" actId="20577"/>
        <pc:sldMkLst>
          <pc:docMk/>
          <pc:sldMk cId="250116959" sldId="319"/>
        </pc:sldMkLst>
      </pc:sldChg>
      <pc:sldChg chg="addSp delSp modSp new mod">
        <pc:chgData name="弘之 岡本" userId="dbbc262f0484d2ae" providerId="LiveId" clId="{E36FCB9F-12FB-4CEE-BDAD-7FBC18570241}" dt="2025-04-15T03:15:42.535" v="461" actId="27636"/>
        <pc:sldMkLst>
          <pc:docMk/>
          <pc:sldMk cId="3182298953" sldId="320"/>
        </pc:sldMkLst>
      </pc:sldChg>
      <pc:sldChg chg="delSp add del mod">
        <pc:chgData name="弘之 岡本" userId="dbbc262f0484d2ae" providerId="LiveId" clId="{E36FCB9F-12FB-4CEE-BDAD-7FBC18570241}" dt="2025-05-07T03:49:28.562" v="1085" actId="47"/>
        <pc:sldMkLst>
          <pc:docMk/>
          <pc:sldMk cId="3935687312" sldId="321"/>
        </pc:sldMkLst>
      </pc:sldChg>
      <pc:sldChg chg="addSp delSp modSp new del mod">
        <pc:chgData name="弘之 岡本" userId="dbbc262f0484d2ae" providerId="LiveId" clId="{E36FCB9F-12FB-4CEE-BDAD-7FBC18570241}" dt="2025-05-07T03:47:30.773" v="1084" actId="47"/>
        <pc:sldMkLst>
          <pc:docMk/>
          <pc:sldMk cId="4150932360" sldId="322"/>
        </pc:sldMkLst>
      </pc:sldChg>
      <pc:sldChg chg="addSp modSp add mod">
        <pc:chgData name="弘之 岡本" userId="dbbc262f0484d2ae" providerId="LiveId" clId="{E36FCB9F-12FB-4CEE-BDAD-7FBC18570241}" dt="2025-05-07T03:44:08.376" v="1029" actId="14100"/>
        <pc:sldMkLst>
          <pc:docMk/>
          <pc:sldMk cId="4246609757" sldId="323"/>
        </pc:sldMkLst>
      </pc:sldChg>
      <pc:sldChg chg="modSp new mod modShow">
        <pc:chgData name="弘之 岡本" userId="dbbc262f0484d2ae" providerId="LiveId" clId="{E36FCB9F-12FB-4CEE-BDAD-7FBC18570241}" dt="2025-05-19T04:31:36.950" v="1701" actId="729"/>
        <pc:sldMkLst>
          <pc:docMk/>
          <pc:sldMk cId="3611874259" sldId="324"/>
        </pc:sldMkLst>
      </pc:sldChg>
      <pc:sldChg chg="addSp modSp new mod ord">
        <pc:chgData name="弘之 岡本" userId="dbbc262f0484d2ae" providerId="LiveId" clId="{E36FCB9F-12FB-4CEE-BDAD-7FBC18570241}" dt="2025-05-13T23:03:03.320" v="1582" actId="207"/>
        <pc:sldMkLst>
          <pc:docMk/>
          <pc:sldMk cId="3081542876" sldId="325"/>
        </pc:sldMkLst>
      </pc:sldChg>
      <pc:sldChg chg="add">
        <pc:chgData name="弘之 岡本" userId="dbbc262f0484d2ae" providerId="LiveId" clId="{E36FCB9F-12FB-4CEE-BDAD-7FBC18570241}" dt="2025-05-14T05:01:54.815" v="1700"/>
        <pc:sldMkLst>
          <pc:docMk/>
          <pc:sldMk cId="1294682937" sldId="32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318487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183304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214826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314536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13970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14695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249007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323213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400060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329068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768D57-8F86-4E18-8877-8E2A500E8323}" type="datetimeFigureOut">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181067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68D57-8F86-4E18-8877-8E2A500E8323}" type="datetimeFigureOut">
              <a:rPr kumimoji="1" lang="ja-JP" altLang="en-US" smtClean="0"/>
              <a:t>2026/3/12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3954D-3793-40F0-8519-4E02D370AC3F}" type="slidenum">
              <a:rPr kumimoji="1" lang="ja-JP" altLang="en-US" smtClean="0"/>
              <a:t>‹#›</a:t>
            </a:fld>
            <a:endParaRPr kumimoji="1" lang="ja-JP" altLang="en-US"/>
          </a:p>
        </p:txBody>
      </p:sp>
    </p:spTree>
    <p:extLst>
      <p:ext uri="{BB962C8B-B14F-4D97-AF65-F5344CB8AC3E}">
        <p14:creationId xmlns:p14="http://schemas.microsoft.com/office/powerpoint/2010/main" val="34470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3B31F-935C-39E9-8A81-376FA31141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88B6BE-B006-6683-AF6F-0AA643C759F5}"/>
              </a:ext>
            </a:extLst>
          </p:cNvPr>
          <p:cNvSpPr>
            <a:spLocks noGrp="1"/>
          </p:cNvSpPr>
          <p:nvPr>
            <p:ph type="ctrTitle"/>
          </p:nvPr>
        </p:nvSpPr>
        <p:spPr/>
        <p:txBody>
          <a:bodyPr/>
          <a:lstStyle/>
          <a:p>
            <a:r>
              <a:rPr kumimoji="1" lang="ja-JP" altLang="en-US" dirty="0">
                <a:solidFill>
                  <a:srgbClr val="FF0000"/>
                </a:solidFill>
              </a:rPr>
              <a:t>第１章５</a:t>
            </a:r>
            <a:br>
              <a:rPr kumimoji="1" lang="en-US" altLang="ja-JP" dirty="0">
                <a:solidFill>
                  <a:srgbClr val="FF0000"/>
                </a:solidFill>
              </a:rPr>
            </a:br>
            <a:r>
              <a:rPr kumimoji="1" lang="ja-JP" altLang="en-US" dirty="0">
                <a:solidFill>
                  <a:srgbClr val="FF0000"/>
                </a:solidFill>
              </a:rPr>
              <a:t>個人情報</a:t>
            </a:r>
          </a:p>
        </p:txBody>
      </p:sp>
      <p:sp>
        <p:nvSpPr>
          <p:cNvPr id="3" name="字幕 2">
            <a:extLst>
              <a:ext uri="{FF2B5EF4-FFF2-40B4-BE49-F238E27FC236}">
                <a16:creationId xmlns:a16="http://schemas.microsoft.com/office/drawing/2014/main" id="{07D41184-28E2-3C4F-93B3-03637E935A59}"/>
              </a:ext>
            </a:extLst>
          </p:cNvPr>
          <p:cNvSpPr>
            <a:spLocks noGrp="1"/>
          </p:cNvSpPr>
          <p:nvPr>
            <p:ph type="subTitle" idx="1"/>
          </p:nvPr>
        </p:nvSpPr>
        <p:spPr/>
        <p:txBody>
          <a:bodyPr/>
          <a:lstStyle/>
          <a:p>
            <a:r>
              <a:rPr kumimoji="1" lang="ja-JP" altLang="en-US" dirty="0">
                <a:solidFill>
                  <a:srgbClr val="FF0000"/>
                </a:solidFill>
              </a:rPr>
              <a:t>情報</a:t>
            </a:r>
            <a:r>
              <a:rPr kumimoji="1" lang="en-US" altLang="ja-JP" dirty="0">
                <a:solidFill>
                  <a:srgbClr val="FF0000"/>
                </a:solidFill>
              </a:rPr>
              <a:t>Ⅰ</a:t>
            </a:r>
            <a:r>
              <a:rPr kumimoji="1" lang="ja-JP" altLang="en-US" dirty="0">
                <a:solidFill>
                  <a:srgbClr val="FF0000"/>
                </a:solidFill>
              </a:rPr>
              <a:t>　Ｎｏ．０４</a:t>
            </a:r>
          </a:p>
        </p:txBody>
      </p:sp>
    </p:spTree>
    <p:extLst>
      <p:ext uri="{BB962C8B-B14F-4D97-AF65-F5344CB8AC3E}">
        <p14:creationId xmlns:p14="http://schemas.microsoft.com/office/powerpoint/2010/main" val="129468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9484-C432-35B2-0647-8DC63D9C6E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E29286-A1B4-C860-E761-358CBD6C870F}"/>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F8996386-80AD-B602-2135-C13F2D91F30E}"/>
              </a:ext>
            </a:extLst>
          </p:cNvPr>
          <p:cNvSpPr>
            <a:spLocks noGrp="1"/>
          </p:cNvSpPr>
          <p:nvPr>
            <p:ph idx="1"/>
          </p:nvPr>
        </p:nvSpPr>
        <p:spPr>
          <a:xfrm>
            <a:off x="628650" y="1825625"/>
            <a:ext cx="8515350" cy="1527175"/>
          </a:xfrm>
        </p:spPr>
        <p:txBody>
          <a:bodyPr>
            <a:normAutofit lnSpcReduction="10000"/>
          </a:bodyPr>
          <a:lstStyle/>
          <a:p>
            <a:pPr marL="0" indent="0">
              <a:buNone/>
            </a:pPr>
            <a:r>
              <a:rPr kumimoji="1" lang="ja-JP" altLang="en-US" dirty="0"/>
              <a:t>①（　</a:t>
            </a:r>
            <a:r>
              <a:rPr kumimoji="1" lang="ja-JP" altLang="en-US" sz="3600" dirty="0">
                <a:solidFill>
                  <a:srgbClr val="FF0000"/>
                </a:solidFill>
              </a:rPr>
              <a:t>個人情報</a:t>
            </a:r>
            <a:r>
              <a:rPr kumimoji="1" lang="ja-JP" altLang="en-US" dirty="0"/>
              <a:t>　）＝生存する個人を識別できる情報</a:t>
            </a:r>
            <a:endParaRPr kumimoji="1" lang="en-US" altLang="ja-JP" dirty="0"/>
          </a:p>
          <a:p>
            <a:pPr marL="0" indent="0">
              <a:buNone/>
            </a:pPr>
            <a:r>
              <a:rPr lang="ja-JP" altLang="en-US" dirty="0"/>
              <a:t>　　</a:t>
            </a:r>
            <a:r>
              <a:rPr lang="en-US" altLang="ja-JP" dirty="0"/>
              <a:t>※</a:t>
            </a:r>
            <a:r>
              <a:rPr lang="ja-JP" altLang="en-US" dirty="0"/>
              <a:t>組み合わせることで本人と識別できる情報も含む</a:t>
            </a:r>
            <a:endParaRPr lang="en-US" altLang="ja-JP" dirty="0"/>
          </a:p>
          <a:p>
            <a:pPr marL="0" indent="0">
              <a:buNone/>
            </a:pPr>
            <a:r>
              <a:rPr lang="ja-JP" altLang="en-US" dirty="0"/>
              <a:t>　</a:t>
            </a:r>
            <a:endParaRPr kumimoji="1" lang="ja-JP" altLang="en-US" dirty="0"/>
          </a:p>
        </p:txBody>
      </p:sp>
      <p:pic>
        <p:nvPicPr>
          <p:cNvPr id="5" name="図 4">
            <a:extLst>
              <a:ext uri="{FF2B5EF4-FFF2-40B4-BE49-F238E27FC236}">
                <a16:creationId xmlns:a16="http://schemas.microsoft.com/office/drawing/2014/main" id="{5DE962B0-78D5-383F-64F8-F61C34D2D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2836206"/>
            <a:ext cx="4695825" cy="2598645"/>
          </a:xfrm>
          <a:prstGeom prst="rect">
            <a:avLst/>
          </a:prstGeom>
        </p:spPr>
      </p:pic>
      <p:pic>
        <p:nvPicPr>
          <p:cNvPr id="7" name="図 6">
            <a:extLst>
              <a:ext uri="{FF2B5EF4-FFF2-40B4-BE49-F238E27FC236}">
                <a16:creationId xmlns:a16="http://schemas.microsoft.com/office/drawing/2014/main" id="{CE3E1E36-7B01-03C6-49CF-5D8F4D138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075" y="3533775"/>
            <a:ext cx="4352925" cy="2790825"/>
          </a:xfrm>
          <a:prstGeom prst="rect">
            <a:avLst/>
          </a:prstGeom>
        </p:spPr>
      </p:pic>
      <p:sp>
        <p:nvSpPr>
          <p:cNvPr id="8" name="テキスト ボックス 7">
            <a:extLst>
              <a:ext uri="{FF2B5EF4-FFF2-40B4-BE49-F238E27FC236}">
                <a16:creationId xmlns:a16="http://schemas.microsoft.com/office/drawing/2014/main" id="{EFB656D5-80D9-7A5A-CAA8-B968B46D54BC}"/>
              </a:ext>
            </a:extLst>
          </p:cNvPr>
          <p:cNvSpPr txBox="1"/>
          <p:nvPr/>
        </p:nvSpPr>
        <p:spPr>
          <a:xfrm>
            <a:off x="2705099" y="5629274"/>
            <a:ext cx="2009775" cy="461665"/>
          </a:xfrm>
          <a:prstGeom prst="rect">
            <a:avLst/>
          </a:prstGeom>
          <a:noFill/>
        </p:spPr>
        <p:txBody>
          <a:bodyPr wrap="square" rtlCol="0">
            <a:spAutoFit/>
          </a:bodyPr>
          <a:lstStyle/>
          <a:p>
            <a:r>
              <a:rPr kumimoji="1" lang="ja-JP" altLang="en-US" sz="2400" dirty="0">
                <a:solidFill>
                  <a:srgbClr val="FF0000"/>
                </a:solidFill>
              </a:rPr>
              <a:t>具体的には・・</a:t>
            </a:r>
          </a:p>
        </p:txBody>
      </p:sp>
      <p:sp>
        <p:nvSpPr>
          <p:cNvPr id="9" name="テキスト ボックス 8">
            <a:extLst>
              <a:ext uri="{FF2B5EF4-FFF2-40B4-BE49-F238E27FC236}">
                <a16:creationId xmlns:a16="http://schemas.microsoft.com/office/drawing/2014/main" id="{3C1C43F3-1671-4CF0-C8EF-4D767227B49C}"/>
              </a:ext>
            </a:extLst>
          </p:cNvPr>
          <p:cNvSpPr txBox="1"/>
          <p:nvPr/>
        </p:nvSpPr>
        <p:spPr>
          <a:xfrm>
            <a:off x="6524625" y="6391275"/>
            <a:ext cx="2619375" cy="369332"/>
          </a:xfrm>
          <a:prstGeom prst="rect">
            <a:avLst/>
          </a:prstGeom>
          <a:noFill/>
        </p:spPr>
        <p:txBody>
          <a:bodyPr wrap="square" rtlCol="0">
            <a:spAutoFit/>
          </a:bodyPr>
          <a:lstStyle/>
          <a:p>
            <a:r>
              <a:rPr kumimoji="1" lang="ja-JP" altLang="en-US" dirty="0"/>
              <a:t>政府広報オンラインより</a:t>
            </a:r>
          </a:p>
        </p:txBody>
      </p:sp>
    </p:spTree>
    <p:extLst>
      <p:ext uri="{BB962C8B-B14F-4D97-AF65-F5344CB8AC3E}">
        <p14:creationId xmlns:p14="http://schemas.microsoft.com/office/powerpoint/2010/main" val="424660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48601" y="853004"/>
            <a:ext cx="7886700" cy="2852737"/>
          </a:xfrm>
        </p:spPr>
        <p:txBody>
          <a:bodyPr/>
          <a:lstStyle/>
          <a:p>
            <a:r>
              <a:rPr kumimoji="1" lang="ja-JP" altLang="en-US" dirty="0">
                <a:solidFill>
                  <a:srgbClr val="FF0000"/>
                </a:solidFill>
              </a:rPr>
              <a:t>個人情報が</a:t>
            </a:r>
            <a:br>
              <a:rPr kumimoji="1" lang="en-US" altLang="ja-JP" dirty="0">
                <a:solidFill>
                  <a:srgbClr val="FF0000"/>
                </a:solidFill>
              </a:rPr>
            </a:br>
            <a:r>
              <a:rPr kumimoji="1" lang="ja-JP" altLang="en-US" dirty="0">
                <a:solidFill>
                  <a:srgbClr val="FF0000"/>
                </a:solidFill>
              </a:rPr>
              <a:t>　　流出したら</a:t>
            </a:r>
            <a:r>
              <a:rPr lang="ja-JP" altLang="en-US" dirty="0">
                <a:solidFill>
                  <a:srgbClr val="FF0000"/>
                </a:solidFill>
              </a:rPr>
              <a:t>いやだ</a:t>
            </a:r>
            <a:endParaRPr kumimoji="1" lang="ja-JP" altLang="en-US" dirty="0">
              <a:solidFill>
                <a:srgbClr val="FF0000"/>
              </a:solidFill>
            </a:endParaRPr>
          </a:p>
        </p:txBody>
      </p:sp>
      <p:sp>
        <p:nvSpPr>
          <p:cNvPr id="6" name="下矢印 5"/>
          <p:cNvSpPr/>
          <p:nvPr/>
        </p:nvSpPr>
        <p:spPr>
          <a:xfrm>
            <a:off x="3385751" y="3863546"/>
            <a:ext cx="1573427" cy="3954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タイトル 3"/>
          <p:cNvSpPr txBox="1">
            <a:spLocks/>
          </p:cNvSpPr>
          <p:nvPr/>
        </p:nvSpPr>
        <p:spPr>
          <a:xfrm>
            <a:off x="648601" y="3369663"/>
            <a:ext cx="8347118"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dirty="0">
                <a:solidFill>
                  <a:srgbClr val="FF0000"/>
                </a:solidFill>
              </a:rPr>
              <a:t>流出から守る法律が</a:t>
            </a:r>
            <a:endParaRPr lang="en-US" altLang="ja-JP" dirty="0">
              <a:solidFill>
                <a:srgbClr val="FF0000"/>
              </a:solidFill>
            </a:endParaRPr>
          </a:p>
          <a:p>
            <a:r>
              <a:rPr lang="ja-JP" altLang="en-US" dirty="0">
                <a:solidFill>
                  <a:srgbClr val="FF0000"/>
                </a:solidFill>
              </a:rPr>
              <a:t>　　　　　　　　ある</a:t>
            </a:r>
          </a:p>
        </p:txBody>
      </p:sp>
    </p:spTree>
    <p:extLst>
      <p:ext uri="{BB962C8B-B14F-4D97-AF65-F5344CB8AC3E}">
        <p14:creationId xmlns:p14="http://schemas.microsoft.com/office/powerpoint/2010/main" val="242891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p:cNvSpPr>
            <a:spLocks noGrp="1"/>
          </p:cNvSpPr>
          <p:nvPr>
            <p:ph idx="1"/>
          </p:nvPr>
        </p:nvSpPr>
        <p:spPr>
          <a:xfrm>
            <a:off x="628649" y="1825625"/>
            <a:ext cx="8296275" cy="1325563"/>
          </a:xfrm>
        </p:spPr>
        <p:txBody>
          <a:bodyPr>
            <a:normAutofit/>
          </a:bodyPr>
          <a:lstStyle/>
          <a:p>
            <a:pPr marL="0" indent="0">
              <a:buNone/>
            </a:pPr>
            <a:r>
              <a:rPr kumimoji="1" lang="ja-JP" altLang="en-US" dirty="0"/>
              <a:t>②（　</a:t>
            </a:r>
            <a:r>
              <a:rPr kumimoji="1" lang="ja-JP" altLang="en-US" sz="3600" dirty="0">
                <a:solidFill>
                  <a:srgbClr val="FF0000"/>
                </a:solidFill>
              </a:rPr>
              <a:t>個人情報保護法</a:t>
            </a:r>
            <a:r>
              <a:rPr kumimoji="1" lang="ja-JP" altLang="en-US" dirty="0"/>
              <a:t>　）</a:t>
            </a:r>
            <a:endParaRPr kumimoji="1" lang="en-US" altLang="ja-JP" dirty="0"/>
          </a:p>
          <a:p>
            <a:pPr marL="0" indent="0">
              <a:buNone/>
            </a:pPr>
            <a:r>
              <a:rPr lang="ja-JP" altLang="en-US" dirty="0"/>
              <a:t>　　＝個人情報を扱う企業団体に適切な管理を</a:t>
            </a:r>
            <a:r>
              <a:rPr kumimoji="1" lang="ja-JP" altLang="en-US" dirty="0"/>
              <a:t>求める</a:t>
            </a:r>
            <a:endParaRPr kumimoji="1" lang="en-US" altLang="ja-JP" dirty="0"/>
          </a:p>
        </p:txBody>
      </p:sp>
      <p:pic>
        <p:nvPicPr>
          <p:cNvPr id="5" name="コンテンツ プレースホルダー 4">
            <a:extLst>
              <a:ext uri="{FF2B5EF4-FFF2-40B4-BE49-F238E27FC236}">
                <a16:creationId xmlns:a16="http://schemas.microsoft.com/office/drawing/2014/main" id="{26A1027D-618B-A210-444A-3E62E8E78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2912170"/>
            <a:ext cx="7029450" cy="3865742"/>
          </a:xfrm>
          <a:prstGeom prst="rect">
            <a:avLst/>
          </a:prstGeom>
        </p:spPr>
      </p:pic>
      <p:sp>
        <p:nvSpPr>
          <p:cNvPr id="6" name="テキスト ボックス 5">
            <a:extLst>
              <a:ext uri="{FF2B5EF4-FFF2-40B4-BE49-F238E27FC236}">
                <a16:creationId xmlns:a16="http://schemas.microsoft.com/office/drawing/2014/main" id="{9A982776-F178-39DE-D2DB-15E99DB1E8FA}"/>
              </a:ext>
            </a:extLst>
          </p:cNvPr>
          <p:cNvSpPr txBox="1"/>
          <p:nvPr/>
        </p:nvSpPr>
        <p:spPr>
          <a:xfrm>
            <a:off x="6962776" y="6488668"/>
            <a:ext cx="2390774" cy="369332"/>
          </a:xfrm>
          <a:prstGeom prst="rect">
            <a:avLst/>
          </a:prstGeom>
          <a:noFill/>
        </p:spPr>
        <p:txBody>
          <a:bodyPr wrap="square" rtlCol="0">
            <a:spAutoFit/>
          </a:bodyPr>
          <a:lstStyle/>
          <a:p>
            <a:r>
              <a:rPr kumimoji="1" lang="ja-JP" altLang="en-US" dirty="0"/>
              <a:t>政府広報オンライン</a:t>
            </a:r>
          </a:p>
        </p:txBody>
      </p:sp>
    </p:spTree>
    <p:extLst>
      <p:ext uri="{BB962C8B-B14F-4D97-AF65-F5344CB8AC3E}">
        <p14:creationId xmlns:p14="http://schemas.microsoft.com/office/powerpoint/2010/main" val="48744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A6146CD-1DBD-3845-526A-6692BF314BCE}"/>
              </a:ext>
            </a:extLst>
          </p:cNvPr>
          <p:cNvSpPr>
            <a:spLocks noGrp="1"/>
          </p:cNvSpPr>
          <p:nvPr>
            <p:ph type="title"/>
          </p:nvPr>
        </p:nvSpPr>
        <p:spPr/>
        <p:txBody>
          <a:bodyPr>
            <a:normAutofit/>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endParaRPr lang="ja-JP" altLang="en-US" dirty="0">
              <a:solidFill>
                <a:srgbClr val="FF0000"/>
              </a:solidFill>
            </a:endParaRPr>
          </a:p>
        </p:txBody>
      </p:sp>
      <p:sp>
        <p:nvSpPr>
          <p:cNvPr id="2" name="コンテンツ プレースホルダー 1">
            <a:extLst>
              <a:ext uri="{FF2B5EF4-FFF2-40B4-BE49-F238E27FC236}">
                <a16:creationId xmlns:a16="http://schemas.microsoft.com/office/drawing/2014/main" id="{BB22111F-F600-FF0D-313D-833529A3C7C5}"/>
              </a:ext>
            </a:extLst>
          </p:cNvPr>
          <p:cNvSpPr>
            <a:spLocks noGrp="1"/>
          </p:cNvSpPr>
          <p:nvPr>
            <p:ph idx="1"/>
          </p:nvPr>
        </p:nvSpPr>
        <p:spPr/>
        <p:txBody>
          <a:bodyPr/>
          <a:lstStyle/>
          <a:p>
            <a:r>
              <a:rPr lang="ja-JP" altLang="en-US" dirty="0"/>
              <a:t>個人情報提供に本人の同意が不要な場合（例外）</a:t>
            </a:r>
          </a:p>
        </p:txBody>
      </p:sp>
      <p:pic>
        <p:nvPicPr>
          <p:cNvPr id="6" name="図 5">
            <a:extLst>
              <a:ext uri="{FF2B5EF4-FFF2-40B4-BE49-F238E27FC236}">
                <a16:creationId xmlns:a16="http://schemas.microsoft.com/office/drawing/2014/main" id="{EEC35C9F-38FC-D705-9133-BE3C16F30F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2308" y="2590441"/>
            <a:ext cx="7913042" cy="3721458"/>
          </a:xfrm>
          <a:prstGeom prst="rect">
            <a:avLst/>
          </a:prstGeom>
        </p:spPr>
      </p:pic>
    </p:spTree>
    <p:extLst>
      <p:ext uri="{BB962C8B-B14F-4D97-AF65-F5344CB8AC3E}">
        <p14:creationId xmlns:p14="http://schemas.microsoft.com/office/powerpoint/2010/main" val="130759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DB1A4-DEFC-B41F-AE63-45BDE15A6363}"/>
              </a:ext>
            </a:extLst>
          </p:cNvPr>
          <p:cNvSpPr>
            <a:spLocks noGrp="1"/>
          </p:cNvSpPr>
          <p:nvPr>
            <p:ph type="title"/>
          </p:nvPr>
        </p:nvSpPr>
        <p:spPr>
          <a:xfrm>
            <a:off x="628649" y="365126"/>
            <a:ext cx="8334375" cy="1325563"/>
          </a:xfrm>
        </p:spPr>
        <p:txBody>
          <a:bodyPr/>
          <a:lstStyle/>
          <a:p>
            <a:r>
              <a:rPr kumimoji="1" lang="ja-JP" altLang="en-US" dirty="0">
                <a:solidFill>
                  <a:srgbClr val="FF0000"/>
                </a:solidFill>
              </a:rPr>
              <a:t>参考：</a:t>
            </a:r>
            <a:br>
              <a:rPr kumimoji="1" lang="en-US" altLang="ja-JP" dirty="0">
                <a:solidFill>
                  <a:srgbClr val="FF0000"/>
                </a:solidFill>
              </a:rPr>
            </a:br>
            <a:r>
              <a:rPr kumimoji="1" lang="ja-JP" altLang="en-US" dirty="0">
                <a:solidFill>
                  <a:srgbClr val="FF0000"/>
                </a:solidFill>
              </a:rPr>
              <a:t>　昭和の個人情報の扱いは・・</a:t>
            </a:r>
          </a:p>
        </p:txBody>
      </p:sp>
      <p:sp>
        <p:nvSpPr>
          <p:cNvPr id="3" name="コンテンツ プレースホルダー 2">
            <a:extLst>
              <a:ext uri="{FF2B5EF4-FFF2-40B4-BE49-F238E27FC236}">
                <a16:creationId xmlns:a16="http://schemas.microsoft.com/office/drawing/2014/main" id="{ACFFAFEB-C8F5-4ABD-9CB6-198E51BB346D}"/>
              </a:ext>
            </a:extLst>
          </p:cNvPr>
          <p:cNvSpPr>
            <a:spLocks noGrp="1"/>
          </p:cNvSpPr>
          <p:nvPr>
            <p:ph idx="1"/>
          </p:nvPr>
        </p:nvSpPr>
        <p:spPr/>
        <p:txBody>
          <a:bodyPr/>
          <a:lstStyle/>
          <a:p>
            <a:r>
              <a:rPr lang="ja-JP" altLang="en-US" dirty="0"/>
              <a:t>毎年</a:t>
            </a:r>
            <a:r>
              <a:rPr lang="en-US" altLang="ja-JP" dirty="0"/>
              <a:t>4</a:t>
            </a:r>
            <a:r>
              <a:rPr lang="ja-JP" altLang="en-US" dirty="0"/>
              <a:t>月に全校生徒と全教職員の住所と電話番号が書かれた住所録が生徒に配布されていた</a:t>
            </a:r>
            <a:endParaRPr lang="en-US" altLang="ja-JP" dirty="0"/>
          </a:p>
          <a:p>
            <a:r>
              <a:rPr lang="ja-JP" altLang="en-US" dirty="0"/>
              <a:t>学校からの緊急の連絡は、電話で家にリレー式に電話することで行っていた（電話連絡網）</a:t>
            </a:r>
            <a:endParaRPr lang="en-US" altLang="ja-JP" dirty="0"/>
          </a:p>
          <a:p>
            <a:r>
              <a:rPr lang="ja-JP" altLang="en-US" dirty="0"/>
              <a:t>卒業アルバムの巻末に、卒業生全員と全教職員の住所と電話番号が掲載されていた</a:t>
            </a:r>
            <a:endParaRPr lang="en-US" altLang="ja-JP" dirty="0"/>
          </a:p>
          <a:p>
            <a:r>
              <a:rPr lang="ja-JP" altLang="en-US" dirty="0"/>
              <a:t>同じ市内の個人宅の名前と住所・電話番号が掲載された電話帳が毎年配布されていた</a:t>
            </a:r>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1C4EE9EC-3898-6FF0-503E-DC234CF8A3E9}"/>
              </a:ext>
            </a:extLst>
          </p:cNvPr>
          <p:cNvSpPr txBox="1"/>
          <p:nvPr/>
        </p:nvSpPr>
        <p:spPr>
          <a:xfrm>
            <a:off x="937846" y="5969654"/>
            <a:ext cx="7765073" cy="523220"/>
          </a:xfrm>
          <a:prstGeom prst="rect">
            <a:avLst/>
          </a:prstGeom>
          <a:noFill/>
        </p:spPr>
        <p:txBody>
          <a:bodyPr wrap="square" rtlCol="0">
            <a:spAutoFit/>
          </a:bodyPr>
          <a:lstStyle/>
          <a:p>
            <a:r>
              <a:rPr kumimoji="1" lang="ja-JP" altLang="en-US" sz="2800" dirty="0">
                <a:solidFill>
                  <a:srgbClr val="FF0000"/>
                </a:solidFill>
              </a:rPr>
              <a:t>個人情報保護法の施行（</a:t>
            </a:r>
            <a:r>
              <a:rPr kumimoji="1" lang="en-US" altLang="ja-JP" sz="2800" dirty="0">
                <a:solidFill>
                  <a:srgbClr val="FF0000"/>
                </a:solidFill>
              </a:rPr>
              <a:t>2005</a:t>
            </a:r>
            <a:r>
              <a:rPr kumimoji="1" lang="ja-JP" altLang="en-US" sz="2800" dirty="0">
                <a:solidFill>
                  <a:srgbClr val="FF0000"/>
                </a:solidFill>
              </a:rPr>
              <a:t>年）により廃止</a:t>
            </a:r>
          </a:p>
        </p:txBody>
      </p:sp>
      <p:sp>
        <p:nvSpPr>
          <p:cNvPr id="5" name="矢印: 下 4">
            <a:extLst>
              <a:ext uri="{FF2B5EF4-FFF2-40B4-BE49-F238E27FC236}">
                <a16:creationId xmlns:a16="http://schemas.microsoft.com/office/drawing/2014/main" id="{5F7FFA81-0F7E-F655-B8FC-C1D2591620F0}"/>
              </a:ext>
            </a:extLst>
          </p:cNvPr>
          <p:cNvSpPr/>
          <p:nvPr/>
        </p:nvSpPr>
        <p:spPr>
          <a:xfrm>
            <a:off x="3552092" y="5439508"/>
            <a:ext cx="1559170" cy="3952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144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E2B699-2290-D0D2-1E48-B93D7EDFF35B}"/>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endParaRPr lang="ja-JP" altLang="en-US" dirty="0">
              <a:solidFill>
                <a:srgbClr val="FF0000"/>
              </a:solidFill>
            </a:endParaRPr>
          </a:p>
        </p:txBody>
      </p:sp>
      <p:sp>
        <p:nvSpPr>
          <p:cNvPr id="4" name="コンテンツ プレースホルダー 3">
            <a:extLst>
              <a:ext uri="{FF2B5EF4-FFF2-40B4-BE49-F238E27FC236}">
                <a16:creationId xmlns:a16="http://schemas.microsoft.com/office/drawing/2014/main" id="{DE98A0FC-E7AB-C239-71DC-771FB09485D6}"/>
              </a:ext>
            </a:extLst>
          </p:cNvPr>
          <p:cNvSpPr>
            <a:spLocks noGrp="1"/>
          </p:cNvSpPr>
          <p:nvPr>
            <p:ph idx="1"/>
          </p:nvPr>
        </p:nvSpPr>
        <p:spPr/>
        <p:txBody>
          <a:bodyPr/>
          <a:lstStyle/>
          <a:p>
            <a:pPr marL="0" indent="0">
              <a:buNone/>
            </a:pPr>
            <a:r>
              <a:rPr lang="ja-JP" altLang="en-US" dirty="0"/>
              <a:t>２）本人の権利＝事業者に求めることができる権利</a:t>
            </a:r>
            <a:endParaRPr lang="en-US" altLang="ja-JP" dirty="0"/>
          </a:p>
          <a:p>
            <a:pPr marL="0" indent="0">
              <a:buNone/>
            </a:pPr>
            <a:r>
              <a:rPr lang="ja-JP" altLang="en-US" dirty="0"/>
              <a:t>　（</a:t>
            </a:r>
            <a:r>
              <a:rPr lang="ja-JP" altLang="en-US" dirty="0">
                <a:solidFill>
                  <a:srgbClr val="FF0000"/>
                </a:solidFill>
              </a:rPr>
              <a:t>開示</a:t>
            </a:r>
            <a:r>
              <a:rPr lang="ja-JP" altLang="en-US" dirty="0"/>
              <a:t>）＝見せてもらう、（</a:t>
            </a:r>
            <a:r>
              <a:rPr lang="ja-JP" altLang="en-US" dirty="0">
                <a:solidFill>
                  <a:srgbClr val="FF0000"/>
                </a:solidFill>
              </a:rPr>
              <a:t>訂正</a:t>
            </a:r>
            <a:r>
              <a:rPr lang="ja-JP" altLang="en-US" dirty="0"/>
              <a:t>）＝誤りを直す</a:t>
            </a:r>
            <a:endParaRPr lang="en-US" altLang="ja-JP" dirty="0"/>
          </a:p>
          <a:p>
            <a:pPr marL="0" indent="0">
              <a:buNone/>
            </a:pPr>
            <a:r>
              <a:rPr lang="ja-JP" altLang="en-US" dirty="0"/>
              <a:t>　（</a:t>
            </a:r>
            <a:r>
              <a:rPr lang="ja-JP" altLang="en-US" dirty="0">
                <a:solidFill>
                  <a:srgbClr val="FF0000"/>
                </a:solidFill>
              </a:rPr>
              <a:t>利用停止</a:t>
            </a:r>
            <a:r>
              <a:rPr lang="ja-JP" altLang="en-US" dirty="0"/>
              <a:t>）＝個人情報の利用をやめる</a:t>
            </a:r>
          </a:p>
        </p:txBody>
      </p:sp>
      <p:pic>
        <p:nvPicPr>
          <p:cNvPr id="1026" name="Picture 2" descr="画像が生成されました">
            <a:extLst>
              <a:ext uri="{FF2B5EF4-FFF2-40B4-BE49-F238E27FC236}">
                <a16:creationId xmlns:a16="http://schemas.microsoft.com/office/drawing/2014/main" id="{4555C580-459A-E6F5-0D6E-381A45D57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3302000"/>
            <a:ext cx="5334000" cy="3556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3D42172-297F-5A10-1C0B-2C49F0B0FA37}"/>
              </a:ext>
            </a:extLst>
          </p:cNvPr>
          <p:cNvSpPr txBox="1"/>
          <p:nvPr/>
        </p:nvSpPr>
        <p:spPr>
          <a:xfrm>
            <a:off x="6376987" y="6492874"/>
            <a:ext cx="1533525" cy="369332"/>
          </a:xfrm>
          <a:prstGeom prst="rect">
            <a:avLst/>
          </a:prstGeom>
          <a:noFill/>
        </p:spPr>
        <p:txBody>
          <a:bodyPr wrap="square" rtlCol="0">
            <a:spAutoFit/>
          </a:bodyPr>
          <a:lstStyle/>
          <a:p>
            <a:r>
              <a:rPr kumimoji="1" lang="en-US" altLang="ja-JP" dirty="0"/>
              <a:t>ChatGPT</a:t>
            </a:r>
            <a:r>
              <a:rPr kumimoji="1" lang="ja-JP" altLang="en-US" dirty="0"/>
              <a:t>作画</a:t>
            </a:r>
          </a:p>
        </p:txBody>
      </p:sp>
    </p:spTree>
    <p:extLst>
      <p:ext uri="{BB962C8B-B14F-4D97-AF65-F5344CB8AC3E}">
        <p14:creationId xmlns:p14="http://schemas.microsoft.com/office/powerpoint/2010/main" val="112833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3D15D1-7F57-ECB4-7712-F18FD12F4065}"/>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確認課題</a:t>
            </a:r>
            <a:r>
              <a:rPr lang="en-US" altLang="ja-JP" dirty="0">
                <a:solidFill>
                  <a:srgbClr val="FF0000"/>
                </a:solidFill>
              </a:rPr>
              <a:t>】</a:t>
            </a:r>
            <a:endParaRPr kumimoji="1" lang="ja-JP" altLang="en-US" dirty="0">
              <a:solidFill>
                <a:srgbClr val="FF0000"/>
              </a:solidFill>
            </a:endParaRPr>
          </a:p>
        </p:txBody>
      </p:sp>
      <p:pic>
        <p:nvPicPr>
          <p:cNvPr id="5" name="図 4">
            <a:extLst>
              <a:ext uri="{FF2B5EF4-FFF2-40B4-BE49-F238E27FC236}">
                <a16:creationId xmlns:a16="http://schemas.microsoft.com/office/drawing/2014/main" id="{E5FD5C87-0E30-97C6-CFAC-B86B6C740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73" y="1521167"/>
            <a:ext cx="8490633" cy="5184433"/>
          </a:xfrm>
          <a:prstGeom prst="rect">
            <a:avLst/>
          </a:prstGeom>
        </p:spPr>
      </p:pic>
    </p:spTree>
    <p:extLst>
      <p:ext uri="{BB962C8B-B14F-4D97-AF65-F5344CB8AC3E}">
        <p14:creationId xmlns:p14="http://schemas.microsoft.com/office/powerpoint/2010/main" val="372662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D1DFD-9438-071F-821C-05649ACB285D}"/>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691080BE-F8D1-48EA-02B6-F9E21415F17B}"/>
              </a:ext>
            </a:extLst>
          </p:cNvPr>
          <p:cNvSpPr>
            <a:spLocks noGrp="1"/>
          </p:cNvSpPr>
          <p:nvPr>
            <p:ph idx="1"/>
          </p:nvPr>
        </p:nvSpPr>
        <p:spPr>
          <a:xfrm>
            <a:off x="628649" y="1825624"/>
            <a:ext cx="8093319" cy="4903422"/>
          </a:xfrm>
        </p:spPr>
        <p:txBody>
          <a:bodyPr>
            <a:normAutofit/>
          </a:bodyPr>
          <a:lstStyle/>
          <a:p>
            <a:r>
              <a:rPr kumimoji="1" lang="ja-JP" altLang="en-US" dirty="0"/>
              <a:t>情報社会では、自分の情報（個人情報）が自分以外の場所にも存在する！</a:t>
            </a:r>
            <a:endParaRPr kumimoji="1" lang="en-US" altLang="ja-JP" dirty="0"/>
          </a:p>
          <a:p>
            <a:endParaRPr lang="en-US" altLang="ja-JP" dirty="0"/>
          </a:p>
          <a:p>
            <a:pPr marL="0" indent="0">
              <a:buNone/>
            </a:pPr>
            <a:r>
              <a:rPr kumimoji="1" lang="ja-JP" altLang="en-US" dirty="0"/>
              <a:t>③個人情報に関わる権利</a:t>
            </a:r>
            <a:endParaRPr kumimoji="1" lang="en-US" altLang="ja-JP" dirty="0"/>
          </a:p>
          <a:p>
            <a:pPr marL="0" indent="0">
              <a:buNone/>
            </a:pPr>
            <a:r>
              <a:rPr lang="ja-JP" altLang="en-US" dirty="0"/>
              <a:t>１）（</a:t>
            </a:r>
            <a:r>
              <a:rPr lang="ja-JP" altLang="en-US" dirty="0">
                <a:solidFill>
                  <a:srgbClr val="FF0000"/>
                </a:solidFill>
              </a:rPr>
              <a:t>プライバシー権</a:t>
            </a:r>
            <a:r>
              <a:rPr lang="ja-JP" altLang="en-US" dirty="0"/>
              <a:t>）＝</a:t>
            </a:r>
            <a:r>
              <a:rPr kumimoji="1" lang="ja-JP" altLang="en-US" dirty="0"/>
              <a:t>私生活を知られない権利</a:t>
            </a:r>
            <a:endParaRPr kumimoji="1" lang="en-US" altLang="ja-JP" dirty="0"/>
          </a:p>
          <a:p>
            <a:pPr marL="0" indent="0">
              <a:buNone/>
            </a:pPr>
            <a:r>
              <a:rPr kumimoji="1" lang="ja-JP" altLang="en-US" dirty="0"/>
              <a:t>　　　　　　　　　　　　　＋自分の情報を管理する権利</a:t>
            </a:r>
            <a:endParaRPr kumimoji="1" lang="en-US" altLang="ja-JP" dirty="0"/>
          </a:p>
          <a:p>
            <a:pPr marL="0" indent="0">
              <a:buNone/>
            </a:pPr>
            <a:r>
              <a:rPr lang="ja-JP" altLang="en-US" dirty="0"/>
              <a:t>２）（</a:t>
            </a:r>
            <a:r>
              <a:rPr lang="ja-JP" altLang="en-US" dirty="0">
                <a:solidFill>
                  <a:srgbClr val="FF0000"/>
                </a:solidFill>
              </a:rPr>
              <a:t>肖像権</a:t>
            </a:r>
            <a:r>
              <a:rPr lang="ja-JP" altLang="en-US" dirty="0"/>
              <a:t>）＝写真などの無断使用を禁止</a:t>
            </a:r>
            <a:endParaRPr lang="en-US" altLang="ja-JP" dirty="0"/>
          </a:p>
          <a:p>
            <a:pPr marL="0" indent="0">
              <a:buNone/>
            </a:pPr>
            <a:r>
              <a:rPr kumimoji="1" lang="ja-JP" altLang="en-US" dirty="0"/>
              <a:t>３）（</a:t>
            </a:r>
            <a:r>
              <a:rPr kumimoji="1" lang="ja-JP" altLang="en-US" dirty="0">
                <a:solidFill>
                  <a:srgbClr val="FF0000"/>
                </a:solidFill>
              </a:rPr>
              <a:t>パブリシティ権</a:t>
            </a:r>
            <a:r>
              <a:rPr kumimoji="1" lang="ja-JP" altLang="en-US" dirty="0"/>
              <a:t>）　←有名人のみ</a:t>
            </a:r>
            <a:endParaRPr kumimoji="1" lang="en-US" altLang="ja-JP" dirty="0"/>
          </a:p>
          <a:p>
            <a:pPr marL="0" indent="0">
              <a:buNone/>
            </a:pPr>
            <a:r>
              <a:rPr kumimoji="1" lang="ja-JP" altLang="en-US" dirty="0"/>
              <a:t>　　　　　　＝有名人の肖像・名前の無断使用を禁止</a:t>
            </a:r>
          </a:p>
        </p:txBody>
      </p:sp>
      <p:sp>
        <p:nvSpPr>
          <p:cNvPr id="4" name="矢印: 下 3">
            <a:extLst>
              <a:ext uri="{FF2B5EF4-FFF2-40B4-BE49-F238E27FC236}">
                <a16:creationId xmlns:a16="http://schemas.microsoft.com/office/drawing/2014/main" id="{E53AF08C-12C8-ABC0-4180-8228E0977B76}"/>
              </a:ext>
            </a:extLst>
          </p:cNvPr>
          <p:cNvSpPr/>
          <p:nvPr/>
        </p:nvSpPr>
        <p:spPr>
          <a:xfrm>
            <a:off x="3423139" y="2717556"/>
            <a:ext cx="1465384" cy="4337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239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8E05E-2C52-080D-C775-2B041DE55C70}"/>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参考</a:t>
            </a:r>
            <a:r>
              <a:rPr kumimoji="1" lang="en-US" altLang="ja-JP" dirty="0">
                <a:solidFill>
                  <a:srgbClr val="FF0000"/>
                </a:solidFill>
              </a:rPr>
              <a:t>】</a:t>
            </a:r>
            <a:r>
              <a:rPr kumimoji="1" lang="ja-JP" altLang="en-US" dirty="0">
                <a:solidFill>
                  <a:srgbClr val="FF0000"/>
                </a:solidFill>
              </a:rPr>
              <a:t>パブリシティ権とは</a:t>
            </a:r>
          </a:p>
        </p:txBody>
      </p:sp>
      <p:sp>
        <p:nvSpPr>
          <p:cNvPr id="3" name="コンテンツ プレースホルダー 2">
            <a:extLst>
              <a:ext uri="{FF2B5EF4-FFF2-40B4-BE49-F238E27FC236}">
                <a16:creationId xmlns:a16="http://schemas.microsoft.com/office/drawing/2014/main" id="{74E436E8-9BCF-E833-AFDB-662FB6AB86D2}"/>
              </a:ext>
            </a:extLst>
          </p:cNvPr>
          <p:cNvSpPr>
            <a:spLocks noGrp="1"/>
          </p:cNvSpPr>
          <p:nvPr>
            <p:ph idx="1"/>
          </p:nvPr>
        </p:nvSpPr>
        <p:spPr>
          <a:xfrm>
            <a:off x="628650" y="3835400"/>
            <a:ext cx="7886700" cy="2489200"/>
          </a:xfrm>
        </p:spPr>
        <p:txBody>
          <a:bodyPr>
            <a:normAutofit fontScale="92500" lnSpcReduction="10000"/>
          </a:bodyPr>
          <a:lstStyle/>
          <a:p>
            <a:pPr marL="0" indent="0">
              <a:buNone/>
            </a:pPr>
            <a:r>
              <a:rPr kumimoji="1" lang="ja-JP" altLang="en-US" dirty="0"/>
              <a:t>光</a:t>
            </a:r>
            <a:r>
              <a:rPr kumimoji="1" lang="en-US" altLang="ja-JP" dirty="0"/>
              <a:t>GENJI</a:t>
            </a:r>
            <a:r>
              <a:rPr kumimoji="1" lang="ja-JP" altLang="en-US" dirty="0"/>
              <a:t>事件</a:t>
            </a:r>
            <a:endParaRPr kumimoji="1" lang="en-US" altLang="ja-JP" dirty="0"/>
          </a:p>
          <a:p>
            <a:r>
              <a:rPr kumimoji="1" lang="ja-JP" altLang="en-US" dirty="0"/>
              <a:t>アイドルグループ「光</a:t>
            </a:r>
            <a:r>
              <a:rPr kumimoji="1" lang="en-US" altLang="ja-JP" dirty="0"/>
              <a:t>GENJI</a:t>
            </a:r>
            <a:r>
              <a:rPr kumimoji="1" lang="ja-JP" altLang="en-US" dirty="0"/>
              <a:t>」のメンバーの氏名や肖像を無断で使用した商品を製造販売していた業者に対し、販売禁止などの仮処分命令が決定されました。これに対して、その製造販売業者が仮処分命令の取消しを申立てたが</a:t>
            </a:r>
            <a:r>
              <a:rPr lang="ja-JP" altLang="en-US" dirty="0"/>
              <a:t>却下された</a:t>
            </a:r>
            <a:r>
              <a:rPr kumimoji="1" lang="ja-JP" altLang="en-US" dirty="0"/>
              <a:t>事件（東京地裁平成元年</a:t>
            </a:r>
            <a:r>
              <a:rPr kumimoji="1" lang="en-US" altLang="ja-JP" dirty="0"/>
              <a:t>9</a:t>
            </a:r>
            <a:r>
              <a:rPr kumimoji="1" lang="ja-JP" altLang="en-US" dirty="0"/>
              <a:t>月</a:t>
            </a:r>
            <a:r>
              <a:rPr kumimoji="1" lang="en-US" altLang="ja-JP" dirty="0"/>
              <a:t>27</a:t>
            </a:r>
            <a:r>
              <a:rPr kumimoji="1" lang="ja-JP" altLang="en-US" dirty="0"/>
              <a:t>日）。</a:t>
            </a:r>
            <a:endParaRPr kumimoji="1" lang="en-US" altLang="ja-JP" dirty="0"/>
          </a:p>
          <a:p>
            <a:endParaRPr lang="en-US" altLang="ja-JP" dirty="0"/>
          </a:p>
        </p:txBody>
      </p:sp>
      <p:sp>
        <p:nvSpPr>
          <p:cNvPr id="4" name="テキスト ボックス 3">
            <a:extLst>
              <a:ext uri="{FF2B5EF4-FFF2-40B4-BE49-F238E27FC236}">
                <a16:creationId xmlns:a16="http://schemas.microsoft.com/office/drawing/2014/main" id="{28BA7D71-8FF9-0DD1-4B0F-64D19A847878}"/>
              </a:ext>
            </a:extLst>
          </p:cNvPr>
          <p:cNvSpPr txBox="1"/>
          <p:nvPr/>
        </p:nvSpPr>
        <p:spPr>
          <a:xfrm>
            <a:off x="466725" y="1736229"/>
            <a:ext cx="8048625" cy="1692771"/>
          </a:xfrm>
          <a:prstGeom prst="rect">
            <a:avLst/>
          </a:prstGeom>
          <a:noFill/>
        </p:spPr>
        <p:txBody>
          <a:bodyPr wrap="square" rtlCol="0">
            <a:spAutoFit/>
          </a:bodyPr>
          <a:lstStyle/>
          <a:p>
            <a:r>
              <a:rPr kumimoji="1" lang="ja-JP" altLang="en-US" sz="2600" dirty="0">
                <a:solidFill>
                  <a:srgbClr val="FF0000"/>
                </a:solidFill>
              </a:rPr>
              <a:t>パブリシティ権</a:t>
            </a:r>
            <a:endParaRPr kumimoji="1" lang="en-US" altLang="ja-JP" sz="2600" dirty="0">
              <a:solidFill>
                <a:srgbClr val="FF0000"/>
              </a:solidFill>
            </a:endParaRPr>
          </a:p>
          <a:p>
            <a:r>
              <a:rPr kumimoji="1" lang="ja-JP" altLang="en-US" sz="2600" dirty="0"/>
              <a:t>　芸能人やスポーツ選手などの著名人の氏名や肖像が、商品の販売を促進する顧客吸引力を有する場合に、このような顧客吸引力を排他的に利用する権利</a:t>
            </a:r>
          </a:p>
        </p:txBody>
      </p:sp>
    </p:spTree>
    <p:extLst>
      <p:ext uri="{BB962C8B-B14F-4D97-AF65-F5344CB8AC3E}">
        <p14:creationId xmlns:p14="http://schemas.microsoft.com/office/powerpoint/2010/main" val="308154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CBE1-F590-6567-7915-42CBE2487F0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振り返り</a:t>
            </a:r>
            <a:r>
              <a:rPr kumimoji="1" lang="en-US" altLang="ja-JP" dirty="0">
                <a:solidFill>
                  <a:srgbClr val="FF0000"/>
                </a:solidFill>
              </a:rPr>
              <a:t>】</a:t>
            </a:r>
            <a:endParaRPr kumimoji="1" lang="ja-JP" altLang="en-US" dirty="0">
              <a:solidFill>
                <a:srgbClr val="FF0000"/>
              </a:solidFill>
            </a:endParaRPr>
          </a:p>
        </p:txBody>
      </p:sp>
      <p:pic>
        <p:nvPicPr>
          <p:cNvPr id="5" name="図 4">
            <a:extLst>
              <a:ext uri="{FF2B5EF4-FFF2-40B4-BE49-F238E27FC236}">
                <a16:creationId xmlns:a16="http://schemas.microsoft.com/office/drawing/2014/main" id="{0DC5CD27-1AA2-AEEC-CC7A-609D18118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63" y="1690688"/>
            <a:ext cx="8758705" cy="3268173"/>
          </a:xfrm>
          <a:prstGeom prst="rect">
            <a:avLst/>
          </a:prstGeom>
        </p:spPr>
      </p:pic>
      <p:sp>
        <p:nvSpPr>
          <p:cNvPr id="3" name="吹き出し: 角を丸めた四角形 2">
            <a:extLst>
              <a:ext uri="{FF2B5EF4-FFF2-40B4-BE49-F238E27FC236}">
                <a16:creationId xmlns:a16="http://schemas.microsoft.com/office/drawing/2014/main" id="{0D8DB77A-F3B1-0EF6-CCC4-405FE7B043CC}"/>
              </a:ext>
            </a:extLst>
          </p:cNvPr>
          <p:cNvSpPr/>
          <p:nvPr/>
        </p:nvSpPr>
        <p:spPr>
          <a:xfrm>
            <a:off x="6038849" y="4419599"/>
            <a:ext cx="2849887" cy="1676401"/>
          </a:xfrm>
          <a:prstGeom prst="wedgeRoundRectCallout">
            <a:avLst>
              <a:gd name="adj1" fmla="val -44444"/>
              <a:gd name="adj2" fmla="val -77110"/>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400" dirty="0">
                <a:solidFill>
                  <a:schemeClr val="tx1"/>
                </a:solidFill>
              </a:rPr>
              <a:t>これって</a:t>
            </a:r>
            <a:endParaRPr kumimoji="1" lang="en-US" altLang="ja-JP" sz="2400" dirty="0">
              <a:solidFill>
                <a:schemeClr val="tx1"/>
              </a:solidFill>
            </a:endParaRPr>
          </a:p>
          <a:p>
            <a:pPr algn="ctr"/>
            <a:r>
              <a:rPr kumimoji="1" lang="ja-JP" altLang="en-US" sz="2400" dirty="0">
                <a:solidFill>
                  <a:schemeClr val="tx1"/>
                </a:solidFill>
              </a:rPr>
              <a:t>プライバシー・</a:t>
            </a:r>
            <a:endParaRPr kumimoji="1" lang="en-US" altLang="ja-JP" sz="2400" dirty="0">
              <a:solidFill>
                <a:schemeClr val="tx1"/>
              </a:solidFill>
            </a:endParaRPr>
          </a:p>
          <a:p>
            <a:pPr algn="ctr"/>
            <a:r>
              <a:rPr kumimoji="1" lang="ja-JP" altLang="en-US" sz="2400" dirty="0">
                <a:solidFill>
                  <a:schemeClr val="tx1"/>
                </a:solidFill>
              </a:rPr>
              <a:t>パブリシティ権</a:t>
            </a:r>
            <a:endParaRPr kumimoji="1" lang="en-US" altLang="ja-JP" sz="2400" dirty="0">
              <a:solidFill>
                <a:schemeClr val="tx1"/>
              </a:solidFill>
            </a:endParaRPr>
          </a:p>
          <a:p>
            <a:pPr algn="ctr"/>
            <a:r>
              <a:rPr kumimoji="1" lang="ja-JP" altLang="en-US" sz="2400" dirty="0">
                <a:solidFill>
                  <a:schemeClr val="tx1"/>
                </a:solidFill>
              </a:rPr>
              <a:t>肖像権の侵害？</a:t>
            </a:r>
          </a:p>
        </p:txBody>
      </p:sp>
    </p:spTree>
    <p:extLst>
      <p:ext uri="{BB962C8B-B14F-4D97-AF65-F5344CB8AC3E}">
        <p14:creationId xmlns:p14="http://schemas.microsoft.com/office/powerpoint/2010/main" val="272929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CD0A6-ED2E-5677-C6E9-E8979C7E5083}"/>
              </a:ext>
            </a:extLst>
          </p:cNvPr>
          <p:cNvSpPr>
            <a:spLocks noGrp="1"/>
          </p:cNvSpPr>
          <p:nvPr>
            <p:ph type="title"/>
          </p:nvPr>
        </p:nvSpPr>
        <p:spPr>
          <a:xfrm>
            <a:off x="269631" y="365126"/>
            <a:ext cx="2977661" cy="3796566"/>
          </a:xfrm>
        </p:spPr>
        <p:txBody>
          <a:bodyPr>
            <a:normAutofit/>
          </a:bodyPr>
          <a:lstStyle/>
          <a:p>
            <a:r>
              <a:rPr kumimoji="1" lang="ja-JP" altLang="en-US" dirty="0">
                <a:solidFill>
                  <a:srgbClr val="FF0000"/>
                </a:solidFill>
              </a:rPr>
              <a:t>これはどこで撮影した写真？</a:t>
            </a:r>
          </a:p>
        </p:txBody>
      </p:sp>
      <p:pic>
        <p:nvPicPr>
          <p:cNvPr id="7" name="図 6">
            <a:extLst>
              <a:ext uri="{FF2B5EF4-FFF2-40B4-BE49-F238E27FC236}">
                <a16:creationId xmlns:a16="http://schemas.microsoft.com/office/drawing/2014/main" id="{8AD56C3E-AF4D-1493-6AFF-E28DF83A7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445" y="233228"/>
            <a:ext cx="4888524" cy="6516561"/>
          </a:xfrm>
          <a:prstGeom prst="rect">
            <a:avLst/>
          </a:prstGeom>
        </p:spPr>
      </p:pic>
    </p:spTree>
    <p:extLst>
      <p:ext uri="{BB962C8B-B14F-4D97-AF65-F5344CB8AC3E}">
        <p14:creationId xmlns:p14="http://schemas.microsoft.com/office/powerpoint/2010/main" val="195647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328F5-FC33-DC6C-6E89-99E118B1288A}"/>
              </a:ext>
            </a:extLst>
          </p:cNvPr>
          <p:cNvSpPr>
            <a:spLocks noGrp="1"/>
          </p:cNvSpPr>
          <p:nvPr>
            <p:ph type="title"/>
          </p:nvPr>
        </p:nvSpPr>
        <p:spPr/>
        <p:txBody>
          <a:bodyPr>
            <a:normAutofit/>
          </a:bodyPr>
          <a:lstStyle/>
          <a:p>
            <a:r>
              <a:rPr kumimoji="1" lang="ja-JP" altLang="en-US" dirty="0">
                <a:solidFill>
                  <a:srgbClr val="FF0000"/>
                </a:solidFill>
              </a:rPr>
              <a:t>参考：</a:t>
            </a:r>
            <a:br>
              <a:rPr kumimoji="1" lang="en-US" altLang="ja-JP" dirty="0">
                <a:solidFill>
                  <a:srgbClr val="FF0000"/>
                </a:solidFill>
              </a:rPr>
            </a:br>
            <a:r>
              <a:rPr kumimoji="1" lang="ja-JP" altLang="en-US" dirty="0">
                <a:solidFill>
                  <a:srgbClr val="FF0000"/>
                </a:solidFill>
              </a:rPr>
              <a:t>瞳に写った景色から自宅を特定</a:t>
            </a:r>
          </a:p>
        </p:txBody>
      </p:sp>
      <p:sp>
        <p:nvSpPr>
          <p:cNvPr id="3" name="コンテンツ プレースホルダー 2">
            <a:extLst>
              <a:ext uri="{FF2B5EF4-FFF2-40B4-BE49-F238E27FC236}">
                <a16:creationId xmlns:a16="http://schemas.microsoft.com/office/drawing/2014/main" id="{455F7BA0-1B97-A2CC-7F1C-3D66D2E22F2C}"/>
              </a:ext>
            </a:extLst>
          </p:cNvPr>
          <p:cNvSpPr>
            <a:spLocks noGrp="1"/>
          </p:cNvSpPr>
          <p:nvPr>
            <p:ph idx="1"/>
          </p:nvPr>
        </p:nvSpPr>
        <p:spPr>
          <a:xfrm>
            <a:off x="628650" y="1942856"/>
            <a:ext cx="7886700" cy="4351338"/>
          </a:xfrm>
        </p:spPr>
        <p:txBody>
          <a:bodyPr>
            <a:normAutofit/>
          </a:bodyPr>
          <a:lstStyle/>
          <a:p>
            <a:r>
              <a:rPr kumimoji="1" lang="ja-JP" altLang="en-US" dirty="0"/>
              <a:t>ネット上で、女性の目撃情報を探し、女性の自宅がある地下鉄路線にあたりをつけた。次に、女性のツイッターを確認する。アイドル活動のため、頻繁に写真などを投稿していた女性。</a:t>
            </a:r>
            <a:endParaRPr kumimoji="1" lang="en-US" altLang="ja-JP" dirty="0"/>
          </a:p>
          <a:p>
            <a:r>
              <a:rPr kumimoji="1" lang="ja-JP" altLang="en-US" dirty="0"/>
              <a:t>その中に最寄り駅での自撮り画像があった。その瞳に映る景色で屋根など駅の形状、線路の本数、背後の看板を把握。</a:t>
            </a:r>
            <a:endParaRPr kumimoji="1" lang="en-US" altLang="ja-JP" dirty="0"/>
          </a:p>
          <a:p>
            <a:r>
              <a:rPr kumimoji="1" lang="ja-JP" altLang="en-US" dirty="0"/>
              <a:t>グーグルの「ストリートビュー」を使って候補の路線の駅周辺を探していく中で、被害女性の最寄り駅を見つけたという。</a:t>
            </a:r>
          </a:p>
        </p:txBody>
      </p:sp>
      <p:sp>
        <p:nvSpPr>
          <p:cNvPr id="4" name="テキスト ボックス 3">
            <a:extLst>
              <a:ext uri="{FF2B5EF4-FFF2-40B4-BE49-F238E27FC236}">
                <a16:creationId xmlns:a16="http://schemas.microsoft.com/office/drawing/2014/main" id="{2AF2EDFA-2836-0688-2CB9-7090F7663F14}"/>
              </a:ext>
            </a:extLst>
          </p:cNvPr>
          <p:cNvSpPr txBox="1"/>
          <p:nvPr/>
        </p:nvSpPr>
        <p:spPr>
          <a:xfrm>
            <a:off x="6038850" y="6150286"/>
            <a:ext cx="2581275" cy="369332"/>
          </a:xfrm>
          <a:prstGeom prst="rect">
            <a:avLst/>
          </a:prstGeom>
          <a:noFill/>
        </p:spPr>
        <p:txBody>
          <a:bodyPr wrap="square" rtlCol="0">
            <a:spAutoFit/>
          </a:bodyPr>
          <a:lstStyle/>
          <a:p>
            <a:r>
              <a:rPr kumimoji="1" lang="ja-JP" altLang="en-US" dirty="0"/>
              <a:t>２０１９年埼玉県事件</a:t>
            </a:r>
          </a:p>
        </p:txBody>
      </p:sp>
    </p:spTree>
    <p:extLst>
      <p:ext uri="{BB962C8B-B14F-4D97-AF65-F5344CB8AC3E}">
        <p14:creationId xmlns:p14="http://schemas.microsoft.com/office/powerpoint/2010/main" val="336994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7B8AF6-F664-418A-421A-345F2C066C8C}"/>
              </a:ext>
            </a:extLst>
          </p:cNvPr>
          <p:cNvSpPr>
            <a:spLocks noGrp="1"/>
          </p:cNvSpPr>
          <p:nvPr>
            <p:ph type="ctrTitle"/>
          </p:nvPr>
        </p:nvSpPr>
        <p:spPr>
          <a:xfrm>
            <a:off x="685800" y="1560513"/>
            <a:ext cx="7772400" cy="2387600"/>
          </a:xfrm>
        </p:spPr>
        <p:txBody>
          <a:bodyPr>
            <a:normAutofit fontScale="90000"/>
          </a:bodyPr>
          <a:lstStyle/>
          <a:p>
            <a:br>
              <a:rPr lang="en-US" altLang="ja-JP" dirty="0">
                <a:solidFill>
                  <a:srgbClr val="FF0000"/>
                </a:solidFill>
              </a:rPr>
            </a:br>
            <a:r>
              <a:rPr lang="ja-JP" altLang="en-US" dirty="0">
                <a:solidFill>
                  <a:srgbClr val="FF0000"/>
                </a:solidFill>
              </a:rPr>
              <a:t>ちょっとした写真からも</a:t>
            </a:r>
            <a:br>
              <a:rPr lang="en-US" altLang="ja-JP" dirty="0">
                <a:solidFill>
                  <a:srgbClr val="FF0000"/>
                </a:solidFill>
              </a:rPr>
            </a:br>
            <a:r>
              <a:rPr lang="ja-JP" altLang="en-US" dirty="0">
                <a:solidFill>
                  <a:srgbClr val="FF0000"/>
                </a:solidFill>
              </a:rPr>
              <a:t>個人の情報の特定可能！</a:t>
            </a:r>
          </a:p>
        </p:txBody>
      </p:sp>
    </p:spTree>
    <p:extLst>
      <p:ext uri="{BB962C8B-B14F-4D97-AF65-F5344CB8AC3E}">
        <p14:creationId xmlns:p14="http://schemas.microsoft.com/office/powerpoint/2010/main" val="25011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52BF4A-34D3-17D0-F563-CA9366B8FD2C}"/>
              </a:ext>
            </a:extLst>
          </p:cNvPr>
          <p:cNvSpPr>
            <a:spLocks noGrp="1"/>
          </p:cNvSpPr>
          <p:nvPr>
            <p:ph type="ctrTitle"/>
          </p:nvPr>
        </p:nvSpPr>
        <p:spPr/>
        <p:txBody>
          <a:bodyPr/>
          <a:lstStyle/>
          <a:p>
            <a:r>
              <a:rPr kumimoji="1" lang="ja-JP" altLang="en-US" dirty="0">
                <a:solidFill>
                  <a:srgbClr val="FF0000"/>
                </a:solidFill>
              </a:rPr>
              <a:t>第１章５</a:t>
            </a:r>
            <a:br>
              <a:rPr kumimoji="1" lang="en-US" altLang="ja-JP" dirty="0">
                <a:solidFill>
                  <a:srgbClr val="FF0000"/>
                </a:solidFill>
              </a:rPr>
            </a:br>
            <a:r>
              <a:rPr kumimoji="1" lang="ja-JP" altLang="en-US" dirty="0">
                <a:solidFill>
                  <a:srgbClr val="FF0000"/>
                </a:solidFill>
              </a:rPr>
              <a:t>個人情報</a:t>
            </a:r>
          </a:p>
        </p:txBody>
      </p:sp>
      <p:sp>
        <p:nvSpPr>
          <p:cNvPr id="3" name="字幕 2">
            <a:extLst>
              <a:ext uri="{FF2B5EF4-FFF2-40B4-BE49-F238E27FC236}">
                <a16:creationId xmlns:a16="http://schemas.microsoft.com/office/drawing/2014/main" id="{7BCB2F2E-EFFB-A801-643C-32B3BB598FDD}"/>
              </a:ext>
            </a:extLst>
          </p:cNvPr>
          <p:cNvSpPr>
            <a:spLocks noGrp="1"/>
          </p:cNvSpPr>
          <p:nvPr>
            <p:ph type="subTitle" idx="1"/>
          </p:nvPr>
        </p:nvSpPr>
        <p:spPr/>
        <p:txBody>
          <a:bodyPr/>
          <a:lstStyle/>
          <a:p>
            <a:r>
              <a:rPr kumimoji="1" lang="ja-JP" altLang="en-US" dirty="0">
                <a:solidFill>
                  <a:srgbClr val="FF0000"/>
                </a:solidFill>
              </a:rPr>
              <a:t>情報</a:t>
            </a:r>
            <a:r>
              <a:rPr kumimoji="1" lang="en-US" altLang="ja-JP" dirty="0">
                <a:solidFill>
                  <a:srgbClr val="FF0000"/>
                </a:solidFill>
              </a:rPr>
              <a:t>Ⅰ</a:t>
            </a:r>
            <a:r>
              <a:rPr kumimoji="1" lang="ja-JP" altLang="en-US" dirty="0">
                <a:solidFill>
                  <a:srgbClr val="FF0000"/>
                </a:solidFill>
              </a:rPr>
              <a:t>　Ｎｏ．０４</a:t>
            </a:r>
          </a:p>
        </p:txBody>
      </p:sp>
    </p:spTree>
    <p:extLst>
      <p:ext uri="{BB962C8B-B14F-4D97-AF65-F5344CB8AC3E}">
        <p14:creationId xmlns:p14="http://schemas.microsoft.com/office/powerpoint/2010/main" val="147320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solidFill>
                  <a:srgbClr val="FF0000"/>
                </a:solidFill>
              </a:rPr>
              <a:t>【</a:t>
            </a:r>
            <a:r>
              <a:rPr kumimoji="1" lang="ja-JP" altLang="en-US" sz="4000" dirty="0">
                <a:solidFill>
                  <a:srgbClr val="FF0000"/>
                </a:solidFill>
              </a:rPr>
              <a:t>ＴＲＹ</a:t>
            </a:r>
            <a:r>
              <a:rPr kumimoji="1" lang="en-US" altLang="ja-JP" sz="4000" dirty="0">
                <a:solidFill>
                  <a:srgbClr val="FF0000"/>
                </a:solidFill>
              </a:rPr>
              <a:t>】</a:t>
            </a:r>
            <a:br>
              <a:rPr kumimoji="1" lang="en-US" altLang="ja-JP" sz="4000" dirty="0">
                <a:solidFill>
                  <a:srgbClr val="FF0000"/>
                </a:solidFill>
              </a:rPr>
            </a:br>
            <a:r>
              <a:rPr kumimoji="1" lang="ja-JP" altLang="en-US" sz="4000" dirty="0">
                <a:solidFill>
                  <a:srgbClr val="FF0000"/>
                </a:solidFill>
              </a:rPr>
              <a:t>①スマホにある個人情報は何？</a:t>
            </a:r>
          </a:p>
        </p:txBody>
      </p:sp>
      <p:pic>
        <p:nvPicPr>
          <p:cNvPr id="4" name="図 3">
            <a:extLst>
              <a:ext uri="{FF2B5EF4-FFF2-40B4-BE49-F238E27FC236}">
                <a16:creationId xmlns:a16="http://schemas.microsoft.com/office/drawing/2014/main" id="{C357791E-9C5D-4D25-9B33-F1916113B4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107" y="1908827"/>
            <a:ext cx="7556482" cy="2663173"/>
          </a:xfrm>
          <a:prstGeom prst="rect">
            <a:avLst/>
          </a:prstGeom>
        </p:spPr>
      </p:pic>
      <p:sp>
        <p:nvSpPr>
          <p:cNvPr id="5" name="コンテンツ プレースホルダー 2"/>
          <p:cNvSpPr>
            <a:spLocks noGrp="1"/>
          </p:cNvSpPr>
          <p:nvPr>
            <p:ph idx="1"/>
          </p:nvPr>
        </p:nvSpPr>
        <p:spPr>
          <a:xfrm>
            <a:off x="628650" y="4914899"/>
            <a:ext cx="7886700" cy="1579419"/>
          </a:xfrm>
          <a:solidFill>
            <a:schemeClr val="accent4">
              <a:lumMod val="20000"/>
              <a:lumOff val="80000"/>
            </a:schemeClr>
          </a:solidFill>
        </p:spPr>
        <p:txBody>
          <a:bodyPr/>
          <a:lstStyle/>
          <a:p>
            <a:pPr marL="0" lvl="0" indent="0" defTabSz="457200">
              <a:lnSpc>
                <a:spcPct val="100000"/>
              </a:lnSpc>
              <a:spcBef>
                <a:spcPts val="0"/>
              </a:spcBef>
              <a:buNone/>
              <a:defRPr/>
            </a:pPr>
            <a:r>
              <a:rPr lang="ja-JP" altLang="en-US" sz="2400" dirty="0">
                <a:latin typeface="+mn-ea"/>
              </a:rPr>
              <a:t>・ＳＮＳアプリからわかる情報は何だろう？</a:t>
            </a:r>
            <a:endParaRPr lang="en-US" altLang="ja-JP" sz="2400" dirty="0">
              <a:latin typeface="+mn-ea"/>
            </a:endParaRPr>
          </a:p>
          <a:p>
            <a:pPr marL="0" lvl="0" indent="0" defTabSz="457200">
              <a:lnSpc>
                <a:spcPct val="100000"/>
              </a:lnSpc>
              <a:spcBef>
                <a:spcPts val="0"/>
              </a:spcBef>
              <a:buNone/>
              <a:defRPr/>
            </a:pPr>
            <a:r>
              <a:rPr lang="ja-JP" altLang="en-US" sz="2400" dirty="0">
                <a:latin typeface="+mn-ea"/>
              </a:rPr>
              <a:t>・地図アプリではどうだろう？</a:t>
            </a:r>
            <a:endParaRPr lang="en-US" altLang="ja-JP" sz="2400" dirty="0">
              <a:latin typeface="+mn-ea"/>
            </a:endParaRPr>
          </a:p>
          <a:p>
            <a:pPr marL="0" lvl="0" indent="0" defTabSz="457200">
              <a:lnSpc>
                <a:spcPct val="100000"/>
              </a:lnSpc>
              <a:spcBef>
                <a:spcPts val="0"/>
              </a:spcBef>
              <a:buNone/>
              <a:defRPr/>
            </a:pPr>
            <a:r>
              <a:rPr lang="ja-JP" altLang="en-US" sz="2400" dirty="0">
                <a:latin typeface="+mn-ea"/>
              </a:rPr>
              <a:t>・支払いアプリではどうだろう？</a:t>
            </a:r>
            <a:endParaRPr lang="en-US" altLang="ja-JP" sz="2400" dirty="0">
              <a:latin typeface="+mn-ea"/>
            </a:endParaRPr>
          </a:p>
          <a:p>
            <a:pPr marL="0" lvl="0" indent="0" defTabSz="457200">
              <a:lnSpc>
                <a:spcPct val="100000"/>
              </a:lnSpc>
              <a:spcBef>
                <a:spcPts val="0"/>
              </a:spcBef>
              <a:buNone/>
              <a:defRPr/>
            </a:pPr>
            <a:r>
              <a:rPr lang="ja-JP" altLang="en-US" sz="2400" dirty="0">
                <a:latin typeface="+mn-ea"/>
              </a:rPr>
              <a:t>・ヘルスケアアプリではどうだろう？</a:t>
            </a:r>
            <a:endParaRPr lang="en-US" altLang="ja-JP" sz="2400" dirty="0">
              <a:latin typeface="+mn-ea"/>
            </a:endParaRPr>
          </a:p>
          <a:p>
            <a:endParaRPr kumimoji="1" lang="ja-JP" altLang="en-US" dirty="0"/>
          </a:p>
        </p:txBody>
      </p:sp>
    </p:spTree>
    <p:extLst>
      <p:ext uri="{BB962C8B-B14F-4D97-AF65-F5344CB8AC3E}">
        <p14:creationId xmlns:p14="http://schemas.microsoft.com/office/powerpoint/2010/main" val="269274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solidFill>
                  <a:srgbClr val="FF0000"/>
                </a:solidFill>
              </a:rPr>
              <a:t>【</a:t>
            </a:r>
            <a:r>
              <a:rPr kumimoji="1" lang="ja-JP" altLang="en-US" sz="4000" dirty="0">
                <a:solidFill>
                  <a:srgbClr val="FF0000"/>
                </a:solidFill>
              </a:rPr>
              <a:t>ＴＲＹ</a:t>
            </a:r>
            <a:r>
              <a:rPr kumimoji="1" lang="en-US" altLang="ja-JP" sz="4000" dirty="0">
                <a:solidFill>
                  <a:srgbClr val="FF0000"/>
                </a:solidFill>
              </a:rPr>
              <a:t>】</a:t>
            </a:r>
            <a:br>
              <a:rPr kumimoji="1" lang="en-US" altLang="ja-JP" sz="4000" dirty="0">
                <a:solidFill>
                  <a:srgbClr val="FF0000"/>
                </a:solidFill>
              </a:rPr>
            </a:br>
            <a:r>
              <a:rPr kumimoji="1" lang="ja-JP" altLang="en-US" sz="4000" dirty="0">
                <a:solidFill>
                  <a:srgbClr val="FF0000"/>
                </a:solidFill>
              </a:rPr>
              <a:t>①スマホにある個人情報</a:t>
            </a:r>
            <a:r>
              <a:rPr lang="ja-JP" altLang="en-US" sz="4000" dirty="0">
                <a:solidFill>
                  <a:srgbClr val="FF0000"/>
                </a:solidFill>
              </a:rPr>
              <a:t>は何？</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628650" y="1825625"/>
            <a:ext cx="7886700" cy="3141230"/>
          </a:xfrm>
          <a:solidFill>
            <a:schemeClr val="accent4">
              <a:lumMod val="20000"/>
              <a:lumOff val="80000"/>
            </a:schemeClr>
          </a:solidFill>
        </p:spPr>
        <p:txBody>
          <a:bodyPr>
            <a:normAutofit/>
          </a:bodyPr>
          <a:lstStyle/>
          <a:p>
            <a:r>
              <a:rPr kumimoji="1" lang="ja-JP" altLang="en-US" dirty="0"/>
              <a:t>自分の名前、電話番号</a:t>
            </a:r>
            <a:endParaRPr kumimoji="1" lang="en-US" altLang="ja-JP" dirty="0"/>
          </a:p>
          <a:p>
            <a:r>
              <a:rPr kumimoji="1" lang="ja-JP" altLang="en-US" dirty="0"/>
              <a:t>家族・友人の名前、電話番号</a:t>
            </a:r>
            <a:endParaRPr kumimoji="1" lang="en-US" altLang="ja-JP" dirty="0"/>
          </a:p>
          <a:p>
            <a:r>
              <a:rPr lang="en-US" altLang="ja-JP" dirty="0"/>
              <a:t>SNS</a:t>
            </a:r>
            <a:r>
              <a:rPr lang="ja-JP" altLang="en-US" dirty="0"/>
              <a:t>の情報（</a:t>
            </a:r>
            <a:r>
              <a:rPr lang="en-US" altLang="ja-JP" dirty="0" err="1"/>
              <a:t>ID,Pass</a:t>
            </a:r>
            <a:r>
              <a:rPr lang="ja-JP" altLang="en-US" dirty="0"/>
              <a:t>）、ＳＮＳ上の知人のつながり</a:t>
            </a:r>
            <a:endParaRPr lang="en-US" altLang="ja-JP" dirty="0"/>
          </a:p>
          <a:p>
            <a:r>
              <a:rPr kumimoji="1" lang="ja-JP" altLang="en-US" dirty="0"/>
              <a:t>写真データ</a:t>
            </a:r>
            <a:endParaRPr kumimoji="1" lang="en-US" altLang="ja-JP" dirty="0"/>
          </a:p>
          <a:p>
            <a:r>
              <a:rPr lang="ja-JP" altLang="en-US" dirty="0"/>
              <a:t>ポイントカードの情報</a:t>
            </a:r>
            <a:endParaRPr lang="en-US" altLang="ja-JP" dirty="0"/>
          </a:p>
          <a:p>
            <a:r>
              <a:rPr kumimoji="1" lang="ja-JP" altLang="en-US" dirty="0"/>
              <a:t>ショッピングサイトの情報、</a:t>
            </a:r>
            <a:r>
              <a:rPr lang="ja-JP" altLang="en-US" dirty="0"/>
              <a:t>スケジュール・・・</a:t>
            </a:r>
            <a:endParaRPr lang="en-US" altLang="ja-JP" dirty="0"/>
          </a:p>
        </p:txBody>
      </p:sp>
      <p:sp>
        <p:nvSpPr>
          <p:cNvPr id="4" name="タイトル 1"/>
          <p:cNvSpPr txBox="1">
            <a:spLocks/>
          </p:cNvSpPr>
          <p:nvPr/>
        </p:nvSpPr>
        <p:spPr>
          <a:xfrm>
            <a:off x="552450" y="5193435"/>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rgbClr val="FF0000"/>
                </a:solidFill>
              </a:rPr>
              <a:t>②これらのうち流出すると困るものを　</a:t>
            </a:r>
            <a:endParaRPr lang="en-US" altLang="ja-JP" sz="4000" dirty="0">
              <a:solidFill>
                <a:srgbClr val="FF0000"/>
              </a:solidFill>
            </a:endParaRPr>
          </a:p>
          <a:p>
            <a:r>
              <a:rPr lang="ja-JP" altLang="en-US" sz="4000" dirty="0">
                <a:solidFill>
                  <a:srgbClr val="FF0000"/>
                </a:solidFill>
              </a:rPr>
              <a:t>　〇で囲もう</a:t>
            </a:r>
          </a:p>
        </p:txBody>
      </p:sp>
    </p:spTree>
    <p:extLst>
      <p:ext uri="{BB962C8B-B14F-4D97-AF65-F5344CB8AC3E}">
        <p14:creationId xmlns:p14="http://schemas.microsoft.com/office/powerpoint/2010/main" val="204970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10550" cy="1325563"/>
          </a:xfrm>
        </p:spPr>
        <p:txBody>
          <a:bodyPr>
            <a:normAutofit fontScale="90000"/>
          </a:bodyPr>
          <a:lstStyle/>
          <a:p>
            <a:r>
              <a:rPr kumimoji="1" lang="en-US" altLang="ja-JP" dirty="0">
                <a:solidFill>
                  <a:srgbClr val="FF0000"/>
                </a:solidFill>
              </a:rPr>
              <a:t>【</a:t>
            </a:r>
            <a:r>
              <a:rPr kumimoji="1" lang="ja-JP" altLang="en-US" dirty="0">
                <a:solidFill>
                  <a:srgbClr val="FF0000"/>
                </a:solidFill>
              </a:rPr>
              <a:t>ＴＲＹ</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③自分が公開している個人情報は？</a:t>
            </a:r>
          </a:p>
        </p:txBody>
      </p:sp>
      <p:sp>
        <p:nvSpPr>
          <p:cNvPr id="3" name="コンテンツ プレースホルダー 2"/>
          <p:cNvSpPr>
            <a:spLocks noGrp="1"/>
          </p:cNvSpPr>
          <p:nvPr>
            <p:ph idx="1"/>
          </p:nvPr>
        </p:nvSpPr>
        <p:spPr>
          <a:solidFill>
            <a:schemeClr val="accent4">
              <a:lumMod val="20000"/>
              <a:lumOff val="80000"/>
            </a:schemeClr>
          </a:solidFill>
        </p:spPr>
        <p:txBody>
          <a:bodyPr/>
          <a:lstStyle/>
          <a:p>
            <a:endParaRPr kumimoji="1" lang="ja-JP" altLang="en-US" dirty="0"/>
          </a:p>
        </p:txBody>
      </p:sp>
    </p:spTree>
    <p:extLst>
      <p:ext uri="{BB962C8B-B14F-4D97-AF65-F5344CB8AC3E}">
        <p14:creationId xmlns:p14="http://schemas.microsoft.com/office/powerpoint/2010/main" val="204496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1E3114A-EFE8-9378-31E1-64580074BF5E}"/>
              </a:ext>
            </a:extLst>
          </p:cNvPr>
          <p:cNvSpPr>
            <a:spLocks noGrp="1"/>
          </p:cNvSpPr>
          <p:nvPr>
            <p:ph type="title"/>
          </p:nvPr>
        </p:nvSpPr>
        <p:spPr/>
        <p:txBody>
          <a:bodyPr/>
          <a:lstStyle/>
          <a:p>
            <a:r>
              <a:rPr lang="ja-JP" altLang="en-US" dirty="0">
                <a:solidFill>
                  <a:srgbClr val="FF0000"/>
                </a:solidFill>
              </a:rPr>
              <a:t>知識の整理</a:t>
            </a:r>
          </a:p>
        </p:txBody>
      </p:sp>
      <p:sp>
        <p:nvSpPr>
          <p:cNvPr id="5" name="テキスト プレースホルダー 4">
            <a:extLst>
              <a:ext uri="{FF2B5EF4-FFF2-40B4-BE49-F238E27FC236}">
                <a16:creationId xmlns:a16="http://schemas.microsoft.com/office/drawing/2014/main" id="{D18604F0-B39D-05F7-A90E-31123AC00A2C}"/>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7050024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533</TotalTime>
  <Words>769</Words>
  <Application>Microsoft Office PowerPoint</Application>
  <PresentationFormat>画面に合わせる (4:3)</PresentationFormat>
  <Paragraphs>73</Paragraphs>
  <Slides>19</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19</vt:i4>
      </vt:variant>
    </vt:vector>
  </HeadingPairs>
  <TitlesOfParts>
    <vt:vector size="22" baseType="lpstr">
      <vt:lpstr>Arial</vt:lpstr>
      <vt:lpstr>Calibri</vt:lpstr>
      <vt:lpstr>Office テーマ</vt:lpstr>
      <vt:lpstr>第１章５ 個人情報</vt:lpstr>
      <vt:lpstr>これはどこで撮影した写真？</vt:lpstr>
      <vt:lpstr>参考： 瞳に写った景色から自宅を特定</vt:lpstr>
      <vt:lpstr> ちょっとした写真からも 個人の情報の特定可能！</vt:lpstr>
      <vt:lpstr>第１章５ 個人情報</vt:lpstr>
      <vt:lpstr>【ＴＲＹ】 ①スマホにある個人情報は何？</vt:lpstr>
      <vt:lpstr>【ＴＲＹ】 ①スマホにある個人情報は何？</vt:lpstr>
      <vt:lpstr>【ＴＲＹ】 ③自分が公開している個人情報は？</vt:lpstr>
      <vt:lpstr>知識の整理</vt:lpstr>
      <vt:lpstr>【知識の整理】</vt:lpstr>
      <vt:lpstr>個人情報が 　　流出したらいやだ</vt:lpstr>
      <vt:lpstr>【知識の整理】</vt:lpstr>
      <vt:lpstr>【知識の整理】</vt:lpstr>
      <vt:lpstr>参考： 　昭和の個人情報の扱いは・・</vt:lpstr>
      <vt:lpstr>【知識の整理】</vt:lpstr>
      <vt:lpstr>【確認課題】</vt:lpstr>
      <vt:lpstr>【知識の整理】</vt:lpstr>
      <vt:lpstr>【参考】パブリシティ権とは</vt:lpstr>
      <vt:lpstr>【振り返り】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個人情報</dc:title>
  <dc:creator>弘之 岡本</dc:creator>
  <cp:lastModifiedBy>弘之 岡本</cp:lastModifiedBy>
  <cp:revision>8</cp:revision>
  <dcterms:created xsi:type="dcterms:W3CDTF">2024-04-23T07:17:01Z</dcterms:created>
  <dcterms:modified xsi:type="dcterms:W3CDTF">2026-03-12T00:35:23Z</dcterms:modified>
</cp:coreProperties>
</file>