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372" r:id="rId2"/>
    <p:sldId id="347" r:id="rId3"/>
    <p:sldId id="357" r:id="rId4"/>
    <p:sldId id="377" r:id="rId5"/>
    <p:sldId id="354" r:id="rId6"/>
    <p:sldId id="348" r:id="rId7"/>
    <p:sldId id="373" r:id="rId8"/>
    <p:sldId id="358" r:id="rId9"/>
    <p:sldId id="374" r:id="rId10"/>
    <p:sldId id="360" r:id="rId11"/>
    <p:sldId id="361" r:id="rId12"/>
    <p:sldId id="362" r:id="rId13"/>
    <p:sldId id="375" r:id="rId14"/>
    <p:sldId id="363" r:id="rId15"/>
    <p:sldId id="364" r:id="rId16"/>
    <p:sldId id="365" r:id="rId17"/>
    <p:sldId id="366" r:id="rId18"/>
    <p:sldId id="371" r:id="rId19"/>
    <p:sldId id="376" r:id="rId20"/>
    <p:sldId id="378" r:id="rId21"/>
    <p:sldId id="379" r:id="rId22"/>
    <p:sldId id="380" r:id="rId23"/>
    <p:sldId id="381" r:id="rId24"/>
    <p:sldId id="383" r:id="rId25"/>
    <p:sldId id="382" r:id="rId26"/>
  </p:sldIdLst>
  <p:sldSz cx="9144000" cy="6858000" type="screen4x3"/>
  <p:notesSz cx="7034213" cy="10164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88" autoAdjust="0"/>
    <p:restoredTop sz="84448" autoAdjust="0"/>
  </p:normalViewPr>
  <p:slideViewPr>
    <p:cSldViewPr snapToGrid="0">
      <p:cViewPr varScale="1">
        <p:scale>
          <a:sx n="74" d="100"/>
          <a:sy n="74" d="100"/>
        </p:scale>
        <p:origin x="12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岡本 弘之" userId="dbbc262f0484d2ae" providerId="LiveId" clId="{60740F7D-DA5B-4680-9C93-C19A68BF70C4}"/>
    <pc:docChg chg="modSld">
      <pc:chgData name="岡本 弘之" userId="dbbc262f0484d2ae" providerId="LiveId" clId="{60740F7D-DA5B-4680-9C93-C19A68BF70C4}" dt="2021-12-20T09:23:19.475" v="33" actId="20577"/>
      <pc:docMkLst>
        <pc:docMk/>
      </pc:docMkLst>
      <pc:sldChg chg="modSp mod">
        <pc:chgData name="岡本 弘之" userId="dbbc262f0484d2ae" providerId="LiveId" clId="{60740F7D-DA5B-4680-9C93-C19A68BF70C4}" dt="2021-12-20T09:23:19.475" v="33" actId="20577"/>
        <pc:sldMkLst>
          <pc:docMk/>
          <pc:sldMk cId="1716174798" sldId="256"/>
        </pc:sldMkLst>
        <pc:spChg chg="mod">
          <ac:chgData name="岡本 弘之" userId="dbbc262f0484d2ae" providerId="LiveId" clId="{60740F7D-DA5B-4680-9C93-C19A68BF70C4}" dt="2021-12-20T09:23:19.475" v="33" actId="20577"/>
          <ac:spMkLst>
            <pc:docMk/>
            <pc:sldMk cId="1716174798" sldId="256"/>
            <ac:spMk id="2" creationId="{2F5D92F6-996D-46FC-9154-327625A8759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OneDrive\&#12489;&#12461;&#12517;&#12513;&#12531;&#12488;\20211227&#30330;&#34920;&#12288;&#12392;&#12393;&#12521;&#12531;\&#12392;&#12393;&#12425;&#12435;&#12469;&#12531;&#12503;&#1252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OneDrive\&#12489;&#12461;&#12517;&#12513;&#12531;&#12488;\20211227&#30330;&#34920;&#12288;&#12392;&#12393;&#12521;&#12531;\&#12392;&#12393;&#12425;&#12435;&#12469;&#12531;&#12503;&#12523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OneDrive\&#12489;&#12461;&#12517;&#12513;&#12531;&#12488;\20211227&#30330;&#34920;&#12288;&#12392;&#12393;&#12521;&#12531;\&#12392;&#12393;&#12425;&#12435;&#12469;&#12531;&#12503;&#12523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高校数と甲子園勝利数</a:t>
            </a:r>
            <a:endParaRPr lang="en-US" altLang="ja-JP"/>
          </a:p>
        </c:rich>
      </c:tx>
      <c:layout>
        <c:manualLayout>
          <c:xMode val="edge"/>
          <c:yMode val="edge"/>
          <c:x val="0.24972144570669524"/>
          <c:y val="0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2287317353635084"/>
          <c:y val="0.11557342097326082"/>
          <c:w val="0.80065482209061578"/>
          <c:h val="0.79865459017586926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Sheet1!$E$2:$E$48</c:f>
              <c:numCache>
                <c:formatCode>General</c:formatCode>
                <c:ptCount val="47"/>
                <c:pt idx="0">
                  <c:v>118</c:v>
                </c:pt>
                <c:pt idx="1">
                  <c:v>62</c:v>
                </c:pt>
                <c:pt idx="2">
                  <c:v>56</c:v>
                </c:pt>
                <c:pt idx="3">
                  <c:v>105</c:v>
                </c:pt>
                <c:pt idx="4">
                  <c:v>60</c:v>
                </c:pt>
                <c:pt idx="5">
                  <c:v>37</c:v>
                </c:pt>
                <c:pt idx="6">
                  <c:v>45</c:v>
                </c:pt>
                <c:pt idx="7">
                  <c:v>82</c:v>
                </c:pt>
                <c:pt idx="8">
                  <c:v>100</c:v>
                </c:pt>
                <c:pt idx="9">
                  <c:v>106</c:v>
                </c:pt>
                <c:pt idx="10">
                  <c:v>114</c:v>
                </c:pt>
                <c:pt idx="11">
                  <c:v>141</c:v>
                </c:pt>
                <c:pt idx="12">
                  <c:v>309</c:v>
                </c:pt>
                <c:pt idx="13">
                  <c:v>209</c:v>
                </c:pt>
                <c:pt idx="14">
                  <c:v>31</c:v>
                </c:pt>
                <c:pt idx="15">
                  <c:v>37</c:v>
                </c:pt>
                <c:pt idx="16">
                  <c:v>62</c:v>
                </c:pt>
                <c:pt idx="17">
                  <c:v>93</c:v>
                </c:pt>
                <c:pt idx="18">
                  <c:v>67</c:v>
                </c:pt>
                <c:pt idx="19">
                  <c:v>85</c:v>
                </c:pt>
                <c:pt idx="20">
                  <c:v>141</c:v>
                </c:pt>
                <c:pt idx="21">
                  <c:v>143</c:v>
                </c:pt>
                <c:pt idx="22">
                  <c:v>304</c:v>
                </c:pt>
                <c:pt idx="23">
                  <c:v>62</c:v>
                </c:pt>
                <c:pt idx="24">
                  <c:v>57</c:v>
                </c:pt>
                <c:pt idx="25">
                  <c:v>206</c:v>
                </c:pt>
                <c:pt idx="26">
                  <c:v>382</c:v>
                </c:pt>
                <c:pt idx="27">
                  <c:v>315</c:v>
                </c:pt>
                <c:pt idx="28">
                  <c:v>147</c:v>
                </c:pt>
                <c:pt idx="29">
                  <c:v>230</c:v>
                </c:pt>
                <c:pt idx="30">
                  <c:v>58</c:v>
                </c:pt>
                <c:pt idx="31">
                  <c:v>42</c:v>
                </c:pt>
                <c:pt idx="32">
                  <c:v>109</c:v>
                </c:pt>
                <c:pt idx="33">
                  <c:v>210</c:v>
                </c:pt>
                <c:pt idx="34">
                  <c:v>113</c:v>
                </c:pt>
                <c:pt idx="35">
                  <c:v>139</c:v>
                </c:pt>
                <c:pt idx="36">
                  <c:v>130</c:v>
                </c:pt>
                <c:pt idx="37">
                  <c:v>188</c:v>
                </c:pt>
                <c:pt idx="38">
                  <c:v>188</c:v>
                </c:pt>
                <c:pt idx="39">
                  <c:v>152</c:v>
                </c:pt>
                <c:pt idx="40">
                  <c:v>44</c:v>
                </c:pt>
                <c:pt idx="41">
                  <c:v>67</c:v>
                </c:pt>
                <c:pt idx="42">
                  <c:v>105</c:v>
                </c:pt>
                <c:pt idx="43">
                  <c:v>83</c:v>
                </c:pt>
                <c:pt idx="44">
                  <c:v>69</c:v>
                </c:pt>
                <c:pt idx="45">
                  <c:v>95</c:v>
                </c:pt>
                <c:pt idx="46">
                  <c:v>100</c:v>
                </c:pt>
              </c:numCache>
            </c:numRef>
          </c:xVal>
          <c:yVal>
            <c:numRef>
              <c:f>Sheet1!$J$2:$J$48</c:f>
              <c:numCache>
                <c:formatCode>General</c:formatCode>
                <c:ptCount val="47"/>
                <c:pt idx="0">
                  <c:v>300</c:v>
                </c:pt>
                <c:pt idx="1">
                  <c:v>85</c:v>
                </c:pt>
                <c:pt idx="2">
                  <c:v>82</c:v>
                </c:pt>
                <c:pt idx="3">
                  <c:v>101</c:v>
                </c:pt>
                <c:pt idx="4">
                  <c:v>59</c:v>
                </c:pt>
                <c:pt idx="5">
                  <c:v>68</c:v>
                </c:pt>
                <c:pt idx="6">
                  <c:v>112</c:v>
                </c:pt>
                <c:pt idx="7">
                  <c:v>125</c:v>
                </c:pt>
                <c:pt idx="8">
                  <c:v>80</c:v>
                </c:pt>
                <c:pt idx="9">
                  <c:v>82</c:v>
                </c:pt>
                <c:pt idx="10">
                  <c:v>201</c:v>
                </c:pt>
                <c:pt idx="11">
                  <c:v>185</c:v>
                </c:pt>
                <c:pt idx="12">
                  <c:v>434</c:v>
                </c:pt>
                <c:pt idx="13">
                  <c:v>235</c:v>
                </c:pt>
                <c:pt idx="14">
                  <c:v>107</c:v>
                </c:pt>
                <c:pt idx="15">
                  <c:v>61</c:v>
                </c:pt>
                <c:pt idx="16">
                  <c:v>56</c:v>
                </c:pt>
                <c:pt idx="17">
                  <c:v>40</c:v>
                </c:pt>
                <c:pt idx="18">
                  <c:v>46</c:v>
                </c:pt>
                <c:pt idx="19">
                  <c:v>104</c:v>
                </c:pt>
                <c:pt idx="20">
                  <c:v>82</c:v>
                </c:pt>
                <c:pt idx="21">
                  <c:v>144</c:v>
                </c:pt>
                <c:pt idx="22">
                  <c:v>220</c:v>
                </c:pt>
                <c:pt idx="23">
                  <c:v>73</c:v>
                </c:pt>
                <c:pt idx="24">
                  <c:v>58</c:v>
                </c:pt>
                <c:pt idx="25">
                  <c:v>105</c:v>
                </c:pt>
                <c:pt idx="26">
                  <c:v>260</c:v>
                </c:pt>
                <c:pt idx="27">
                  <c:v>213</c:v>
                </c:pt>
                <c:pt idx="28">
                  <c:v>53</c:v>
                </c:pt>
                <c:pt idx="29">
                  <c:v>50</c:v>
                </c:pt>
                <c:pt idx="30">
                  <c:v>31</c:v>
                </c:pt>
                <c:pt idx="31">
                  <c:v>50</c:v>
                </c:pt>
                <c:pt idx="32">
                  <c:v>91</c:v>
                </c:pt>
                <c:pt idx="33">
                  <c:v>131</c:v>
                </c:pt>
                <c:pt idx="34">
                  <c:v>84</c:v>
                </c:pt>
                <c:pt idx="35">
                  <c:v>42</c:v>
                </c:pt>
                <c:pt idx="36">
                  <c:v>42</c:v>
                </c:pt>
                <c:pt idx="37">
                  <c:v>68</c:v>
                </c:pt>
                <c:pt idx="38">
                  <c:v>47</c:v>
                </c:pt>
                <c:pt idx="39">
                  <c:v>165</c:v>
                </c:pt>
                <c:pt idx="40">
                  <c:v>45</c:v>
                </c:pt>
                <c:pt idx="41">
                  <c:v>80</c:v>
                </c:pt>
                <c:pt idx="42">
                  <c:v>87</c:v>
                </c:pt>
                <c:pt idx="43">
                  <c:v>63</c:v>
                </c:pt>
                <c:pt idx="44">
                  <c:v>54</c:v>
                </c:pt>
                <c:pt idx="45">
                  <c:v>95</c:v>
                </c:pt>
                <c:pt idx="46">
                  <c:v>64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5336400"/>
        <c:axId val="1955329328"/>
      </c:scatterChart>
      <c:valAx>
        <c:axId val="1955336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55329328"/>
        <c:crosses val="autoZero"/>
        <c:crossBetween val="midCat"/>
      </c:valAx>
      <c:valAx>
        <c:axId val="1955329328"/>
        <c:scaling>
          <c:orientation val="minMax"/>
          <c:max val="4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553364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アイスの消費量と平均気温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アイス消費!$B$2:$B$48</c:f>
              <c:numCache>
                <c:formatCode>General</c:formatCode>
                <c:ptCount val="47"/>
                <c:pt idx="0">
                  <c:v>8052</c:v>
                </c:pt>
                <c:pt idx="1">
                  <c:v>8127</c:v>
                </c:pt>
                <c:pt idx="2">
                  <c:v>8569</c:v>
                </c:pt>
                <c:pt idx="3">
                  <c:v>8625</c:v>
                </c:pt>
                <c:pt idx="4">
                  <c:v>7640</c:v>
                </c:pt>
                <c:pt idx="5">
                  <c:v>9053</c:v>
                </c:pt>
                <c:pt idx="6">
                  <c:v>8423</c:v>
                </c:pt>
                <c:pt idx="7">
                  <c:v>8397</c:v>
                </c:pt>
                <c:pt idx="8">
                  <c:v>9170</c:v>
                </c:pt>
                <c:pt idx="9">
                  <c:v>8443</c:v>
                </c:pt>
                <c:pt idx="10">
                  <c:v>9038</c:v>
                </c:pt>
                <c:pt idx="11">
                  <c:v>7999</c:v>
                </c:pt>
                <c:pt idx="12">
                  <c:v>8916</c:v>
                </c:pt>
                <c:pt idx="13">
                  <c:v>8944</c:v>
                </c:pt>
                <c:pt idx="14">
                  <c:v>8204</c:v>
                </c:pt>
                <c:pt idx="15">
                  <c:v>9780</c:v>
                </c:pt>
                <c:pt idx="16">
                  <c:v>10480</c:v>
                </c:pt>
                <c:pt idx="17">
                  <c:v>8913</c:v>
                </c:pt>
                <c:pt idx="18">
                  <c:v>8191</c:v>
                </c:pt>
                <c:pt idx="19">
                  <c:v>8337</c:v>
                </c:pt>
                <c:pt idx="20">
                  <c:v>7522</c:v>
                </c:pt>
                <c:pt idx="21">
                  <c:v>8701</c:v>
                </c:pt>
                <c:pt idx="22">
                  <c:v>8838</c:v>
                </c:pt>
                <c:pt idx="23">
                  <c:v>8137</c:v>
                </c:pt>
                <c:pt idx="24">
                  <c:v>7590</c:v>
                </c:pt>
                <c:pt idx="25">
                  <c:v>8683</c:v>
                </c:pt>
                <c:pt idx="26">
                  <c:v>8108</c:v>
                </c:pt>
                <c:pt idx="27">
                  <c:v>6808</c:v>
                </c:pt>
                <c:pt idx="28">
                  <c:v>8109</c:v>
                </c:pt>
                <c:pt idx="29">
                  <c:v>7404</c:v>
                </c:pt>
                <c:pt idx="30">
                  <c:v>8392</c:v>
                </c:pt>
                <c:pt idx="31">
                  <c:v>8081</c:v>
                </c:pt>
                <c:pt idx="32">
                  <c:v>8727</c:v>
                </c:pt>
                <c:pt idx="33">
                  <c:v>8250</c:v>
                </c:pt>
                <c:pt idx="34">
                  <c:v>8094</c:v>
                </c:pt>
                <c:pt idx="35">
                  <c:v>8135</c:v>
                </c:pt>
                <c:pt idx="36">
                  <c:v>8041</c:v>
                </c:pt>
                <c:pt idx="37">
                  <c:v>8026</c:v>
                </c:pt>
                <c:pt idx="38">
                  <c:v>8897</c:v>
                </c:pt>
                <c:pt idx="39">
                  <c:v>7403</c:v>
                </c:pt>
                <c:pt idx="40">
                  <c:v>8469</c:v>
                </c:pt>
                <c:pt idx="41">
                  <c:v>7912</c:v>
                </c:pt>
                <c:pt idx="42">
                  <c:v>8588</c:v>
                </c:pt>
                <c:pt idx="43">
                  <c:v>7843</c:v>
                </c:pt>
                <c:pt idx="44">
                  <c:v>7434</c:v>
                </c:pt>
                <c:pt idx="45">
                  <c:v>8900</c:v>
                </c:pt>
                <c:pt idx="46">
                  <c:v>6566</c:v>
                </c:pt>
              </c:numCache>
            </c:numRef>
          </c:xVal>
          <c:yVal>
            <c:numRef>
              <c:f>アイス消費!$C$2:$C$48</c:f>
              <c:numCache>
                <c:formatCode>General</c:formatCode>
                <c:ptCount val="47"/>
                <c:pt idx="0">
                  <c:v>8.9</c:v>
                </c:pt>
                <c:pt idx="1">
                  <c:v>10.4</c:v>
                </c:pt>
                <c:pt idx="2">
                  <c:v>10.199999999999999</c:v>
                </c:pt>
                <c:pt idx="3">
                  <c:v>12.4</c:v>
                </c:pt>
                <c:pt idx="4">
                  <c:v>11.7</c:v>
                </c:pt>
                <c:pt idx="5">
                  <c:v>11.7</c:v>
                </c:pt>
                <c:pt idx="6">
                  <c:v>13</c:v>
                </c:pt>
                <c:pt idx="7">
                  <c:v>13.6</c:v>
                </c:pt>
                <c:pt idx="8">
                  <c:v>13.8</c:v>
                </c:pt>
                <c:pt idx="9">
                  <c:v>14.6</c:v>
                </c:pt>
                <c:pt idx="10">
                  <c:v>15</c:v>
                </c:pt>
                <c:pt idx="11">
                  <c:v>15.4</c:v>
                </c:pt>
                <c:pt idx="12">
                  <c:v>16.3</c:v>
                </c:pt>
                <c:pt idx="13">
                  <c:v>15.8</c:v>
                </c:pt>
                <c:pt idx="14">
                  <c:v>13.9</c:v>
                </c:pt>
                <c:pt idx="15">
                  <c:v>14.1</c:v>
                </c:pt>
                <c:pt idx="16">
                  <c:v>14.6</c:v>
                </c:pt>
                <c:pt idx="17">
                  <c:v>14.5</c:v>
                </c:pt>
                <c:pt idx="18">
                  <c:v>14.7</c:v>
                </c:pt>
                <c:pt idx="19">
                  <c:v>11.9</c:v>
                </c:pt>
                <c:pt idx="20">
                  <c:v>15.8</c:v>
                </c:pt>
                <c:pt idx="21">
                  <c:v>16.5</c:v>
                </c:pt>
                <c:pt idx="22">
                  <c:v>15.8</c:v>
                </c:pt>
                <c:pt idx="23">
                  <c:v>15.9</c:v>
                </c:pt>
                <c:pt idx="24">
                  <c:v>14.7</c:v>
                </c:pt>
                <c:pt idx="25">
                  <c:v>15.9</c:v>
                </c:pt>
                <c:pt idx="26">
                  <c:v>16.899999999999999</c:v>
                </c:pt>
                <c:pt idx="27">
                  <c:v>16.7</c:v>
                </c:pt>
                <c:pt idx="28">
                  <c:v>14.9</c:v>
                </c:pt>
                <c:pt idx="29">
                  <c:v>16.7</c:v>
                </c:pt>
                <c:pt idx="30">
                  <c:v>14.9</c:v>
                </c:pt>
                <c:pt idx="31">
                  <c:v>14.9</c:v>
                </c:pt>
                <c:pt idx="32">
                  <c:v>16.2</c:v>
                </c:pt>
                <c:pt idx="33">
                  <c:v>16.3</c:v>
                </c:pt>
                <c:pt idx="34">
                  <c:v>16.7</c:v>
                </c:pt>
                <c:pt idx="35">
                  <c:v>16.600000000000001</c:v>
                </c:pt>
                <c:pt idx="36">
                  <c:v>16.3</c:v>
                </c:pt>
                <c:pt idx="37">
                  <c:v>16.5</c:v>
                </c:pt>
                <c:pt idx="38">
                  <c:v>17</c:v>
                </c:pt>
                <c:pt idx="39">
                  <c:v>17</c:v>
                </c:pt>
                <c:pt idx="40">
                  <c:v>16.5</c:v>
                </c:pt>
                <c:pt idx="41">
                  <c:v>17.2</c:v>
                </c:pt>
                <c:pt idx="42">
                  <c:v>16.899999999999999</c:v>
                </c:pt>
                <c:pt idx="43">
                  <c:v>16.399999999999999</c:v>
                </c:pt>
                <c:pt idx="44">
                  <c:v>17.399999999999999</c:v>
                </c:pt>
                <c:pt idx="45">
                  <c:v>18.600000000000001</c:v>
                </c:pt>
                <c:pt idx="46">
                  <c:v>23.1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5335312"/>
        <c:axId val="1955321712"/>
      </c:scatterChart>
      <c:valAx>
        <c:axId val="1955335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55321712"/>
        <c:crosses val="autoZero"/>
        <c:crossBetween val="midCat"/>
      </c:valAx>
      <c:valAx>
        <c:axId val="1955321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553353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警察!$B$2:$B$48</c:f>
              <c:numCache>
                <c:formatCode>General</c:formatCode>
                <c:ptCount val="47"/>
                <c:pt idx="0">
                  <c:v>21.42</c:v>
                </c:pt>
                <c:pt idx="1">
                  <c:v>18.95</c:v>
                </c:pt>
                <c:pt idx="2">
                  <c:v>18.260000000000002</c:v>
                </c:pt>
                <c:pt idx="3">
                  <c:v>17.829999999999998</c:v>
                </c:pt>
                <c:pt idx="4">
                  <c:v>21.3</c:v>
                </c:pt>
                <c:pt idx="5">
                  <c:v>19.739999999999998</c:v>
                </c:pt>
                <c:pt idx="6">
                  <c:v>18.34</c:v>
                </c:pt>
                <c:pt idx="7">
                  <c:v>17.63</c:v>
                </c:pt>
                <c:pt idx="8">
                  <c:v>18.600000000000001</c:v>
                </c:pt>
                <c:pt idx="9">
                  <c:v>18.989999999999998</c:v>
                </c:pt>
                <c:pt idx="10">
                  <c:v>17.13</c:v>
                </c:pt>
                <c:pt idx="11">
                  <c:v>20.260000000000002</c:v>
                </c:pt>
                <c:pt idx="12">
                  <c:v>35.51</c:v>
                </c:pt>
                <c:pt idx="13">
                  <c:v>18.62</c:v>
                </c:pt>
                <c:pt idx="14">
                  <c:v>19.190000000000001</c:v>
                </c:pt>
                <c:pt idx="15">
                  <c:v>20.53</c:v>
                </c:pt>
                <c:pt idx="16">
                  <c:v>19.55</c:v>
                </c:pt>
                <c:pt idx="17">
                  <c:v>24.69</c:v>
                </c:pt>
                <c:pt idx="18">
                  <c:v>22.31</c:v>
                </c:pt>
                <c:pt idx="19">
                  <c:v>17.64</c:v>
                </c:pt>
                <c:pt idx="20">
                  <c:v>18.54</c:v>
                </c:pt>
                <c:pt idx="21">
                  <c:v>18.190000000000001</c:v>
                </c:pt>
                <c:pt idx="22">
                  <c:v>18.97</c:v>
                </c:pt>
                <c:pt idx="23">
                  <c:v>18.32</c:v>
                </c:pt>
                <c:pt idx="24">
                  <c:v>17.829999999999998</c:v>
                </c:pt>
                <c:pt idx="25">
                  <c:v>26.7</c:v>
                </c:pt>
                <c:pt idx="26">
                  <c:v>25.9</c:v>
                </c:pt>
                <c:pt idx="27">
                  <c:v>21.78</c:v>
                </c:pt>
                <c:pt idx="28">
                  <c:v>19.47</c:v>
                </c:pt>
                <c:pt idx="29">
                  <c:v>24.71</c:v>
                </c:pt>
                <c:pt idx="30">
                  <c:v>24.14</c:v>
                </c:pt>
                <c:pt idx="31">
                  <c:v>24.85</c:v>
                </c:pt>
                <c:pt idx="32">
                  <c:v>20.12</c:v>
                </c:pt>
                <c:pt idx="33">
                  <c:v>19.72</c:v>
                </c:pt>
                <c:pt idx="34">
                  <c:v>23.84</c:v>
                </c:pt>
                <c:pt idx="35">
                  <c:v>23.22</c:v>
                </c:pt>
                <c:pt idx="36">
                  <c:v>20.58</c:v>
                </c:pt>
                <c:pt idx="37">
                  <c:v>19.52</c:v>
                </c:pt>
                <c:pt idx="38">
                  <c:v>24.71</c:v>
                </c:pt>
                <c:pt idx="39">
                  <c:v>22.37</c:v>
                </c:pt>
                <c:pt idx="40">
                  <c:v>22.75</c:v>
                </c:pt>
                <c:pt idx="41">
                  <c:v>24.48</c:v>
                </c:pt>
                <c:pt idx="42">
                  <c:v>18.89</c:v>
                </c:pt>
                <c:pt idx="43">
                  <c:v>19.670000000000002</c:v>
                </c:pt>
                <c:pt idx="44">
                  <c:v>20.11</c:v>
                </c:pt>
                <c:pt idx="45">
                  <c:v>19.66</c:v>
                </c:pt>
                <c:pt idx="46">
                  <c:v>20.57</c:v>
                </c:pt>
              </c:numCache>
            </c:numRef>
          </c:xVal>
          <c:yVal>
            <c:numRef>
              <c:f>警察!$C$2:$C$48</c:f>
              <c:numCache>
                <c:formatCode>General</c:formatCode>
                <c:ptCount val="47"/>
                <c:pt idx="0">
                  <c:v>72.64</c:v>
                </c:pt>
                <c:pt idx="1">
                  <c:v>46.76</c:v>
                </c:pt>
                <c:pt idx="2">
                  <c:v>41.74</c:v>
                </c:pt>
                <c:pt idx="3">
                  <c:v>78.77</c:v>
                </c:pt>
                <c:pt idx="4">
                  <c:v>35.42</c:v>
                </c:pt>
                <c:pt idx="5">
                  <c:v>49.31</c:v>
                </c:pt>
                <c:pt idx="6">
                  <c:v>71.430000000000007</c:v>
                </c:pt>
                <c:pt idx="7">
                  <c:v>108.86</c:v>
                </c:pt>
                <c:pt idx="8">
                  <c:v>84.96</c:v>
                </c:pt>
                <c:pt idx="9">
                  <c:v>88.68</c:v>
                </c:pt>
                <c:pt idx="10">
                  <c:v>108.95</c:v>
                </c:pt>
                <c:pt idx="11">
                  <c:v>110.86</c:v>
                </c:pt>
                <c:pt idx="12">
                  <c:v>114.19</c:v>
                </c:pt>
                <c:pt idx="13">
                  <c:v>74.48</c:v>
                </c:pt>
                <c:pt idx="14">
                  <c:v>71.19</c:v>
                </c:pt>
                <c:pt idx="15">
                  <c:v>58.05</c:v>
                </c:pt>
                <c:pt idx="16">
                  <c:v>63.09</c:v>
                </c:pt>
                <c:pt idx="17">
                  <c:v>59.12</c:v>
                </c:pt>
                <c:pt idx="18">
                  <c:v>80.48</c:v>
                </c:pt>
                <c:pt idx="19">
                  <c:v>62.86</c:v>
                </c:pt>
                <c:pt idx="20">
                  <c:v>99.78</c:v>
                </c:pt>
                <c:pt idx="21">
                  <c:v>72.11</c:v>
                </c:pt>
                <c:pt idx="22">
                  <c:v>115.57</c:v>
                </c:pt>
                <c:pt idx="23">
                  <c:v>97.41</c:v>
                </c:pt>
                <c:pt idx="24">
                  <c:v>90.45</c:v>
                </c:pt>
                <c:pt idx="25">
                  <c:v>105.97</c:v>
                </c:pt>
                <c:pt idx="26">
                  <c:v>158.78</c:v>
                </c:pt>
                <c:pt idx="27">
                  <c:v>117.26</c:v>
                </c:pt>
                <c:pt idx="28">
                  <c:v>81.11</c:v>
                </c:pt>
                <c:pt idx="29">
                  <c:v>88.08</c:v>
                </c:pt>
                <c:pt idx="30">
                  <c:v>66.540000000000006</c:v>
                </c:pt>
                <c:pt idx="31">
                  <c:v>58.09</c:v>
                </c:pt>
                <c:pt idx="32">
                  <c:v>90.32</c:v>
                </c:pt>
                <c:pt idx="33">
                  <c:v>72.959999999999994</c:v>
                </c:pt>
                <c:pt idx="34">
                  <c:v>63.62</c:v>
                </c:pt>
                <c:pt idx="35">
                  <c:v>66.680000000000007</c:v>
                </c:pt>
                <c:pt idx="36">
                  <c:v>80.819999999999993</c:v>
                </c:pt>
                <c:pt idx="37">
                  <c:v>89.28</c:v>
                </c:pt>
                <c:pt idx="38">
                  <c:v>82.61</c:v>
                </c:pt>
                <c:pt idx="39">
                  <c:v>118.96</c:v>
                </c:pt>
                <c:pt idx="40">
                  <c:v>76.94</c:v>
                </c:pt>
                <c:pt idx="41">
                  <c:v>45.97</c:v>
                </c:pt>
                <c:pt idx="42">
                  <c:v>63.15</c:v>
                </c:pt>
                <c:pt idx="43">
                  <c:v>47.53</c:v>
                </c:pt>
                <c:pt idx="44">
                  <c:v>65.19</c:v>
                </c:pt>
                <c:pt idx="45">
                  <c:v>52.65</c:v>
                </c:pt>
                <c:pt idx="46">
                  <c:v>68.53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5328240"/>
        <c:axId val="1955335856"/>
      </c:scatterChart>
      <c:valAx>
        <c:axId val="1955328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55335856"/>
        <c:crosses val="autoZero"/>
        <c:crossBetween val="midCat"/>
      </c:valAx>
      <c:valAx>
        <c:axId val="1955335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553282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8159" cy="510003"/>
          </a:xfrm>
          <a:prstGeom prst="rect">
            <a:avLst/>
          </a:prstGeom>
        </p:spPr>
        <p:txBody>
          <a:bodyPr vert="horz" lIns="98280" tIns="49140" rIns="98280" bIns="4914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84426" y="0"/>
            <a:ext cx="3048159" cy="510003"/>
          </a:xfrm>
          <a:prstGeom prst="rect">
            <a:avLst/>
          </a:prstGeom>
        </p:spPr>
        <p:txBody>
          <a:bodyPr vert="horz" lIns="98280" tIns="49140" rIns="98280" bIns="49140" rtlCol="0"/>
          <a:lstStyle>
            <a:lvl1pPr algn="r">
              <a:defRPr sz="1300"/>
            </a:lvl1pPr>
          </a:lstStyle>
          <a:p>
            <a:fld id="{4DFF87EC-AB1E-42FF-86EE-7B5D095E8E1B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654761"/>
            <a:ext cx="3048159" cy="510002"/>
          </a:xfrm>
          <a:prstGeom prst="rect">
            <a:avLst/>
          </a:prstGeom>
        </p:spPr>
        <p:txBody>
          <a:bodyPr vert="horz" lIns="98280" tIns="49140" rIns="98280" bIns="4914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84426" y="9654761"/>
            <a:ext cx="3048159" cy="510002"/>
          </a:xfrm>
          <a:prstGeom prst="rect">
            <a:avLst/>
          </a:prstGeom>
        </p:spPr>
        <p:txBody>
          <a:bodyPr vert="horz" lIns="98280" tIns="49140" rIns="98280" bIns="49140" rtlCol="0" anchor="b"/>
          <a:lstStyle>
            <a:lvl1pPr algn="r">
              <a:defRPr sz="1300"/>
            </a:lvl1pPr>
          </a:lstStyle>
          <a:p>
            <a:fld id="{68450C1F-3639-46CE-B84B-E37FF2A5AF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357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8159" cy="510003"/>
          </a:xfrm>
          <a:prstGeom prst="rect">
            <a:avLst/>
          </a:prstGeom>
        </p:spPr>
        <p:txBody>
          <a:bodyPr vert="horz" lIns="98280" tIns="49140" rIns="98280" bIns="4914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4426" y="0"/>
            <a:ext cx="3048159" cy="510003"/>
          </a:xfrm>
          <a:prstGeom prst="rect">
            <a:avLst/>
          </a:prstGeom>
        </p:spPr>
        <p:txBody>
          <a:bodyPr vert="horz" lIns="98280" tIns="49140" rIns="98280" bIns="49140" rtlCol="0"/>
          <a:lstStyle>
            <a:lvl1pPr algn="r">
              <a:defRPr sz="1300"/>
            </a:lvl1pPr>
          </a:lstStyle>
          <a:p>
            <a:fld id="{D3FE593B-23C2-4706-8478-2D612A68DB1D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30313" y="1270000"/>
            <a:ext cx="4573587" cy="3430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280" tIns="49140" rIns="98280" bIns="491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3422" y="4891792"/>
            <a:ext cx="5627370" cy="4002375"/>
          </a:xfrm>
          <a:prstGeom prst="rect">
            <a:avLst/>
          </a:prstGeom>
        </p:spPr>
        <p:txBody>
          <a:bodyPr vert="horz" lIns="98280" tIns="49140" rIns="98280" bIns="491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54761"/>
            <a:ext cx="3048159" cy="510002"/>
          </a:xfrm>
          <a:prstGeom prst="rect">
            <a:avLst/>
          </a:prstGeom>
        </p:spPr>
        <p:txBody>
          <a:bodyPr vert="horz" lIns="98280" tIns="49140" rIns="98280" bIns="4914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4426" y="9654761"/>
            <a:ext cx="3048159" cy="510002"/>
          </a:xfrm>
          <a:prstGeom prst="rect">
            <a:avLst/>
          </a:prstGeom>
        </p:spPr>
        <p:txBody>
          <a:bodyPr vert="horz" lIns="98280" tIns="49140" rIns="98280" bIns="49140" rtlCol="0" anchor="b"/>
          <a:lstStyle>
            <a:lvl1pPr algn="r">
              <a:defRPr sz="1300"/>
            </a:lvl1pPr>
          </a:lstStyle>
          <a:p>
            <a:fld id="{5DBED584-A0D2-46BE-9DA5-5B4C81D85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43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300" dirty="0"/>
              <a:t>生徒が関係がありそうと考えた例</a:t>
            </a:r>
            <a:endParaRPr lang="en-US" altLang="ja-JP" sz="1300" dirty="0"/>
          </a:p>
          <a:p>
            <a:r>
              <a:rPr lang="ja-JP" altLang="en-US" sz="1300" dirty="0"/>
              <a:t>　・都道府県別警察官の人数と刑法犯認知件数</a:t>
            </a:r>
            <a:endParaRPr lang="en-US" altLang="ja-JP" sz="1300" dirty="0"/>
          </a:p>
          <a:p>
            <a:r>
              <a:rPr lang="ja-JP" altLang="en-US" sz="1300" dirty="0"/>
              <a:t>　・都道府県別アイスクリームの消費量と年間平均気温</a:t>
            </a:r>
            <a:endParaRPr lang="en-US" altLang="ja-JP" sz="13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ED584-A0D2-46BE-9DA5-5B4C81D8587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199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ED584-A0D2-46BE-9DA5-5B4C81D8587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39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34AF-7D7A-4C6D-93E4-64CFF1A56FE2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DAA2-D494-4757-9E32-496841C84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06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34AF-7D7A-4C6D-93E4-64CFF1A56FE2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DAA2-D494-4757-9E32-496841C84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76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34AF-7D7A-4C6D-93E4-64CFF1A56FE2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DAA2-D494-4757-9E32-496841C84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71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34AF-7D7A-4C6D-93E4-64CFF1A56FE2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DAA2-D494-4757-9E32-496841C84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85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34AF-7D7A-4C6D-93E4-64CFF1A56FE2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DAA2-D494-4757-9E32-496841C84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89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34AF-7D7A-4C6D-93E4-64CFF1A56FE2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DAA2-D494-4757-9E32-496841C84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66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34AF-7D7A-4C6D-93E4-64CFF1A56FE2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DAA2-D494-4757-9E32-496841C84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231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34AF-7D7A-4C6D-93E4-64CFF1A56FE2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DAA2-D494-4757-9E32-496841C84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40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34AF-7D7A-4C6D-93E4-64CFF1A56FE2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DAA2-D494-4757-9E32-496841C84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2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34AF-7D7A-4C6D-93E4-64CFF1A56FE2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DAA2-D494-4757-9E32-496841C84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1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34AF-7D7A-4C6D-93E4-64CFF1A56FE2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DAA2-D494-4757-9E32-496841C84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58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D34AF-7D7A-4C6D-93E4-64CFF1A56FE2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FDAA2-D494-4757-9E32-496841C84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9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tm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tm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textmining.userlocal.jp/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72921" y="2500403"/>
            <a:ext cx="7772400" cy="2387600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No.17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rgbClr val="FF0000"/>
                </a:solidFill>
              </a:rPr>
              <a:t>データの活用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866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検証を</a:t>
            </a:r>
            <a:r>
              <a:rPr lang="ja-JP" altLang="en-US" dirty="0" smtClean="0">
                <a:solidFill>
                  <a:srgbClr val="FF0000"/>
                </a:solidFill>
              </a:rPr>
              <a:t>する①「データのコピー」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91589"/>
              </p:ext>
            </p:extLst>
          </p:nvPr>
        </p:nvGraphicFramePr>
        <p:xfrm>
          <a:off x="479011" y="1690690"/>
          <a:ext cx="7900555" cy="82296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824346"/>
                <a:gridCol w="7076209"/>
              </a:tblGrid>
              <a:tr h="801692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検証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・「データ収集→整理→分析」を行う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・表計算ソフトを使って計算・作図する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32088" y="2815742"/>
            <a:ext cx="8700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（例）都道府県別の高校数、都道府県別の甲子園通算勝利数のデータを整理し、ワークシートにデータを入力する。</a:t>
            </a:r>
            <a:endParaRPr kumimoji="1" lang="en-US" altLang="ja-JP" sz="2400" dirty="0" smtClean="0"/>
          </a:p>
        </p:txBody>
      </p:sp>
      <p:pic>
        <p:nvPicPr>
          <p:cNvPr id="7" name="図 6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695669"/>
            <a:ext cx="3052429" cy="2802306"/>
          </a:xfrm>
          <a:prstGeom prst="rect">
            <a:avLst/>
          </a:prstGeom>
        </p:spPr>
      </p:pic>
      <p:sp>
        <p:nvSpPr>
          <p:cNvPr id="9" name="円/楕円 8"/>
          <p:cNvSpPr/>
          <p:nvPr/>
        </p:nvSpPr>
        <p:spPr>
          <a:xfrm>
            <a:off x="1136822" y="4349578"/>
            <a:ext cx="210064" cy="19770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矢印コネクタ 10"/>
          <p:cNvCxnSpPr>
            <a:stCxn id="9" idx="6"/>
          </p:cNvCxnSpPr>
          <p:nvPr/>
        </p:nvCxnSpPr>
        <p:spPr>
          <a:xfrm flipV="1">
            <a:off x="1346886" y="4349578"/>
            <a:ext cx="2697080" cy="988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043966" y="3948831"/>
            <a:ext cx="51000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①ボタン一つで並び替えが可能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ここ</a:t>
            </a:r>
            <a:r>
              <a:rPr kumimoji="1" lang="ja-JP" altLang="en-US" sz="2400" dirty="0"/>
              <a:t>で</a:t>
            </a:r>
            <a:r>
              <a:rPr kumimoji="1" lang="ja-JP" altLang="en-US" sz="2400" dirty="0" smtClean="0"/>
              <a:t>は北から順に並べる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②表の「北海道の順位～沖縄の偏差</a:t>
            </a:r>
            <a:endParaRPr kumimoji="1" lang="en-US" altLang="ja-JP" sz="2400" dirty="0" smtClean="0"/>
          </a:p>
          <a:p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値まで選択してコピーする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③ワークシートのシートにコピーする。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④単位が入っているデータは「置換」</a:t>
            </a:r>
            <a:endParaRPr kumimoji="1" lang="en-US" altLang="ja-JP" sz="2400" dirty="0" smtClean="0"/>
          </a:p>
          <a:p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を使って数字のみにする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372780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49" y="96253"/>
            <a:ext cx="8297236" cy="6650536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1618735" y="2471351"/>
            <a:ext cx="2619633" cy="126039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必要なデータを入力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（数値をコピーする）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6647935" y="2191265"/>
            <a:ext cx="1655806" cy="15404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関数は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入力済み</a:t>
            </a:r>
            <a:endParaRPr kumimoji="1" lang="en-US" altLang="ja-JP" dirty="0" smtClean="0"/>
          </a:p>
          <a:p>
            <a:pPr algn="ctr"/>
            <a:r>
              <a:rPr kumimoji="1" lang="ja-JP" altLang="en-US" sz="1600" dirty="0" smtClean="0"/>
              <a:t>（自動計算）</a:t>
            </a:r>
            <a:endParaRPr kumimoji="1" lang="ja-JP" altLang="en-US" sz="1600" dirty="0"/>
          </a:p>
        </p:txBody>
      </p:sp>
      <p:sp>
        <p:nvSpPr>
          <p:cNvPr id="7" name="角丸四角形 6"/>
          <p:cNvSpPr/>
          <p:nvPr/>
        </p:nvSpPr>
        <p:spPr>
          <a:xfrm>
            <a:off x="1618734" y="819665"/>
            <a:ext cx="2619633" cy="115741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データを整える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①北からの順に整列　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②不要な文字を置換</a:t>
            </a:r>
            <a:endParaRPr kumimoji="1" lang="ja-JP" altLang="en-US" dirty="0"/>
          </a:p>
        </p:txBody>
      </p:sp>
      <p:sp>
        <p:nvSpPr>
          <p:cNvPr id="8" name="下矢印 7"/>
          <p:cNvSpPr/>
          <p:nvPr/>
        </p:nvSpPr>
        <p:spPr>
          <a:xfrm>
            <a:off x="2384854" y="2073875"/>
            <a:ext cx="902044" cy="23477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5372259" y="5881816"/>
            <a:ext cx="1695805" cy="80319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散布</a:t>
            </a:r>
            <a:r>
              <a:rPr kumimoji="1" lang="ja-JP" altLang="en-US" dirty="0" smtClean="0"/>
              <a:t>図も</a:t>
            </a:r>
            <a:endParaRPr kumimoji="1" lang="en-US" altLang="ja-JP" dirty="0" smtClean="0"/>
          </a:p>
          <a:p>
            <a:pPr algn="ctr"/>
            <a:r>
              <a:rPr kumimoji="1" lang="ja-JP" altLang="en-US" dirty="0"/>
              <a:t>自動計算</a:t>
            </a:r>
          </a:p>
        </p:txBody>
      </p:sp>
    </p:spTree>
    <p:extLst>
      <p:ext uri="{BB962C8B-B14F-4D97-AF65-F5344CB8AC3E}">
        <p14:creationId xmlns:p14="http://schemas.microsoft.com/office/powerpoint/2010/main" val="148968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779"/>
            <a:ext cx="9144000" cy="6292441"/>
          </a:xfrm>
          <a:prstGeom prst="rect">
            <a:avLst/>
          </a:prstGeom>
        </p:spPr>
      </p:pic>
      <p:sp>
        <p:nvSpPr>
          <p:cNvPr id="4" name="角丸四角形 3"/>
          <p:cNvSpPr/>
          <p:nvPr/>
        </p:nvSpPr>
        <p:spPr>
          <a:xfrm>
            <a:off x="135924" y="172995"/>
            <a:ext cx="1210962" cy="48191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記入例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4905632" y="3428999"/>
            <a:ext cx="1655806" cy="15404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平均値・中央値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/>
              <a:t>標準</a:t>
            </a:r>
            <a:r>
              <a:rPr kumimoji="1" lang="ja-JP" altLang="en-US" sz="1600" dirty="0" smtClean="0"/>
              <a:t>偏差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/>
              <a:t>相関</a:t>
            </a:r>
            <a:r>
              <a:rPr kumimoji="1" lang="ja-JP" altLang="en-US" sz="1600" dirty="0" smtClean="0"/>
              <a:t>係数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が計算できた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37982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ワークシートに記入する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361720"/>
              </p:ext>
            </p:extLst>
          </p:nvPr>
        </p:nvGraphicFramePr>
        <p:xfrm>
          <a:off x="361502" y="2982825"/>
          <a:ext cx="8420996" cy="335873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962657"/>
                <a:gridCol w="2244543"/>
                <a:gridCol w="2213796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データ①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データ②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84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①</a:t>
                      </a:r>
                      <a:r>
                        <a:rPr lang="ja-JP" sz="2400" kern="100" dirty="0" smtClean="0">
                          <a:effectLst/>
                        </a:rPr>
                        <a:t>平均値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（</a:t>
                      </a:r>
                      <a:r>
                        <a:rPr lang="ja-JP" sz="2400" kern="100" dirty="0">
                          <a:effectLst/>
                        </a:rPr>
                        <a:t>データ全体の平均</a:t>
                      </a:r>
                      <a:r>
                        <a:rPr lang="ja-JP" sz="2400" kern="100" dirty="0" smtClean="0">
                          <a:effectLst/>
                        </a:rPr>
                        <a:t>）</a:t>
                      </a: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②</a:t>
                      </a:r>
                      <a:r>
                        <a:rPr lang="ja-JP" sz="2400" kern="100" dirty="0" smtClean="0">
                          <a:effectLst/>
                        </a:rPr>
                        <a:t>中央値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（</a:t>
                      </a:r>
                      <a:r>
                        <a:rPr lang="ja-JP" sz="2400" kern="100" dirty="0">
                          <a:effectLst/>
                        </a:rPr>
                        <a:t>真ん中の県のデータ</a:t>
                      </a:r>
                      <a:r>
                        <a:rPr lang="ja-JP" sz="2400" kern="100" dirty="0" smtClean="0">
                          <a:effectLst/>
                        </a:rPr>
                        <a:t>）</a:t>
                      </a: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③標準</a:t>
                      </a:r>
                      <a:r>
                        <a:rPr lang="ja-JP" sz="2400" kern="100" dirty="0" smtClean="0">
                          <a:effectLst/>
                        </a:rPr>
                        <a:t>偏差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（</a:t>
                      </a:r>
                      <a:r>
                        <a:rPr lang="ja-JP" sz="2400" kern="100" dirty="0">
                          <a:effectLst/>
                        </a:rPr>
                        <a:t>データの散らばり・幅</a:t>
                      </a:r>
                      <a:r>
                        <a:rPr lang="ja-JP" sz="2400" kern="100" dirty="0" smtClean="0">
                          <a:effectLst/>
                        </a:rPr>
                        <a:t>）</a:t>
                      </a: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④相関</a:t>
                      </a:r>
                      <a:r>
                        <a:rPr lang="ja-JP" sz="2400" kern="100" dirty="0" smtClean="0">
                          <a:effectLst/>
                        </a:rPr>
                        <a:t>係数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（データ</a:t>
                      </a:r>
                      <a:r>
                        <a:rPr lang="ja-JP" sz="2400" kern="100" dirty="0">
                          <a:effectLst/>
                        </a:rPr>
                        <a:t>の関係ありなし）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5428" y="1657262"/>
            <a:ext cx="739817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◇手順２</a:t>
            </a:r>
            <a:endParaRPr kumimoji="0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①自動的に計算された平均値、中央値、標準偏差、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kumimoji="0" lang="ja-JP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相関係数を記録する。</a:t>
            </a:r>
            <a:endParaRPr kumimoji="0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01800" y="3738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1009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考察する①「相関」を確認する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069747"/>
              </p:ext>
            </p:extLst>
          </p:nvPr>
        </p:nvGraphicFramePr>
        <p:xfrm>
          <a:off x="614795" y="1545748"/>
          <a:ext cx="7900555" cy="851463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824346"/>
                <a:gridCol w="7076209"/>
              </a:tblGrid>
              <a:tr h="851463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考察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・検証結果から相関について考察する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・なぜそのような結果となったのかを考察する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381515" y="32947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　　　</a:t>
            </a:r>
          </a:p>
          <a:p>
            <a:r>
              <a:rPr lang="ja-JP" altLang="en-US" dirty="0"/>
              <a:t>　　　　　　　　 　　　　</a:t>
            </a:r>
          </a:p>
          <a:p>
            <a:r>
              <a:rPr lang="ja-JP" altLang="en-US" dirty="0"/>
              <a:t>　　　　　　　　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4795" y="2615158"/>
            <a:ext cx="8430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相関関係があるかどうかを係数と散布図で判定する</a:t>
            </a:r>
            <a:endParaRPr kumimoji="1" lang="en-US" altLang="ja-JP" sz="2400" dirty="0" smtClean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817986"/>
              </p:ext>
            </p:extLst>
          </p:nvPr>
        </p:nvGraphicFramePr>
        <p:xfrm>
          <a:off x="381515" y="3361037"/>
          <a:ext cx="4080773" cy="298585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535281"/>
                <a:gridCol w="2545492"/>
              </a:tblGrid>
              <a:tr h="38997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相関係数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判定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-1</a:t>
                      </a:r>
                      <a:r>
                        <a:rPr lang="ja-JP" altLang="en-US" dirty="0" smtClean="0"/>
                        <a:t>～</a:t>
                      </a:r>
                      <a:r>
                        <a:rPr lang="en-US" altLang="ja-JP" dirty="0" smtClean="0"/>
                        <a:t>-0.7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強い負の相関がある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-0.7</a:t>
                      </a:r>
                      <a:r>
                        <a:rPr lang="ja-JP" altLang="en-US" dirty="0" smtClean="0"/>
                        <a:t>～</a:t>
                      </a:r>
                      <a:r>
                        <a:rPr lang="en-US" altLang="ja-JP" dirty="0" smtClean="0"/>
                        <a:t>-0.5</a:t>
                      </a:r>
                      <a:r>
                        <a:rPr lang="ja-JP" altLang="en-US" dirty="0" smtClean="0"/>
                        <a:t>　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負の相関がある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-0.5</a:t>
                      </a:r>
                      <a:r>
                        <a:rPr lang="ja-JP" altLang="en-US" dirty="0" smtClean="0"/>
                        <a:t>～</a:t>
                      </a:r>
                      <a:r>
                        <a:rPr lang="en-US" altLang="ja-JP" dirty="0" smtClean="0"/>
                        <a:t>-0.3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弱い負の相関がある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-0.3</a:t>
                      </a:r>
                      <a:r>
                        <a:rPr lang="ja-JP" altLang="en-US" dirty="0" smtClean="0"/>
                        <a:t>～</a:t>
                      </a:r>
                      <a:r>
                        <a:rPr lang="en-US" altLang="ja-JP" dirty="0" smtClean="0"/>
                        <a:t>0.3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相関はない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0.3</a:t>
                      </a:r>
                      <a:r>
                        <a:rPr lang="ja-JP" altLang="en-US" dirty="0" smtClean="0"/>
                        <a:t>～</a:t>
                      </a:r>
                      <a:r>
                        <a:rPr lang="en-US" altLang="ja-JP" dirty="0" smtClean="0"/>
                        <a:t>0.5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弱い正の相関がある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0.5</a:t>
                      </a:r>
                      <a:r>
                        <a:rPr lang="ja-JP" altLang="en-US" dirty="0" smtClean="0"/>
                        <a:t>～</a:t>
                      </a:r>
                      <a:r>
                        <a:rPr lang="en-US" altLang="ja-JP" dirty="0" smtClean="0"/>
                        <a:t>0.7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正の相関がある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0.7</a:t>
                      </a:r>
                      <a:r>
                        <a:rPr lang="ja-JP" altLang="en-US" dirty="0" smtClean="0"/>
                        <a:t>～</a:t>
                      </a:r>
                      <a:r>
                        <a:rPr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強い正の相関がある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図 8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072" y="3974382"/>
            <a:ext cx="4473316" cy="213158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7203988" y="6105962"/>
            <a:ext cx="183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某社教科書より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202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454925"/>
              </p:ext>
            </p:extLst>
          </p:nvPr>
        </p:nvGraphicFramePr>
        <p:xfrm>
          <a:off x="299865" y="1383957"/>
          <a:ext cx="3530730" cy="3076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図 4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848" y="4600401"/>
            <a:ext cx="1742704" cy="2078454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45590" y="752164"/>
            <a:ext cx="8700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（例）仮説：高校数が多い都道府県ほど甲子園の勝利数が多い</a:t>
            </a:r>
            <a:endParaRPr kumimoji="1" lang="en-US" altLang="ja-JP" sz="2400" dirty="0" smtClean="0"/>
          </a:p>
        </p:txBody>
      </p:sp>
      <p:pic>
        <p:nvPicPr>
          <p:cNvPr id="7" name="図 6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555" y="2285970"/>
            <a:ext cx="4471736" cy="3496991"/>
          </a:xfrm>
          <a:prstGeom prst="rect">
            <a:avLst/>
          </a:prstGeom>
        </p:spPr>
      </p:pic>
      <p:sp>
        <p:nvSpPr>
          <p:cNvPr id="8" name="右矢印 7"/>
          <p:cNvSpPr/>
          <p:nvPr/>
        </p:nvSpPr>
        <p:spPr>
          <a:xfrm>
            <a:off x="3902476" y="3608173"/>
            <a:ext cx="431713" cy="111210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1309816" y="6264876"/>
            <a:ext cx="1618736" cy="41397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矢印コネクタ 10"/>
          <p:cNvCxnSpPr>
            <a:stCxn id="9" idx="7"/>
          </p:cNvCxnSpPr>
          <p:nvPr/>
        </p:nvCxnSpPr>
        <p:spPr>
          <a:xfrm flipV="1">
            <a:off x="2691494" y="3052119"/>
            <a:ext cx="1783061" cy="32733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49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35924" y="749297"/>
            <a:ext cx="8898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（例）仮説：平均気温の高い都道府県ほどアイスの消費金額が多い</a:t>
            </a:r>
            <a:endParaRPr kumimoji="1" lang="en-US" altLang="ja-JP" sz="2400" dirty="0" smtClean="0"/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2889040"/>
              </p:ext>
            </p:extLst>
          </p:nvPr>
        </p:nvGraphicFramePr>
        <p:xfrm>
          <a:off x="338652" y="1400561"/>
          <a:ext cx="3603153" cy="3245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図 4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464" y="4646141"/>
            <a:ext cx="1457528" cy="1943371"/>
          </a:xfrm>
          <a:prstGeom prst="rect">
            <a:avLst/>
          </a:prstGeom>
        </p:spPr>
      </p:pic>
      <p:sp>
        <p:nvSpPr>
          <p:cNvPr id="6" name="右矢印 5"/>
          <p:cNvSpPr/>
          <p:nvPr/>
        </p:nvSpPr>
        <p:spPr>
          <a:xfrm>
            <a:off x="3902476" y="3608173"/>
            <a:ext cx="431713" cy="111210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555" y="2378126"/>
            <a:ext cx="3652058" cy="3239700"/>
          </a:xfrm>
          <a:prstGeom prst="rect">
            <a:avLst/>
          </a:prstGeom>
        </p:spPr>
      </p:pic>
      <p:sp>
        <p:nvSpPr>
          <p:cNvPr id="8" name="円/楕円 7"/>
          <p:cNvSpPr/>
          <p:nvPr/>
        </p:nvSpPr>
        <p:spPr>
          <a:xfrm>
            <a:off x="1330860" y="6175533"/>
            <a:ext cx="1618736" cy="41397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2691494" y="3052119"/>
            <a:ext cx="1783061" cy="32733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78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79" y="4444529"/>
            <a:ext cx="1587998" cy="2144983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245590" y="752164"/>
            <a:ext cx="8700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（例）仮説：警察官の多い都道府県ほど犯罪は少ない</a:t>
            </a:r>
            <a:endParaRPr kumimoji="1" lang="en-US" altLang="ja-JP" sz="2400" dirty="0" smtClean="0"/>
          </a:p>
        </p:txBody>
      </p:sp>
      <p:sp>
        <p:nvSpPr>
          <p:cNvPr id="6" name="右矢印 5"/>
          <p:cNvSpPr/>
          <p:nvPr/>
        </p:nvSpPr>
        <p:spPr>
          <a:xfrm>
            <a:off x="3902476" y="3608173"/>
            <a:ext cx="431713" cy="111210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1330860" y="6175533"/>
            <a:ext cx="1618736" cy="41397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2691494" y="3052119"/>
            <a:ext cx="1783061" cy="32733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図 11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155" y="2333249"/>
            <a:ext cx="4050012" cy="3661956"/>
          </a:xfrm>
          <a:prstGeom prst="rect">
            <a:avLst/>
          </a:prstGeom>
        </p:spPr>
      </p:pic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3446673"/>
              </p:ext>
            </p:extLst>
          </p:nvPr>
        </p:nvGraphicFramePr>
        <p:xfrm>
          <a:off x="621888" y="1311085"/>
          <a:ext cx="3159203" cy="3026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87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生徒の例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0703" y="1825625"/>
            <a:ext cx="8414951" cy="435133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人口の多い場所ほど犯罪が多い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→人口数と犯罪件数で正の相関→当たり前</a:t>
            </a:r>
            <a:endParaRPr lang="en-US" altLang="ja-JP" dirty="0" smtClean="0"/>
          </a:p>
          <a:p>
            <a:r>
              <a:rPr lang="ja-JP" altLang="en-US" dirty="0" smtClean="0"/>
              <a:t>気温が高いほどエアコンの普及率高い→正の相関</a:t>
            </a:r>
            <a:endParaRPr lang="en-US" altLang="ja-JP" dirty="0" smtClean="0"/>
          </a:p>
          <a:p>
            <a:r>
              <a:rPr lang="ja-JP" altLang="en-US" dirty="0"/>
              <a:t>地震の多い場所</a:t>
            </a:r>
            <a:r>
              <a:rPr lang="ja-JP" altLang="en-US" dirty="0" smtClean="0"/>
              <a:t>は人口が少ない　→相関無</a:t>
            </a:r>
            <a:endParaRPr lang="en-US" altLang="ja-JP" dirty="0" smtClean="0"/>
          </a:p>
          <a:p>
            <a:r>
              <a:rPr lang="ja-JP" altLang="en-US" dirty="0" smtClean="0"/>
              <a:t>イチゴ生産が多い場所は消費量も多い→正の相関</a:t>
            </a:r>
            <a:endParaRPr lang="en-US" altLang="ja-JP" dirty="0" smtClean="0"/>
          </a:p>
          <a:p>
            <a:r>
              <a:rPr lang="ja-JP" altLang="en-US" dirty="0"/>
              <a:t>チョコレートの</a:t>
            </a:r>
            <a:r>
              <a:rPr lang="ja-JP" altLang="en-US" dirty="0" smtClean="0"/>
              <a:t>消費量と</a:t>
            </a:r>
            <a:r>
              <a:rPr lang="ja-JP" altLang="en-US" dirty="0"/>
              <a:t>虫歯</a:t>
            </a:r>
            <a:r>
              <a:rPr lang="ja-JP" altLang="en-US" dirty="0" smtClean="0"/>
              <a:t>患者　→負の相関</a:t>
            </a:r>
            <a:endParaRPr lang="en-US" altLang="ja-JP" dirty="0" smtClean="0"/>
          </a:p>
          <a:p>
            <a:r>
              <a:rPr lang="ja-JP" altLang="en-US" dirty="0"/>
              <a:t>睡眠時間が長い場所</a:t>
            </a:r>
            <a:r>
              <a:rPr lang="ja-JP" altLang="en-US" dirty="0" smtClean="0"/>
              <a:t>ほど寿命は長い　→負の相関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689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ワークシートに記入する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531674"/>
              </p:ext>
            </p:extLst>
          </p:nvPr>
        </p:nvGraphicFramePr>
        <p:xfrm>
          <a:off x="334851" y="1998790"/>
          <a:ext cx="8036417" cy="256032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609859"/>
                <a:gridCol w="6426558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相関関係</a:t>
                      </a: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の判定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r>
                        <a:rPr lang="ja-JP" altLang="en-US" sz="2400" kern="100" dirty="0" smtClean="0">
                          <a:effectLst/>
                        </a:rPr>
                        <a:t>（例）弱い正の相関がある／相関がない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考察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54198" y="5066363"/>
            <a:ext cx="872546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3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※考察で書くこと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533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・自分の仮説が正しかったか、違ったのか。</a:t>
            </a:r>
            <a:endParaRPr kumimoji="0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33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kumimoji="0" lang="ja-JP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なぜそういう結果となるのか、自分なりの分析を書く</a:t>
            </a:r>
            <a:endParaRPr kumimoji="0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40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9060F6C-8CBF-432B-AB96-E914CAEF6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「とどラン」とは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sz="2400" dirty="0"/>
              <a:t>（</a:t>
            </a:r>
            <a:r>
              <a:rPr kumimoji="1" lang="en-US" altLang="ja-JP" sz="2400" dirty="0"/>
              <a:t>https://todo-ran.com/</a:t>
            </a:r>
            <a:r>
              <a:rPr kumimoji="1" lang="ja-JP" altLang="en-US" sz="2400" dirty="0"/>
              <a:t>）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xmlns="" id="{5D2937FA-90D7-43CF-84C4-F06E3E7BAD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111" y="3320535"/>
            <a:ext cx="5283777" cy="3123163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6525705" y="6443698"/>
            <a:ext cx="22028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200" dirty="0"/>
              <a:t>（</a:t>
            </a:r>
            <a:r>
              <a:rPr kumimoji="1" lang="en-US" altLang="ja-JP" sz="1200" dirty="0"/>
              <a:t>https://todo-ran.com/</a:t>
            </a:r>
            <a:r>
              <a:rPr kumimoji="1" lang="ja-JP" altLang="en-US" sz="1200" dirty="0"/>
              <a:t>）</a:t>
            </a:r>
            <a:endParaRPr lang="ja-JP" altLang="en-US" sz="1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8650" y="1797627"/>
            <a:ext cx="7886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・さまざまなデータ（国土・インフラ、社会・政治、文化・暮らし・健康、娯楽・スポーツ、店舗分布、その他）について、都道府県別のデータを公開している</a:t>
            </a:r>
            <a:r>
              <a:rPr kumimoji="1" lang="en-US" altLang="ja-JP" sz="2400" dirty="0" smtClean="0"/>
              <a:t>Web</a:t>
            </a:r>
            <a:r>
              <a:rPr kumimoji="1" lang="ja-JP" altLang="en-US" sz="2400" dirty="0" smtClean="0"/>
              <a:t>サイト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954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247562"/>
              </p:ext>
            </p:extLst>
          </p:nvPr>
        </p:nvGraphicFramePr>
        <p:xfrm>
          <a:off x="345574" y="571167"/>
          <a:ext cx="8502212" cy="58521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502212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【知識の整理】（教</a:t>
                      </a:r>
                      <a:r>
                        <a:rPr lang="en-US" sz="2400" kern="100">
                          <a:effectLst/>
                        </a:rPr>
                        <a:t>P192</a:t>
                      </a:r>
                      <a:r>
                        <a:rPr lang="ja-JP" sz="2400" kern="100">
                          <a:effectLst/>
                        </a:rPr>
                        <a:t>～</a:t>
                      </a:r>
                      <a:r>
                        <a:rPr lang="en-US" sz="2400" kern="100">
                          <a:effectLst/>
                        </a:rPr>
                        <a:t>P193</a:t>
                      </a:r>
                      <a:r>
                        <a:rPr lang="ja-JP" sz="2400" kern="100">
                          <a:effectLst/>
                        </a:rPr>
                        <a:t>）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①データの活用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１）（　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データサイエンス　</a:t>
                      </a:r>
                      <a:r>
                        <a:rPr lang="ja-JP" sz="2400" kern="100" dirty="0" smtClean="0">
                          <a:effectLst/>
                        </a:rPr>
                        <a:t>）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　</a:t>
                      </a:r>
                      <a:r>
                        <a:rPr lang="ja-JP" sz="2400" kern="100" dirty="0" smtClean="0">
                          <a:effectLst/>
                        </a:rPr>
                        <a:t>＝</a:t>
                      </a:r>
                      <a:r>
                        <a:rPr lang="ja-JP" sz="2400" kern="100" dirty="0">
                          <a:effectLst/>
                        </a:rPr>
                        <a:t>コンピュータや専門的な知識を使ってデータを</a:t>
                      </a:r>
                      <a:r>
                        <a:rPr lang="ja-JP" sz="2400" kern="100" dirty="0" smtClean="0">
                          <a:effectLst/>
                        </a:rPr>
                        <a:t>分析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２）データ分析の流れ</a:t>
                      </a:r>
                      <a:r>
                        <a:rPr lang="ja-JP" sz="2400" kern="100" dirty="0" smtClean="0">
                          <a:effectLst/>
                        </a:rPr>
                        <a:t>：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　　</a:t>
                      </a:r>
                      <a:r>
                        <a:rPr lang="ja-JP" sz="2400" kern="100" dirty="0" smtClean="0">
                          <a:effectLst/>
                        </a:rPr>
                        <a:t>（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データの収集</a:t>
                      </a:r>
                      <a:r>
                        <a:rPr lang="ja-JP" sz="2400" kern="100" dirty="0">
                          <a:effectLst/>
                        </a:rPr>
                        <a:t>）</a:t>
                      </a:r>
                      <a:r>
                        <a:rPr lang="en-US" sz="2400" kern="100" dirty="0">
                          <a:effectLst/>
                        </a:rPr>
                        <a:t>→</a:t>
                      </a:r>
                      <a:r>
                        <a:rPr lang="ja-JP" sz="2400" kern="100" dirty="0">
                          <a:effectLst/>
                        </a:rPr>
                        <a:t>（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データの整理</a:t>
                      </a:r>
                      <a:r>
                        <a:rPr lang="ja-JP" sz="2400" kern="100" dirty="0">
                          <a:effectLst/>
                        </a:rPr>
                        <a:t>）</a:t>
                      </a:r>
                      <a:r>
                        <a:rPr lang="en-US" sz="2400" kern="100" dirty="0">
                          <a:effectLst/>
                        </a:rPr>
                        <a:t>→</a:t>
                      </a:r>
                      <a:r>
                        <a:rPr lang="ja-JP" sz="2400" kern="100" dirty="0">
                          <a:effectLst/>
                        </a:rPr>
                        <a:t>（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データの分析</a:t>
                      </a:r>
                      <a:r>
                        <a:rPr lang="ja-JP" sz="2400" kern="100" dirty="0">
                          <a:effectLst/>
                        </a:rPr>
                        <a:t>）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②データの収集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１）（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アンケート調査</a:t>
                      </a:r>
                      <a:r>
                        <a:rPr lang="ja-JP" sz="2400" kern="100" dirty="0" smtClean="0">
                          <a:effectLst/>
                        </a:rPr>
                        <a:t>）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　</a:t>
                      </a:r>
                      <a:r>
                        <a:rPr lang="ja-JP" sz="2400" kern="100" dirty="0" smtClean="0">
                          <a:effectLst/>
                        </a:rPr>
                        <a:t>＝</a:t>
                      </a:r>
                      <a:r>
                        <a:rPr lang="ja-JP" sz="2400" kern="100" dirty="0">
                          <a:effectLst/>
                        </a:rPr>
                        <a:t>多くの人に同じ質問を行い、多くの回答を集める調査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２）（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オープンデータ</a:t>
                      </a:r>
                      <a:r>
                        <a:rPr lang="ja-JP" sz="2400" kern="100" dirty="0" smtClean="0">
                          <a:effectLst/>
                        </a:rPr>
                        <a:t>）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　</a:t>
                      </a:r>
                      <a:r>
                        <a:rPr lang="ja-JP" sz="2400" kern="100" dirty="0" smtClean="0">
                          <a:effectLst/>
                        </a:rPr>
                        <a:t>＝</a:t>
                      </a:r>
                      <a:r>
                        <a:rPr lang="ja-JP" sz="2400" kern="100" dirty="0">
                          <a:effectLst/>
                        </a:rPr>
                        <a:t>公開され自由に利用できるデータ（例）</a:t>
                      </a:r>
                      <a:r>
                        <a:rPr lang="ja-JP" sz="2400" kern="100" dirty="0" smtClean="0">
                          <a:effectLst/>
                        </a:rPr>
                        <a:t>行政機関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③データの整理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・値の確認の方法</a:t>
                      </a:r>
                      <a:r>
                        <a:rPr lang="ja-JP" sz="2400" kern="100" dirty="0" smtClean="0">
                          <a:effectLst/>
                        </a:rPr>
                        <a:t>：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</a:t>
                      </a:r>
                      <a:r>
                        <a:rPr lang="ja-JP" sz="2400" kern="100" dirty="0" smtClean="0">
                          <a:effectLst/>
                        </a:rPr>
                        <a:t>（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欠損値</a:t>
                      </a:r>
                      <a:r>
                        <a:rPr lang="ja-JP" sz="2400" kern="100" dirty="0">
                          <a:effectLst/>
                        </a:rPr>
                        <a:t>）＝欠けている値、（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外れ値</a:t>
                      </a:r>
                      <a:r>
                        <a:rPr lang="ja-JP" sz="2400" kern="100" dirty="0">
                          <a:effectLst/>
                        </a:rPr>
                        <a:t>）＝極端に外れた</a:t>
                      </a:r>
                      <a:r>
                        <a:rPr lang="ja-JP" sz="2400" kern="100" dirty="0" smtClean="0">
                          <a:effectLst/>
                        </a:rPr>
                        <a:t>値を</a:t>
                      </a:r>
                      <a:r>
                        <a:rPr lang="ja-JP" sz="2400" kern="100" dirty="0">
                          <a:effectLst/>
                        </a:rPr>
                        <a:t>確認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725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799932"/>
              </p:ext>
            </p:extLst>
          </p:nvPr>
        </p:nvGraphicFramePr>
        <p:xfrm>
          <a:off x="218941" y="401005"/>
          <a:ext cx="8680359" cy="62179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80359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【知識の整理】（教</a:t>
                      </a:r>
                      <a:r>
                        <a:rPr lang="en-US" sz="2400" kern="100" dirty="0">
                          <a:effectLst/>
                        </a:rPr>
                        <a:t>P194</a:t>
                      </a:r>
                      <a:r>
                        <a:rPr lang="ja-JP" sz="2400" kern="100" dirty="0">
                          <a:effectLst/>
                        </a:rPr>
                        <a:t>～</a:t>
                      </a:r>
                      <a:r>
                        <a:rPr lang="en-US" sz="2400" kern="100" dirty="0">
                          <a:effectLst/>
                        </a:rPr>
                        <a:t>P197</a:t>
                      </a:r>
                      <a:r>
                        <a:rPr lang="ja-JP" sz="2400" kern="100" dirty="0">
                          <a:effectLst/>
                        </a:rPr>
                        <a:t>）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④数値データの分析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１）数値データの種類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・（　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量的データ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ja-JP" sz="2400" kern="100" dirty="0" smtClean="0">
                          <a:effectLst/>
                        </a:rPr>
                        <a:t>）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　　　</a:t>
                      </a:r>
                      <a:r>
                        <a:rPr lang="ja-JP" sz="2400" kern="100" dirty="0" smtClean="0">
                          <a:effectLst/>
                        </a:rPr>
                        <a:t>＝</a:t>
                      </a:r>
                      <a:r>
                        <a:rPr lang="ja-JP" sz="2400" kern="100" dirty="0">
                          <a:effectLst/>
                        </a:rPr>
                        <a:t>数値として意味のあるデータ（例）身長、点数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・（　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質的データ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ja-JP" sz="2400" kern="100" dirty="0" smtClean="0">
                          <a:effectLst/>
                        </a:rPr>
                        <a:t>）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　　　</a:t>
                      </a:r>
                      <a:r>
                        <a:rPr lang="ja-JP" sz="2400" kern="100" dirty="0" smtClean="0">
                          <a:effectLst/>
                        </a:rPr>
                        <a:t>＝</a:t>
                      </a:r>
                      <a:r>
                        <a:rPr lang="ja-JP" sz="2400" kern="100" dirty="0">
                          <a:effectLst/>
                        </a:rPr>
                        <a:t>データをカテゴリで示したもの（例）性別、名前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２）分析の手法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・（　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折れ線グラフ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ja-JP" sz="2400" kern="100" dirty="0" smtClean="0">
                          <a:effectLst/>
                        </a:rPr>
                        <a:t>）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　　　</a:t>
                      </a:r>
                      <a:r>
                        <a:rPr lang="ja-JP" sz="2400" kern="100" dirty="0" smtClean="0">
                          <a:effectLst/>
                        </a:rPr>
                        <a:t>＝</a:t>
                      </a:r>
                      <a:r>
                        <a:rPr lang="ja-JP" sz="2400" kern="100" dirty="0">
                          <a:effectLst/>
                        </a:rPr>
                        <a:t>時系列で変化するデータを分析するのに適している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・（　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帯グラフ</a:t>
                      </a:r>
                      <a:r>
                        <a:rPr lang="ja-JP" sz="2400" kern="100" dirty="0">
                          <a:effectLst/>
                        </a:rPr>
                        <a:t>　）・（　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円グラフ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ja-JP" sz="2400" kern="100" dirty="0" smtClean="0">
                          <a:effectLst/>
                        </a:rPr>
                        <a:t>）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　　　</a:t>
                      </a:r>
                      <a:r>
                        <a:rPr lang="ja-JP" sz="2400" kern="100" dirty="0" smtClean="0">
                          <a:effectLst/>
                        </a:rPr>
                        <a:t>＝</a:t>
                      </a:r>
                      <a:r>
                        <a:rPr lang="ja-JP" sz="2400" kern="100" dirty="0">
                          <a:effectLst/>
                        </a:rPr>
                        <a:t>データの割合を見るのに適している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・（　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散布図</a:t>
                      </a:r>
                      <a:r>
                        <a:rPr lang="ja-JP" sz="2400" kern="100" dirty="0">
                          <a:effectLst/>
                        </a:rPr>
                        <a:t>　）・（　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相関係数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ja-JP" sz="2400" kern="100" dirty="0" smtClean="0">
                          <a:effectLst/>
                        </a:rPr>
                        <a:t>）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　　　</a:t>
                      </a:r>
                      <a:r>
                        <a:rPr lang="ja-JP" sz="2400" kern="100" dirty="0" smtClean="0">
                          <a:effectLst/>
                        </a:rPr>
                        <a:t>＝</a:t>
                      </a: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ja-JP" sz="2400" kern="100" dirty="0" err="1">
                          <a:effectLst/>
                        </a:rPr>
                        <a:t>つの</a:t>
                      </a:r>
                      <a:r>
                        <a:rPr lang="ja-JP" sz="2400" kern="100" dirty="0">
                          <a:effectLst/>
                        </a:rPr>
                        <a:t>データの関係性を分析するのに適している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⑤テキストデータの分析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・（　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テキストマイニング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ja-JP" sz="2400" kern="100" dirty="0" smtClean="0">
                          <a:effectLst/>
                        </a:rPr>
                        <a:t>）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　　</a:t>
                      </a:r>
                      <a:r>
                        <a:rPr lang="ja-JP" sz="2400" kern="100" dirty="0" smtClean="0">
                          <a:effectLst/>
                        </a:rPr>
                        <a:t>＝</a:t>
                      </a:r>
                      <a:r>
                        <a:rPr lang="ja-JP" sz="2400" kern="100" dirty="0">
                          <a:effectLst/>
                        </a:rPr>
                        <a:t>大量のテキストから何らかの特徴を分析する処理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角丸四角形吹き出し 2"/>
          <p:cNvSpPr/>
          <p:nvPr/>
        </p:nvSpPr>
        <p:spPr>
          <a:xfrm>
            <a:off x="5048516" y="862885"/>
            <a:ext cx="2601533" cy="746975"/>
          </a:xfrm>
          <a:prstGeom prst="wedgeRoundRectCallout">
            <a:avLst>
              <a:gd name="adj1" fmla="val -41130"/>
              <a:gd name="adj2" fmla="val 84914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合計・平均など数学的に計算できるデータ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121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304390"/>
              </p:ext>
            </p:extLst>
          </p:nvPr>
        </p:nvGraphicFramePr>
        <p:xfrm>
          <a:off x="2411836" y="3385155"/>
          <a:ext cx="5714732" cy="64008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5714732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170" name="図 1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203"/>
          <a:stretch/>
        </p:blipFill>
        <p:spPr bwMode="auto">
          <a:xfrm>
            <a:off x="2411836" y="5518642"/>
            <a:ext cx="3349056" cy="1339358"/>
          </a:xfrm>
          <a:prstGeom prst="rect">
            <a:avLst/>
          </a:prstGeom>
          <a:noFill/>
          <a:ln w="9525">
            <a:solidFill>
              <a:srgbClr val="5B9BD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306846" y="2020536"/>
            <a:ext cx="9783447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66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◇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手順１　自分の好きなアーチスト、曲を選ぶ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666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（アートストの場合は複数の曲を選ぶ）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→歌詞のデータがあるところを探しておく。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666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666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666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666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◇手順２　ブラウザの検索で「テキストマイニング」と入力し、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スクロールさせた先にある「</a:t>
            </a:r>
            <a:r>
              <a:rPr kumimoji="0" lang="en-US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UserLocal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AI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テキスト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マイニングサービス　</a:t>
            </a:r>
            <a:r>
              <a:rPr kumimoji="0" lang="en-US" altLang="ja-JP" sz="2400" b="0" i="0" u="sng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  <a:hlinkClick r:id="rId3"/>
              </a:rPr>
              <a:t>https://textmining.userlocal.jp/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73487" y="365126"/>
            <a:ext cx="8422783" cy="1325563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実習：</a:t>
            </a:r>
            <a:r>
              <a:rPr kumimoji="0" lang="ja-JP" altLang="ja-JP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自分の好きなアーチスト</a:t>
            </a:r>
            <a:r>
              <a:rPr kumimoji="0" lang="ja-JP" altLang="ja-JP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kumimoji="0" lang="en-US" altLang="ja-JP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/>
            </a:r>
            <a:br>
              <a:rPr kumimoji="0" lang="en-US" altLang="ja-JP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r>
              <a:rPr kumimoji="0"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 </a:t>
            </a:r>
            <a:r>
              <a:rPr kumimoji="0" lang="ja-JP" altLang="ja-JP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曲</a:t>
            </a:r>
            <a:r>
              <a:rPr kumimoji="0" lang="ja-JP" altLang="ja-JP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の歌詞を分析</a:t>
            </a:r>
            <a:r>
              <a:rPr kumimoji="0" lang="ja-JP" altLang="ja-JP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しよう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541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実習：</a:t>
            </a:r>
            <a:r>
              <a:rPr kumimoji="0" lang="ja-JP" altLang="ja-JP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自分の好きなアーチスト・</a:t>
            </a:r>
            <a:r>
              <a:rPr kumimoji="0" lang="en-US" altLang="ja-JP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/>
            </a:r>
            <a:br>
              <a:rPr kumimoji="0" lang="en-US" altLang="ja-JP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r>
              <a:rPr kumimoji="0"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 </a:t>
            </a:r>
            <a:r>
              <a:rPr kumimoji="0" lang="ja-JP" altLang="ja-JP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曲の歌詞を分析しよう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242298"/>
              </p:ext>
            </p:extLst>
          </p:nvPr>
        </p:nvGraphicFramePr>
        <p:xfrm>
          <a:off x="968356" y="4686970"/>
          <a:ext cx="4324861" cy="1623677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324861"/>
              </a:tblGrid>
              <a:tr h="16236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r>
                        <a:rPr lang="ja-JP" altLang="en-US" sz="2000" kern="100" dirty="0" smtClean="0">
                          <a:effectLst/>
                        </a:rPr>
                        <a:t>どういった言葉が多い？</a:t>
                      </a:r>
                      <a:endParaRPr lang="en-US" altLang="ja-JP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</a:rPr>
                        <a:t>特徴的な言葉はないか？</a:t>
                      </a:r>
                      <a:endParaRPr lang="en-US" altLang="ja-JP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</a:rPr>
                        <a:t>その言葉が多いことでどういう印象になるか？</a:t>
                      </a:r>
                      <a:endParaRPr lang="en-US" altLang="ja-JP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2740" y="2101648"/>
            <a:ext cx="6647974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歌詞のデータをコピーまたは入力し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結果を確認する。</a:t>
            </a:r>
            <a:endParaRPr kumimoji="0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◇手順３　結果から分かったことを分析する。</a:t>
            </a:r>
            <a:endParaRPr kumimoji="0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図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673" y="1835776"/>
            <a:ext cx="3181081" cy="209227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図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673" y="4480392"/>
            <a:ext cx="3181081" cy="216510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角丸四角形 7"/>
          <p:cNvSpPr/>
          <p:nvPr/>
        </p:nvSpPr>
        <p:spPr>
          <a:xfrm>
            <a:off x="5563673" y="3168203"/>
            <a:ext cx="3181081" cy="75985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ここに歌詞を入力・コピー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983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例：アンパンマンマーチの分析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9594"/>
            <a:ext cx="4919730" cy="2992836"/>
          </a:xfrm>
          <a:prstGeom prst="rect">
            <a:avLst/>
          </a:prstGeom>
        </p:spPr>
      </p:pic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890" y="4165040"/>
            <a:ext cx="4383563" cy="241034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635617" y="1591928"/>
            <a:ext cx="164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ワードクラウド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34506" y="3795708"/>
            <a:ext cx="164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頻出単語一覧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6062" y="4636395"/>
            <a:ext cx="4365938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・「ほほえむ」・「よろこぶ」といった易しい言葉多く使われている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・「君」という言葉も多く使われ、聞いている人に呼びかけられている印象を与える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30711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振り返りを記入しよう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066512"/>
              </p:ext>
            </p:extLst>
          </p:nvPr>
        </p:nvGraphicFramePr>
        <p:xfrm>
          <a:off x="628650" y="3303074"/>
          <a:ext cx="8038832" cy="201168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8038832"/>
              </a:tblGrid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628650" y="1944043"/>
            <a:ext cx="8145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2400" dirty="0"/>
              <a:t>No.16</a:t>
            </a:r>
            <a:r>
              <a:rPr lang="ja-JP" altLang="ja-JP" sz="2400" dirty="0"/>
              <a:t>の実習・学習で学んだこと、気づいたこと、考えたことを</a:t>
            </a:r>
            <a:r>
              <a:rPr lang="en-US" altLang="ja-JP" sz="2400" dirty="0"/>
              <a:t>3</a:t>
            </a:r>
            <a:r>
              <a:rPr lang="ja-JP" altLang="ja-JP" sz="2400" dirty="0"/>
              <a:t>行以上書きましょう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。</a:t>
            </a:r>
            <a:endParaRPr lang="ja-JP" altLang="ja-JP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23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37" y="620101"/>
            <a:ext cx="4266740" cy="4284408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6525705" y="6443698"/>
            <a:ext cx="22028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200" dirty="0"/>
              <a:t>（</a:t>
            </a:r>
            <a:r>
              <a:rPr kumimoji="1" lang="en-US" altLang="ja-JP" sz="1200" dirty="0"/>
              <a:t>https://todo-ran.com/</a:t>
            </a:r>
            <a:r>
              <a:rPr kumimoji="1" lang="ja-JP" altLang="en-US" sz="1200" dirty="0"/>
              <a:t>）</a:t>
            </a:r>
            <a:endParaRPr lang="ja-JP" altLang="en-US" sz="1200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xmlns="" id="{9E7724D2-9C1C-4AF2-9029-F3EC55E2EC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011" y="832757"/>
            <a:ext cx="4324995" cy="533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03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ワークシートに記入する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037728"/>
              </p:ext>
            </p:extLst>
          </p:nvPr>
        </p:nvGraphicFramePr>
        <p:xfrm>
          <a:off x="942599" y="3059568"/>
          <a:ext cx="7299880" cy="192024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729988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en-US" sz="105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34301" y="2264311"/>
            <a:ext cx="84753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◇手順１　どのようなデータがあるか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3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つ書き出してみよう</a:t>
            </a:r>
            <a:endParaRPr kumimoji="0" lang="ja-JP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23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授業の手順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252615"/>
              </p:ext>
            </p:extLst>
          </p:nvPr>
        </p:nvGraphicFramePr>
        <p:xfrm>
          <a:off x="516081" y="1802245"/>
          <a:ext cx="7900555" cy="1044864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824346"/>
                <a:gridCol w="7076209"/>
              </a:tblGrid>
              <a:tr h="1044864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仮説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・相関関係のありそうなデータを選び、仮説を立てる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・疑似相関、相関係数など必要な知識を教える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02345"/>
              </p:ext>
            </p:extLst>
          </p:nvPr>
        </p:nvGraphicFramePr>
        <p:xfrm>
          <a:off x="516081" y="3289459"/>
          <a:ext cx="7900555" cy="1076123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824346"/>
                <a:gridCol w="7076209"/>
              </a:tblGrid>
              <a:tr h="1076123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検証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・「データ収集→整理→分析」を行う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・表計算ソフトを使って計算・作図する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368307"/>
              </p:ext>
            </p:extLst>
          </p:nvPr>
        </p:nvGraphicFramePr>
        <p:xfrm>
          <a:off x="516079" y="4807932"/>
          <a:ext cx="7900555" cy="1082964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824346"/>
                <a:gridCol w="7076209"/>
              </a:tblGrid>
              <a:tr h="1082964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考察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・検証結果から相関について考察する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・なぜそのような結果となったのかを考察する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矢印: 下 10">
            <a:extLst>
              <a:ext uri="{FF2B5EF4-FFF2-40B4-BE49-F238E27FC236}">
                <a16:creationId xmlns:a16="http://schemas.microsoft.com/office/drawing/2014/main" xmlns="" id="{5300612E-3FAF-49B6-BD79-D93639CB303F}"/>
              </a:ext>
            </a:extLst>
          </p:cNvPr>
          <p:cNvSpPr/>
          <p:nvPr/>
        </p:nvSpPr>
        <p:spPr>
          <a:xfrm>
            <a:off x="3784146" y="4434236"/>
            <a:ext cx="1575707" cy="33473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矢印: 下 10">
            <a:extLst>
              <a:ext uri="{FF2B5EF4-FFF2-40B4-BE49-F238E27FC236}">
                <a16:creationId xmlns:a16="http://schemas.microsoft.com/office/drawing/2014/main" xmlns="" id="{5300612E-3FAF-49B6-BD79-D93639CB303F}"/>
              </a:ext>
            </a:extLst>
          </p:cNvPr>
          <p:cNvSpPr/>
          <p:nvPr/>
        </p:nvSpPr>
        <p:spPr>
          <a:xfrm>
            <a:off x="3678504" y="2900916"/>
            <a:ext cx="1575707" cy="33473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898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76FCD06-B0B3-4060-A0A9-665A16319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仮説を立てる①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431296"/>
              </p:ext>
            </p:extLst>
          </p:nvPr>
        </p:nvGraphicFramePr>
        <p:xfrm>
          <a:off x="516081" y="1802245"/>
          <a:ext cx="7900555" cy="82296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824346"/>
                <a:gridCol w="7076209"/>
              </a:tblGrid>
              <a:tr h="753919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仮説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・相関関係のありそうなデータを選び、仮説を立てる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・疑似相関、相関係数など必要な知識を教える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32088" y="2815742"/>
            <a:ext cx="8700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（例）仮説：高校数が多い都道府県ほど甲子園の勝利数が多い</a:t>
            </a:r>
            <a:endParaRPr kumimoji="1" lang="en-US" altLang="ja-JP" sz="2400" dirty="0" smtClean="0"/>
          </a:p>
          <a:p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　　理由：予選での試合が多いはずだから強いはず</a:t>
            </a:r>
            <a:endParaRPr kumimoji="1" lang="en-US" altLang="ja-JP" sz="2400" dirty="0" smtClean="0"/>
          </a:p>
        </p:txBody>
      </p:sp>
      <p:pic>
        <p:nvPicPr>
          <p:cNvPr id="9" name="図 8" descr="画面の領域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47"/>
          <a:stretch/>
        </p:blipFill>
        <p:spPr>
          <a:xfrm>
            <a:off x="332088" y="3646739"/>
            <a:ext cx="4297512" cy="2902342"/>
          </a:xfrm>
          <a:prstGeom prst="rect">
            <a:avLst/>
          </a:prstGeom>
        </p:spPr>
      </p:pic>
      <p:pic>
        <p:nvPicPr>
          <p:cNvPr id="10" name="図 9" descr="画面の領域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05"/>
          <a:stretch/>
        </p:blipFill>
        <p:spPr>
          <a:xfrm>
            <a:off x="4774434" y="3646739"/>
            <a:ext cx="4274062" cy="2902342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1525013" y="6364415"/>
            <a:ext cx="2211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都道府県別高校数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05535" y="6407127"/>
            <a:ext cx="2211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通算甲子園勝利数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3" name="下カーブ矢印 12"/>
          <p:cNvSpPr/>
          <p:nvPr/>
        </p:nvSpPr>
        <p:spPr>
          <a:xfrm>
            <a:off x="3399901" y="6221784"/>
            <a:ext cx="2565073" cy="359148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8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仮説を立てる②「仮説の例」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0703" y="1825625"/>
            <a:ext cx="8414951" cy="435133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人口の多い都道府県ほど犯罪が多い</a:t>
            </a:r>
            <a:endParaRPr kumimoji="1" lang="en-US" altLang="ja-JP" dirty="0" smtClean="0"/>
          </a:p>
          <a:p>
            <a:r>
              <a:rPr lang="ja-JP" altLang="en-US" dirty="0" smtClean="0"/>
              <a:t>気温が高い都道府県ほどエアコンの普及率高い</a:t>
            </a:r>
            <a:endParaRPr lang="en-US" altLang="ja-JP" dirty="0" smtClean="0"/>
          </a:p>
          <a:p>
            <a:r>
              <a:rPr lang="ja-JP" altLang="en-US" dirty="0" smtClean="0"/>
              <a:t>地震</a:t>
            </a:r>
            <a:r>
              <a:rPr lang="ja-JP" altLang="en-US" dirty="0"/>
              <a:t>の</a:t>
            </a:r>
            <a:r>
              <a:rPr lang="ja-JP" altLang="en-US" dirty="0" smtClean="0"/>
              <a:t>多い都道府県は人口が少ない　</a:t>
            </a:r>
            <a:endParaRPr lang="en-US" altLang="ja-JP" dirty="0" smtClean="0"/>
          </a:p>
          <a:p>
            <a:r>
              <a:rPr lang="ja-JP" altLang="en-US" dirty="0" smtClean="0"/>
              <a:t>イチゴ生産が多い都道府県は消費量も多い</a:t>
            </a:r>
            <a:endParaRPr lang="en-US" altLang="ja-JP" dirty="0" smtClean="0"/>
          </a:p>
          <a:p>
            <a:r>
              <a:rPr lang="ja-JP" altLang="en-US" dirty="0" smtClean="0"/>
              <a:t>チョコレート消費量が多い都道府県ほど虫歯患者</a:t>
            </a:r>
            <a:r>
              <a:rPr lang="ja-JP" altLang="en-US" dirty="0"/>
              <a:t>が多い</a:t>
            </a:r>
            <a:endParaRPr lang="en-US" altLang="ja-JP" dirty="0" smtClean="0"/>
          </a:p>
          <a:p>
            <a:r>
              <a:rPr lang="ja-JP" altLang="en-US" dirty="0"/>
              <a:t>睡眠時間が</a:t>
            </a:r>
            <a:r>
              <a:rPr lang="ja-JP" altLang="en-US" dirty="0" smtClean="0"/>
              <a:t>長い都道府県ほど寿命は長い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5352" y="5473521"/>
            <a:ext cx="8773296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FF0000"/>
                </a:solidFill>
              </a:rPr>
              <a:t>～が増えると～も増える</a:t>
            </a:r>
            <a:endParaRPr kumimoji="1" lang="en-US" altLang="ja-JP" sz="3200" b="1" dirty="0" smtClean="0">
              <a:solidFill>
                <a:srgbClr val="FF0000"/>
              </a:solidFill>
            </a:endParaRPr>
          </a:p>
          <a:p>
            <a:r>
              <a:rPr kumimoji="1" lang="ja-JP" altLang="en-US" sz="3200" b="1" dirty="0" smtClean="0">
                <a:solidFill>
                  <a:srgbClr val="FF0000"/>
                </a:solidFill>
              </a:rPr>
              <a:t>　</a:t>
            </a:r>
            <a:r>
              <a:rPr kumimoji="1" lang="en-US" altLang="ja-JP" sz="3200" b="1" dirty="0" smtClean="0"/>
              <a:t>or</a:t>
            </a:r>
            <a:r>
              <a:rPr kumimoji="1" lang="ja-JP" altLang="en-US" sz="3200" b="1" dirty="0" smtClean="0">
                <a:solidFill>
                  <a:srgbClr val="FF0000"/>
                </a:solidFill>
              </a:rPr>
              <a:t>　～が増えると～は減る　</a:t>
            </a:r>
            <a:r>
              <a:rPr kumimoji="1" lang="ja-JP" altLang="en-US" sz="3200" b="1" dirty="0" smtClean="0"/>
              <a:t>関係のデータは？</a:t>
            </a:r>
            <a:endParaRPr kumimoji="1"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40355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仮説を</a:t>
            </a:r>
            <a:r>
              <a:rPr lang="ja-JP" altLang="en-US" dirty="0" smtClean="0">
                <a:solidFill>
                  <a:srgbClr val="FF0000"/>
                </a:solidFill>
              </a:rPr>
              <a:t>立てる③「相関」って何？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988182"/>
              </p:ext>
            </p:extLst>
          </p:nvPr>
        </p:nvGraphicFramePr>
        <p:xfrm>
          <a:off x="516081" y="1802245"/>
          <a:ext cx="7900555" cy="82296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824346"/>
                <a:gridCol w="7076209"/>
              </a:tblGrid>
              <a:tr h="753919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仮説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・相関関係のありそうなデータを選び、仮説を立てる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・疑似相関、相関係数など必要な知識を教える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45989" y="2928551"/>
            <a:ext cx="85755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・相関＝どちらか増え（減）れば、もう一方も増える（減る）関係　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</a:t>
            </a:r>
            <a:r>
              <a:rPr kumimoji="1" lang="en-US" altLang="ja-JP" sz="2400" dirty="0" smtClean="0"/>
              <a:t>※</a:t>
            </a:r>
            <a:r>
              <a:rPr kumimoji="1" lang="ja-JP" altLang="en-US" sz="2400" dirty="0" smtClean="0"/>
              <a:t>相関係数を計算することで相関があるかどうかわかる</a:t>
            </a:r>
            <a:endParaRPr kumimoji="1" lang="en-US" altLang="ja-JP" sz="2400" dirty="0"/>
          </a:p>
          <a:p>
            <a:endParaRPr kumimoji="1" lang="en-US" altLang="ja-JP" sz="2400" dirty="0" smtClean="0"/>
          </a:p>
          <a:p>
            <a:r>
              <a:rPr kumimoji="1" lang="ja-JP" altLang="en-US" sz="2400" dirty="0" smtClean="0"/>
              <a:t>・疑似相関＝因果関係がないのに因果関係があるように見える</a:t>
            </a:r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1458097" y="4844024"/>
            <a:ext cx="2001795" cy="74140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アイスの売上が上がると</a:t>
            </a:r>
            <a:endParaRPr kumimoji="1" lang="ja-JP" altLang="en-US" sz="2000" dirty="0"/>
          </a:p>
        </p:txBody>
      </p:sp>
      <p:sp>
        <p:nvSpPr>
          <p:cNvPr id="9" name="角丸四角形 8"/>
          <p:cNvSpPr/>
          <p:nvPr/>
        </p:nvSpPr>
        <p:spPr>
          <a:xfrm>
            <a:off x="5243383" y="4844024"/>
            <a:ext cx="2001795" cy="74140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ビールの売上が上がる</a:t>
            </a:r>
            <a:endParaRPr kumimoji="1" lang="ja-JP" altLang="en-US" sz="2000" dirty="0"/>
          </a:p>
        </p:txBody>
      </p:sp>
      <p:sp>
        <p:nvSpPr>
          <p:cNvPr id="10" name="右矢印 9"/>
          <p:cNvSpPr/>
          <p:nvPr/>
        </p:nvSpPr>
        <p:spPr>
          <a:xfrm>
            <a:off x="3595817" y="5054089"/>
            <a:ext cx="1544594" cy="16063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44331" y="4657331"/>
            <a:ext cx="159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相関に見える</a:t>
            </a:r>
            <a:endParaRPr kumimoji="1" lang="ja-JP" altLang="en-US" dirty="0"/>
          </a:p>
        </p:txBody>
      </p:sp>
      <p:sp>
        <p:nvSpPr>
          <p:cNvPr id="12" name="右矢印 11"/>
          <p:cNvSpPr/>
          <p:nvPr/>
        </p:nvSpPr>
        <p:spPr>
          <a:xfrm rot="16200000">
            <a:off x="3181708" y="5658498"/>
            <a:ext cx="333633" cy="22273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3237157" y="5936683"/>
            <a:ext cx="2257414" cy="47664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気温の上昇</a:t>
            </a:r>
            <a:endParaRPr kumimoji="1" lang="ja-JP" altLang="en-US" sz="2000" dirty="0"/>
          </a:p>
        </p:txBody>
      </p:sp>
      <p:sp>
        <p:nvSpPr>
          <p:cNvPr id="15" name="右矢印 14"/>
          <p:cNvSpPr/>
          <p:nvPr/>
        </p:nvSpPr>
        <p:spPr>
          <a:xfrm rot="16200000">
            <a:off x="5216387" y="5658498"/>
            <a:ext cx="333633" cy="22273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24957" y="6424028"/>
            <a:ext cx="244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別の要因と相関がある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371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ワークシートに記入する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786614"/>
              </p:ext>
            </p:extLst>
          </p:nvPr>
        </p:nvGraphicFramePr>
        <p:xfrm>
          <a:off x="269407" y="3298889"/>
          <a:ext cx="8605186" cy="304800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096802"/>
                <a:gridCol w="7508384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仮説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（例）「高校数が多い都道府県」ほど「甲子園の勝利数」が多い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使う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データ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（例）「都道府県別高校数」と「都道府県別通算甲子園勝利数」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理由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ja-JP" sz="20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ja-JP" sz="20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（例）甲子園出場までの予選で戦う回数が多いはずだから強いチームと思うから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620601" y="1586821"/>
            <a:ext cx="99181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◇手順２　相関関係（一方が増えれば一方が増える　または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一方が増えれば一方が減る関係）がありそうなデータを、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仮説（このデータが増えればこのデータは増えるはず）を立てる</a:t>
            </a:r>
            <a:endParaRPr kumimoji="0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2832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DPゴシック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1355</TotalTime>
  <Words>915</Words>
  <Application>Microsoft Office PowerPoint</Application>
  <PresentationFormat>画面に合わせる (4:3)</PresentationFormat>
  <Paragraphs>258</Paragraphs>
  <Slides>25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5" baseType="lpstr">
      <vt:lpstr>BIZ UDPゴシック</vt:lpstr>
      <vt:lpstr>ＭＳ Ｐゴシック</vt:lpstr>
      <vt:lpstr>ＭＳ ゴシック</vt:lpstr>
      <vt:lpstr>ＭＳ 明朝</vt:lpstr>
      <vt:lpstr>游ゴシック</vt:lpstr>
      <vt:lpstr>Arial</vt:lpstr>
      <vt:lpstr>Calibri</vt:lpstr>
      <vt:lpstr>Century</vt:lpstr>
      <vt:lpstr>Times New Roman</vt:lpstr>
      <vt:lpstr>Office テーマ</vt:lpstr>
      <vt:lpstr>No.17 データの活用</vt:lpstr>
      <vt:lpstr>「とどラン」とは （https://todo-ran.com/）</vt:lpstr>
      <vt:lpstr>PowerPoint プレゼンテーション</vt:lpstr>
      <vt:lpstr>ワークシートに記入する</vt:lpstr>
      <vt:lpstr>授業の手順</vt:lpstr>
      <vt:lpstr>仮説を立てる①</vt:lpstr>
      <vt:lpstr>仮説を立てる②「仮説の例」</vt:lpstr>
      <vt:lpstr>仮説を立てる③「相関」って何？</vt:lpstr>
      <vt:lpstr>ワークシートに記入する</vt:lpstr>
      <vt:lpstr>検証をする①「データのコピー」</vt:lpstr>
      <vt:lpstr>PowerPoint プレゼンテーション</vt:lpstr>
      <vt:lpstr>PowerPoint プレゼンテーション</vt:lpstr>
      <vt:lpstr>ワークシートに記入する</vt:lpstr>
      <vt:lpstr>考察する①「相関」を確認する</vt:lpstr>
      <vt:lpstr>PowerPoint プレゼンテーション</vt:lpstr>
      <vt:lpstr>PowerPoint プレゼンテーション</vt:lpstr>
      <vt:lpstr>PowerPoint プレゼンテーション</vt:lpstr>
      <vt:lpstr>生徒の例</vt:lpstr>
      <vt:lpstr>ワークシートに記入する</vt:lpstr>
      <vt:lpstr>PowerPoint プレゼンテーション</vt:lpstr>
      <vt:lpstr>PowerPoint プレゼンテーション</vt:lpstr>
      <vt:lpstr>実習：自分の好きなアーチスト・ 　　 曲の歌詞を分析しよう</vt:lpstr>
      <vt:lpstr>実習：自分の好きなアーチスト・ 　　 曲の歌詞を分析しよう</vt:lpstr>
      <vt:lpstr>例：アンパンマンマーチの分析</vt:lpstr>
      <vt:lpstr>振り返りを記入しよう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とどランで （都道府県ランキング） 考えるデータ活用の授業</dc:title>
  <dc:creator>Okamoto  Hiroyuki</dc:creator>
  <cp:lastModifiedBy>岡本 弘之</cp:lastModifiedBy>
  <cp:revision>53</cp:revision>
  <cp:lastPrinted>2022-01-18T04:40:11Z</cp:lastPrinted>
  <dcterms:created xsi:type="dcterms:W3CDTF">2021-12-20T08:47:16Z</dcterms:created>
  <dcterms:modified xsi:type="dcterms:W3CDTF">2023-02-06T01:25:56Z</dcterms:modified>
</cp:coreProperties>
</file>