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65" r:id="rId8"/>
    <p:sldId id="266" r:id="rId9"/>
    <p:sldId id="267" r:id="rId10"/>
    <p:sldId id="268" r:id="rId11"/>
    <p:sldId id="270" r:id="rId12"/>
    <p:sldId id="269" r:id="rId13"/>
    <p:sldId id="271" r:id="rId14"/>
    <p:sldId id="274" r:id="rId15"/>
    <p:sldId id="275" r:id="rId16"/>
    <p:sldId id="277" r:id="rId17"/>
    <p:sldId id="279" r:id="rId18"/>
    <p:sldId id="280"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1" d="1"/>
        <a:sy n="1" d="1"/>
      </p:scale>
      <p:origin x="0" y="0"/>
    </p:cViewPr>
  </p:notesTextViewPr>
  <p:sorterViewPr>
    <p:cViewPr>
      <p:scale>
        <a:sx n="100" d="100"/>
        <a:sy n="100" d="100"/>
      </p:scale>
      <p:origin x="0" y="-15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5932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41054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96313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4283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0110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81774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7029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1506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26832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8601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2022/9/11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669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BA9F4-32D1-4843-8659-0BFC95AF5B03}" type="datetimeFigureOut">
              <a:rPr kumimoji="1" lang="ja-JP" altLang="en-US" smtClean="0"/>
              <a:t>2022/9/11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5509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solidFill>
                  <a:srgbClr val="FF0000"/>
                </a:solidFill>
              </a:rPr>
              <a:t>情報科</a:t>
            </a:r>
            <a:r>
              <a:rPr kumimoji="1" lang="en-US" altLang="ja-JP" dirty="0" smtClean="0">
                <a:solidFill>
                  <a:srgbClr val="FF0000"/>
                </a:solidFill>
              </a:rPr>
              <a:t>No.9</a:t>
            </a:r>
            <a:endParaRPr kumimoji="1" lang="ja-JP" altLang="en-US" dirty="0">
              <a:solidFill>
                <a:srgbClr val="FF0000"/>
              </a:solidFill>
            </a:endParaRPr>
          </a:p>
        </p:txBody>
      </p:sp>
      <p:sp>
        <p:nvSpPr>
          <p:cNvPr id="3" name="サブタイトル 2"/>
          <p:cNvSpPr>
            <a:spLocks noGrp="1"/>
          </p:cNvSpPr>
          <p:nvPr>
            <p:ph type="subTitle" idx="1"/>
          </p:nvPr>
        </p:nvSpPr>
        <p:spPr>
          <a:xfrm>
            <a:off x="758536" y="3771898"/>
            <a:ext cx="7606146" cy="789709"/>
          </a:xfrm>
        </p:spPr>
        <p:txBody>
          <a:bodyPr>
            <a:noAutofit/>
          </a:bodyPr>
          <a:lstStyle/>
          <a:p>
            <a:r>
              <a:rPr kumimoji="1" lang="ja-JP" altLang="en-US" sz="4800" dirty="0" smtClean="0">
                <a:solidFill>
                  <a:srgbClr val="FF0000"/>
                </a:solidFill>
              </a:rPr>
              <a:t>メディアとコミュニケーション</a:t>
            </a:r>
            <a:endParaRPr kumimoji="1" lang="ja-JP" altLang="en-US" sz="4800" dirty="0">
              <a:solidFill>
                <a:srgbClr val="FF0000"/>
              </a:solidFill>
            </a:endParaRPr>
          </a:p>
        </p:txBody>
      </p:sp>
    </p:spTree>
    <p:extLst>
      <p:ext uri="{BB962C8B-B14F-4D97-AF65-F5344CB8AC3E}">
        <p14:creationId xmlns:p14="http://schemas.microsoft.com/office/powerpoint/2010/main" val="355065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167480" cy="1325563"/>
          </a:xfrm>
        </p:spPr>
        <p:txBody>
          <a:bodyPr/>
          <a:lstStyle/>
          <a:p>
            <a:r>
              <a:rPr kumimoji="1" lang="ja-JP" altLang="en-US" dirty="0" smtClean="0">
                <a:solidFill>
                  <a:srgbClr val="FF0000"/>
                </a:solidFill>
              </a:rPr>
              <a:t>２．コミュニケーション手段の特性</a:t>
            </a:r>
            <a:endParaRPr kumimoji="1" lang="ja-JP" altLang="en-US" dirty="0">
              <a:solidFill>
                <a:srgbClr val="FF0000"/>
              </a:solidFill>
            </a:endParaRPr>
          </a:p>
        </p:txBody>
      </p:sp>
      <p:sp>
        <p:nvSpPr>
          <p:cNvPr id="3" name="コンテンツ プレースホルダー 2"/>
          <p:cNvSpPr>
            <a:spLocks noGrp="1"/>
          </p:cNvSpPr>
          <p:nvPr>
            <p:ph idx="1"/>
          </p:nvPr>
        </p:nvSpPr>
        <p:spPr>
          <a:xfrm>
            <a:off x="208722" y="1825625"/>
            <a:ext cx="8587408" cy="1275384"/>
          </a:xfrm>
        </p:spPr>
        <p:txBody>
          <a:bodyPr/>
          <a:lstStyle/>
          <a:p>
            <a:r>
              <a:rPr lang="ja-JP" altLang="ja-JP" dirty="0"/>
              <a:t>【実習１】下のメディアをコミュニケーションの形態からそれぞれ分類して</a:t>
            </a:r>
            <a:r>
              <a:rPr lang="ja-JP" altLang="ja-JP" dirty="0" smtClean="0"/>
              <a:t>みよう</a:t>
            </a:r>
            <a:r>
              <a:rPr lang="ja-JP" altLang="en-US" dirty="0" smtClean="0"/>
              <a:t>。</a:t>
            </a:r>
            <a:r>
              <a:rPr lang="ja-JP" altLang="ja-JP" dirty="0" smtClean="0"/>
              <a:t>｛</a:t>
            </a:r>
            <a:r>
              <a:rPr lang="ja-JP" altLang="ja-JP" dirty="0"/>
              <a:t>　二人の対話、新聞、テレビ、</a:t>
            </a:r>
            <a:r>
              <a:rPr lang="en-US" altLang="ja-JP" dirty="0"/>
              <a:t>Web</a:t>
            </a:r>
            <a:r>
              <a:rPr lang="ja-JP" altLang="ja-JP" dirty="0"/>
              <a:t>サイト、電話、手紙、メール、ブログ、</a:t>
            </a:r>
            <a:r>
              <a:rPr lang="en-US" altLang="ja-JP" dirty="0"/>
              <a:t>FAX</a:t>
            </a:r>
            <a:r>
              <a:rPr lang="ja-JP" altLang="ja-JP" dirty="0" smtClean="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585382085"/>
              </p:ext>
            </p:extLst>
          </p:nvPr>
        </p:nvGraphicFramePr>
        <p:xfrm>
          <a:off x="542276" y="3235945"/>
          <a:ext cx="8134585" cy="3423273"/>
        </p:xfrm>
        <a:graphic>
          <a:graphicData uri="http://schemas.openxmlformats.org/drawingml/2006/table">
            <a:tbl>
              <a:tblPr firstCol="1" bandRow="1">
                <a:tableStyleId>{21E4AEA4-8DFA-4A89-87EB-49C32662AFE0}</a:tableStyleId>
              </a:tblPr>
              <a:tblGrid>
                <a:gridCol w="1445490"/>
                <a:gridCol w="3344084"/>
                <a:gridCol w="3345011"/>
              </a:tblGrid>
              <a:tr h="1141091">
                <a:tc>
                  <a:txBody>
                    <a:bodyPr/>
                    <a:lstStyle/>
                    <a:p>
                      <a:pPr algn="ctr">
                        <a:spcAft>
                          <a:spcPts val="0"/>
                        </a:spcAft>
                      </a:pPr>
                      <a:r>
                        <a:rPr lang="ja-JP" sz="2000" kern="100" dirty="0">
                          <a:effectLst/>
                        </a:rPr>
                        <a:t>「</a:t>
                      </a:r>
                      <a:r>
                        <a:rPr lang="en-US" sz="2000" kern="100" dirty="0">
                          <a:effectLst/>
                        </a:rPr>
                        <a:t>1</a:t>
                      </a:r>
                      <a:r>
                        <a:rPr lang="ja-JP" sz="2000" kern="100" dirty="0">
                          <a:effectLst/>
                        </a:rPr>
                        <a:t>対多」と</a:t>
                      </a:r>
                    </a:p>
                    <a:p>
                      <a:pPr algn="ctr">
                        <a:spcAft>
                          <a:spcPts val="0"/>
                        </a:spcAft>
                      </a:pPr>
                      <a:r>
                        <a:rPr lang="ja-JP" sz="2000" kern="100" dirty="0">
                          <a:effectLst/>
                        </a:rPr>
                        <a:t>「</a:t>
                      </a:r>
                      <a:r>
                        <a:rPr lang="en-US" sz="2000" kern="100" dirty="0">
                          <a:effectLst/>
                        </a:rPr>
                        <a:t>1</a:t>
                      </a:r>
                      <a:r>
                        <a:rPr lang="ja-JP" sz="2000" kern="100" dirty="0">
                          <a:effectLst/>
                        </a:rPr>
                        <a:t>対</a:t>
                      </a:r>
                      <a:r>
                        <a:rPr lang="en-US" sz="2000" kern="100" dirty="0">
                          <a:effectLst/>
                        </a:rPr>
                        <a:t>1</a:t>
                      </a:r>
                      <a:r>
                        <a:rPr lang="ja-JP" sz="2000" kern="100" dirty="0">
                          <a:effectLst/>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１対</a:t>
                      </a:r>
                      <a:r>
                        <a:rPr lang="ja-JP" sz="2000" kern="100" dirty="0" smtClean="0">
                          <a:effectLst/>
                        </a:rPr>
                        <a:t>多</a:t>
                      </a:r>
                      <a:r>
                        <a:rPr lang="ja-JP" altLang="en-US" sz="2000" kern="100" dirty="0" smtClean="0">
                          <a:effectLst/>
                        </a:rPr>
                        <a:t>（相手が多数か？）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000" kern="100" dirty="0" smtClean="0">
                          <a:effectLst/>
                        </a:rPr>
                        <a:t>１</a:t>
                      </a:r>
                      <a:r>
                        <a:rPr lang="ja-JP" sz="2000" kern="100" dirty="0" smtClean="0">
                          <a:effectLst/>
                        </a:rPr>
                        <a:t>対</a:t>
                      </a:r>
                      <a:r>
                        <a:rPr lang="ja-JP" altLang="en-US" sz="2000" kern="100" dirty="0" smtClean="0">
                          <a:effectLst/>
                        </a:rPr>
                        <a:t>１（相手が一人か？）</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141091">
                <a:tc>
                  <a:txBody>
                    <a:bodyPr/>
                    <a:lstStyle/>
                    <a:p>
                      <a:pPr algn="ctr">
                        <a:spcAft>
                          <a:spcPts val="0"/>
                        </a:spcAft>
                      </a:pPr>
                      <a:r>
                        <a:rPr lang="ja-JP" sz="2000" kern="100">
                          <a:effectLst/>
                        </a:rPr>
                        <a:t>「一方向」と</a:t>
                      </a:r>
                    </a:p>
                    <a:p>
                      <a:pPr algn="ctr">
                        <a:spcAft>
                          <a:spcPts val="0"/>
                        </a:spcAft>
                      </a:pPr>
                      <a:r>
                        <a:rPr lang="ja-JP" sz="2000" kern="100">
                          <a:effectLst/>
                        </a:rPr>
                        <a:t>「双方向」</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一</a:t>
                      </a:r>
                      <a:r>
                        <a:rPr lang="ja-JP" sz="2000" kern="100" dirty="0" smtClean="0">
                          <a:effectLst/>
                        </a:rPr>
                        <a:t>方向</a:t>
                      </a:r>
                      <a:r>
                        <a:rPr lang="ja-JP" altLang="en-US" sz="2000" kern="100" dirty="0" smtClean="0">
                          <a:effectLst/>
                        </a:rPr>
                        <a:t>（一方的か？）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000" kern="100" dirty="0" smtClean="0">
                          <a:effectLst/>
                        </a:rPr>
                        <a:t>双方向</a:t>
                      </a:r>
                      <a:r>
                        <a:rPr lang="ja-JP" altLang="en-US" sz="2000" kern="100" dirty="0" smtClean="0">
                          <a:effectLst/>
                        </a:rPr>
                        <a:t>（やりとりできるか？）</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141091">
                <a:tc>
                  <a:txBody>
                    <a:bodyPr/>
                    <a:lstStyle/>
                    <a:p>
                      <a:pPr algn="ctr">
                        <a:spcAft>
                          <a:spcPts val="0"/>
                        </a:spcAft>
                      </a:pPr>
                      <a:r>
                        <a:rPr lang="ja-JP" sz="2000" kern="100">
                          <a:effectLst/>
                        </a:rPr>
                        <a:t>「同期」と</a:t>
                      </a:r>
                    </a:p>
                    <a:p>
                      <a:pPr algn="ctr">
                        <a:spcAft>
                          <a:spcPts val="0"/>
                        </a:spcAft>
                      </a:pPr>
                      <a:r>
                        <a:rPr lang="ja-JP" sz="2000" kern="100">
                          <a:effectLst/>
                        </a:rPr>
                        <a:t>「非同期」</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smtClean="0">
                          <a:effectLst/>
                        </a:rPr>
                        <a:t>同期</a:t>
                      </a:r>
                      <a:r>
                        <a:rPr lang="ja-JP" altLang="en-US" sz="2000" kern="100" dirty="0" smtClean="0">
                          <a:effectLst/>
                        </a:rPr>
                        <a:t>（すぐ伝わるか？）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000" kern="100" dirty="0" smtClean="0">
                          <a:effectLst/>
                        </a:rPr>
                        <a:t>非同期</a:t>
                      </a:r>
                      <a:r>
                        <a:rPr lang="ja-JP" altLang="en-US" sz="2000" kern="100" dirty="0" smtClean="0">
                          <a:effectLst/>
                        </a:rPr>
                        <a:t>（伝わるのに時間差）</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5" name="正方形/長方形 4"/>
          <p:cNvSpPr/>
          <p:nvPr/>
        </p:nvSpPr>
        <p:spPr>
          <a:xfrm>
            <a:off x="5413334" y="3849548"/>
            <a:ext cx="1338828" cy="369332"/>
          </a:xfrm>
          <a:prstGeom prst="rect">
            <a:avLst/>
          </a:prstGeom>
          <a:solidFill>
            <a:schemeClr val="bg1"/>
          </a:solidFill>
          <a:ln>
            <a:solidFill>
              <a:srgbClr val="FF0000"/>
            </a:solidFill>
          </a:ln>
        </p:spPr>
        <p:txBody>
          <a:bodyPr wrap="none">
            <a:spAutoFit/>
          </a:bodyPr>
          <a:lstStyle/>
          <a:p>
            <a:r>
              <a:rPr lang="ja-JP" altLang="ja-JP" dirty="0" smtClean="0"/>
              <a:t>二人の対話</a:t>
            </a:r>
            <a:endParaRPr lang="ja-JP" altLang="en-US" dirty="0"/>
          </a:p>
        </p:txBody>
      </p:sp>
      <p:sp>
        <p:nvSpPr>
          <p:cNvPr id="6" name="正方形/長方形 5"/>
          <p:cNvSpPr/>
          <p:nvPr/>
        </p:nvSpPr>
        <p:spPr>
          <a:xfrm>
            <a:off x="5413334" y="5069717"/>
            <a:ext cx="1338828" cy="369332"/>
          </a:xfrm>
          <a:prstGeom prst="rect">
            <a:avLst/>
          </a:prstGeom>
          <a:solidFill>
            <a:schemeClr val="bg1"/>
          </a:solidFill>
          <a:ln>
            <a:solidFill>
              <a:srgbClr val="FF0000"/>
            </a:solidFill>
          </a:ln>
        </p:spPr>
        <p:txBody>
          <a:bodyPr wrap="none">
            <a:spAutoFit/>
          </a:bodyPr>
          <a:lstStyle/>
          <a:p>
            <a:r>
              <a:rPr lang="ja-JP" altLang="ja-JP" dirty="0" smtClean="0"/>
              <a:t>二人の対話</a:t>
            </a:r>
            <a:endParaRPr lang="ja-JP" altLang="en-US" dirty="0"/>
          </a:p>
        </p:txBody>
      </p:sp>
      <p:sp>
        <p:nvSpPr>
          <p:cNvPr id="7" name="正方形/長方形 6"/>
          <p:cNvSpPr/>
          <p:nvPr/>
        </p:nvSpPr>
        <p:spPr>
          <a:xfrm>
            <a:off x="2037343" y="6166334"/>
            <a:ext cx="1338828" cy="369332"/>
          </a:xfrm>
          <a:prstGeom prst="rect">
            <a:avLst/>
          </a:prstGeom>
          <a:solidFill>
            <a:schemeClr val="bg1"/>
          </a:solidFill>
          <a:ln>
            <a:solidFill>
              <a:srgbClr val="FF0000"/>
            </a:solidFill>
          </a:ln>
        </p:spPr>
        <p:txBody>
          <a:bodyPr wrap="none">
            <a:spAutoFit/>
          </a:bodyPr>
          <a:lstStyle/>
          <a:p>
            <a:r>
              <a:rPr lang="ja-JP" altLang="ja-JP" dirty="0" smtClean="0"/>
              <a:t>二人の対話</a:t>
            </a:r>
            <a:endParaRPr lang="ja-JP" altLang="en-US" dirty="0"/>
          </a:p>
        </p:txBody>
      </p:sp>
      <p:sp>
        <p:nvSpPr>
          <p:cNvPr id="8" name="正方形/長方形 7"/>
          <p:cNvSpPr/>
          <p:nvPr/>
        </p:nvSpPr>
        <p:spPr>
          <a:xfrm>
            <a:off x="2060426" y="3856865"/>
            <a:ext cx="646331" cy="369332"/>
          </a:xfrm>
          <a:prstGeom prst="rect">
            <a:avLst/>
          </a:prstGeom>
          <a:solidFill>
            <a:schemeClr val="bg1"/>
          </a:solidFill>
          <a:ln>
            <a:solidFill>
              <a:srgbClr val="FF0000"/>
            </a:solidFill>
          </a:ln>
        </p:spPr>
        <p:txBody>
          <a:bodyPr wrap="none">
            <a:spAutoFit/>
          </a:bodyPr>
          <a:lstStyle/>
          <a:p>
            <a:r>
              <a:rPr lang="ja-JP" altLang="ja-JP" dirty="0" smtClean="0"/>
              <a:t>新聞</a:t>
            </a:r>
            <a:endParaRPr lang="ja-JP" altLang="en-US" dirty="0"/>
          </a:p>
        </p:txBody>
      </p:sp>
      <p:sp>
        <p:nvSpPr>
          <p:cNvPr id="9" name="正方形/長方形 8"/>
          <p:cNvSpPr/>
          <p:nvPr/>
        </p:nvSpPr>
        <p:spPr>
          <a:xfrm>
            <a:off x="2037343" y="5079830"/>
            <a:ext cx="646331" cy="369332"/>
          </a:xfrm>
          <a:prstGeom prst="rect">
            <a:avLst/>
          </a:prstGeom>
          <a:solidFill>
            <a:schemeClr val="bg1"/>
          </a:solidFill>
          <a:ln>
            <a:solidFill>
              <a:srgbClr val="FF0000"/>
            </a:solidFill>
          </a:ln>
        </p:spPr>
        <p:txBody>
          <a:bodyPr wrap="none">
            <a:spAutoFit/>
          </a:bodyPr>
          <a:lstStyle/>
          <a:p>
            <a:r>
              <a:rPr lang="ja-JP" altLang="ja-JP" dirty="0" smtClean="0"/>
              <a:t>新聞</a:t>
            </a:r>
            <a:endParaRPr lang="ja-JP" altLang="en-US" dirty="0"/>
          </a:p>
        </p:txBody>
      </p:sp>
      <p:sp>
        <p:nvSpPr>
          <p:cNvPr id="10" name="正方形/長方形 9"/>
          <p:cNvSpPr/>
          <p:nvPr/>
        </p:nvSpPr>
        <p:spPr>
          <a:xfrm>
            <a:off x="5457187" y="6166334"/>
            <a:ext cx="646331" cy="369332"/>
          </a:xfrm>
          <a:prstGeom prst="rect">
            <a:avLst/>
          </a:prstGeom>
          <a:solidFill>
            <a:schemeClr val="bg1"/>
          </a:solidFill>
          <a:ln>
            <a:solidFill>
              <a:srgbClr val="FF0000"/>
            </a:solidFill>
          </a:ln>
        </p:spPr>
        <p:txBody>
          <a:bodyPr wrap="none">
            <a:spAutoFit/>
          </a:bodyPr>
          <a:lstStyle/>
          <a:p>
            <a:r>
              <a:rPr lang="ja-JP" altLang="ja-JP" dirty="0" smtClean="0"/>
              <a:t>新聞</a:t>
            </a:r>
            <a:endParaRPr lang="ja-JP" altLang="en-US" dirty="0"/>
          </a:p>
        </p:txBody>
      </p:sp>
    </p:spTree>
    <p:extLst>
      <p:ext uri="{BB962C8B-B14F-4D97-AF65-F5344CB8AC3E}">
        <p14:creationId xmlns:p14="http://schemas.microsoft.com/office/powerpoint/2010/main" val="135985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7886700" cy="1315140"/>
          </a:xfrm>
        </p:spPr>
        <p:txBody>
          <a:bodyPr/>
          <a:lstStyle/>
          <a:p>
            <a:r>
              <a:rPr lang="en-US" altLang="ja-JP" dirty="0"/>
              <a:t>LINE</a:t>
            </a:r>
            <a:r>
              <a:rPr lang="ja-JP" altLang="ja-JP" dirty="0"/>
              <a:t>や携帯メールは「同期」か「非同期」のどちらと考えればいいだろう</a:t>
            </a:r>
            <a:r>
              <a:rPr lang="ja-JP" altLang="ja-JP" dirty="0" smtClean="0"/>
              <a:t>？それぞれ</a:t>
            </a:r>
            <a:r>
              <a:rPr lang="ja-JP" altLang="ja-JP" dirty="0"/>
              <a:t>の側面を書きだしてみよう。</a:t>
            </a:r>
          </a:p>
          <a:p>
            <a:endParaRPr kumimoji="1" lang="ja-JP" altLang="en-US" dirty="0"/>
          </a:p>
        </p:txBody>
      </p:sp>
      <p:sp>
        <p:nvSpPr>
          <p:cNvPr id="9" name="テキスト ボックス 8"/>
          <p:cNvSpPr txBox="1"/>
          <p:nvPr/>
        </p:nvSpPr>
        <p:spPr>
          <a:xfrm>
            <a:off x="751646" y="3518452"/>
            <a:ext cx="7640707" cy="1569660"/>
          </a:xfrm>
          <a:prstGeom prst="rect">
            <a:avLst/>
          </a:prstGeom>
          <a:noFill/>
        </p:spPr>
        <p:txBody>
          <a:bodyPr wrap="square" rtlCol="0">
            <a:spAutoFit/>
          </a:bodyPr>
          <a:lstStyle/>
          <a:p>
            <a:r>
              <a:rPr kumimoji="1" lang="ja-JP" altLang="en-US" sz="3200" dirty="0" smtClean="0"/>
              <a:t>みなさんはどっちのツールと考えますか？</a:t>
            </a:r>
            <a:endParaRPr kumimoji="1" lang="en-US" altLang="ja-JP" sz="3200" dirty="0" smtClean="0"/>
          </a:p>
          <a:p>
            <a:r>
              <a:rPr lang="ja-JP" altLang="en-US" sz="3200" dirty="0" smtClean="0"/>
              <a:t>「同期」＝すぐに伝わる</a:t>
            </a:r>
            <a:endParaRPr lang="en-US" altLang="ja-JP" sz="3200" dirty="0" smtClean="0"/>
          </a:p>
          <a:p>
            <a:r>
              <a:rPr kumimoji="1" lang="ja-JP" altLang="en-US" sz="3200" dirty="0" smtClean="0"/>
              <a:t>「非同期」＝伝わるのに時間差がある</a:t>
            </a:r>
            <a:endParaRPr kumimoji="1" lang="ja-JP" altLang="en-US" sz="3200" dirty="0"/>
          </a:p>
        </p:txBody>
      </p:sp>
    </p:spTree>
    <p:extLst>
      <p:ext uri="{BB962C8B-B14F-4D97-AF65-F5344CB8AC3E}">
        <p14:creationId xmlns:p14="http://schemas.microsoft.com/office/powerpoint/2010/main" val="380326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7886700" cy="1315140"/>
          </a:xfrm>
        </p:spPr>
        <p:txBody>
          <a:bodyPr/>
          <a:lstStyle/>
          <a:p>
            <a:r>
              <a:rPr lang="en-US" altLang="ja-JP" dirty="0"/>
              <a:t>LINE</a:t>
            </a:r>
            <a:r>
              <a:rPr lang="ja-JP" altLang="ja-JP" dirty="0"/>
              <a:t>や携帯メールは「同期」か「非同期」のどちらと考えればいいだろう</a:t>
            </a:r>
            <a:r>
              <a:rPr lang="ja-JP" altLang="ja-JP" dirty="0" smtClean="0"/>
              <a:t>？それぞれ</a:t>
            </a:r>
            <a:r>
              <a:rPr lang="ja-JP" altLang="ja-JP" dirty="0"/>
              <a:t>の側面を書きだしてみよう。</a:t>
            </a:r>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289339578"/>
              </p:ext>
            </p:extLst>
          </p:nvPr>
        </p:nvGraphicFramePr>
        <p:xfrm>
          <a:off x="985629" y="3512786"/>
          <a:ext cx="7529720" cy="1463040"/>
        </p:xfrm>
        <a:graphic>
          <a:graphicData uri="http://schemas.openxmlformats.org/drawingml/2006/table">
            <a:tbl>
              <a:tblPr bandRow="1">
                <a:tableStyleId>{21E4AEA4-8DFA-4A89-87EB-49C32662AFE0}</a:tableStyleId>
              </a:tblPr>
              <a:tblGrid>
                <a:gridCol w="3764860"/>
                <a:gridCol w="3764860"/>
              </a:tblGrid>
              <a:tr h="0">
                <a:tc>
                  <a:txBody>
                    <a:bodyPr/>
                    <a:lstStyle/>
                    <a:p>
                      <a:pPr algn="just">
                        <a:spcAft>
                          <a:spcPts val="0"/>
                        </a:spcAft>
                      </a:pPr>
                      <a:r>
                        <a:rPr lang="ja-JP" sz="3200" kern="100" dirty="0">
                          <a:effectLst/>
                        </a:rPr>
                        <a:t>同期の</a:t>
                      </a:r>
                      <a:r>
                        <a:rPr lang="ja-JP" sz="3200" kern="100" dirty="0" smtClean="0">
                          <a:effectLst/>
                        </a:rPr>
                        <a:t>部分</a:t>
                      </a:r>
                      <a:endParaRPr lang="en-US" altLang="ja-JP" sz="3200" kern="100" dirty="0" smtClean="0">
                        <a:effectLst/>
                      </a:endParaRPr>
                    </a:p>
                    <a:p>
                      <a:pPr algn="just">
                        <a:spcAft>
                          <a:spcPts val="0"/>
                        </a:spcAft>
                      </a:pPr>
                      <a:r>
                        <a:rPr lang="ja-JP" altLang="en-US" sz="3200" kern="100" dirty="0" smtClean="0">
                          <a:effectLst/>
                          <a:latin typeface="+mn-ea"/>
                          <a:ea typeface="+mn-ea"/>
                          <a:cs typeface="Times New Roman" panose="02020603050405020304" pitchFamily="18" charset="0"/>
                        </a:rPr>
                        <a:t>・すぐ配信される</a:t>
                      </a:r>
                      <a:endParaRPr lang="en-US" altLang="ja-JP" sz="3200" kern="100" dirty="0" smtClean="0">
                        <a:effectLst/>
                        <a:latin typeface="+mn-ea"/>
                        <a:ea typeface="+mn-ea"/>
                        <a:cs typeface="Times New Roman" panose="02020603050405020304" pitchFamily="18" charset="0"/>
                      </a:endParaRPr>
                    </a:p>
                    <a:p>
                      <a:pPr algn="just">
                        <a:spcAft>
                          <a:spcPts val="0"/>
                        </a:spcAft>
                      </a:pPr>
                      <a:endParaRPr 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3200" kern="100" dirty="0">
                          <a:effectLst/>
                        </a:rPr>
                        <a:t>非同期の</a:t>
                      </a:r>
                      <a:r>
                        <a:rPr lang="ja-JP" sz="3200" kern="100" dirty="0" smtClean="0">
                          <a:effectLst/>
                        </a:rPr>
                        <a:t>部分</a:t>
                      </a:r>
                      <a:endParaRPr lang="en-US" altLang="ja-JP" sz="3200" kern="100" dirty="0" smtClean="0">
                        <a:effectLst/>
                      </a:endParaRPr>
                    </a:p>
                    <a:p>
                      <a:pPr algn="just">
                        <a:spcAft>
                          <a:spcPts val="0"/>
                        </a:spcAft>
                      </a:pPr>
                      <a:r>
                        <a:rPr lang="ja-JP" altLang="en-US" sz="3200" kern="100" dirty="0" smtClean="0">
                          <a:effectLst/>
                        </a:rPr>
                        <a:t>・相手がすぐ見るとは限らない</a:t>
                      </a:r>
                      <a:r>
                        <a:rPr lang="en-US" sz="3200" kern="100" dirty="0">
                          <a:effectLst/>
                        </a:rPr>
                        <a:t>  </a:t>
                      </a:r>
                      <a:endParaRPr 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9" name="テキスト ボックス 8"/>
          <p:cNvSpPr txBox="1"/>
          <p:nvPr/>
        </p:nvSpPr>
        <p:spPr>
          <a:xfrm>
            <a:off x="985629" y="5585791"/>
            <a:ext cx="7529720" cy="954107"/>
          </a:xfrm>
          <a:prstGeom prst="rect">
            <a:avLst/>
          </a:prstGeom>
          <a:noFill/>
        </p:spPr>
        <p:txBody>
          <a:bodyPr wrap="square" rtlCol="0">
            <a:spAutoFit/>
          </a:bodyPr>
          <a:lstStyle/>
          <a:p>
            <a:r>
              <a:rPr lang="ja-JP" altLang="en-US" sz="2800" dirty="0"/>
              <a:t>ツールとして</a:t>
            </a:r>
            <a:r>
              <a:rPr lang="ja-JP" altLang="en-US" sz="2800" dirty="0" smtClean="0"/>
              <a:t>は「同期」だが、コミュニケーションで見ると「同期」とは限らない</a:t>
            </a:r>
            <a:endParaRPr kumimoji="1" lang="ja-JP" altLang="en-US" sz="2800" dirty="0"/>
          </a:p>
        </p:txBody>
      </p:sp>
      <p:sp>
        <p:nvSpPr>
          <p:cNvPr id="10" name="下矢印 9"/>
          <p:cNvSpPr/>
          <p:nvPr/>
        </p:nvSpPr>
        <p:spPr>
          <a:xfrm>
            <a:off x="4218745" y="5089430"/>
            <a:ext cx="1063487" cy="35721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3327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知識の整理</a:t>
            </a:r>
            <a:r>
              <a:rPr kumimoji="1" lang="en-US" altLang="ja-JP" dirty="0" smtClean="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94329766"/>
              </p:ext>
            </p:extLst>
          </p:nvPr>
        </p:nvGraphicFramePr>
        <p:xfrm>
          <a:off x="188844" y="1690689"/>
          <a:ext cx="8766312" cy="4693920"/>
        </p:xfrm>
        <a:graphic>
          <a:graphicData uri="http://schemas.openxmlformats.org/drawingml/2006/table">
            <a:tbl>
              <a:tblPr firstRow="1" firstCol="1" bandRow="1">
                <a:tableStyleId>{5C22544A-7EE6-4342-B048-85BDC9FD1C3A}</a:tableStyleId>
              </a:tblPr>
              <a:tblGrid>
                <a:gridCol w="8766312"/>
              </a:tblGrid>
              <a:tr h="0">
                <a:tc>
                  <a:txBody>
                    <a:bodyPr/>
                    <a:lstStyle/>
                    <a:p>
                      <a:pPr algn="just">
                        <a:spcAft>
                          <a:spcPts val="0"/>
                        </a:spcAft>
                      </a:pPr>
                      <a:r>
                        <a:rPr lang="ja-JP" sz="2800" b="0" kern="100" dirty="0">
                          <a:solidFill>
                            <a:schemeClr val="tx1"/>
                          </a:solidFill>
                          <a:effectLst/>
                        </a:rPr>
                        <a:t>①インターネット上でのコミュニケーションの特性</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a:solidFill>
                            <a:schemeClr val="tx1"/>
                          </a:solidFill>
                          <a:effectLst/>
                        </a:rPr>
                        <a:t>　</a:t>
                      </a:r>
                      <a:r>
                        <a:rPr lang="ja-JP" sz="2800" b="0" kern="100" dirty="0" smtClean="0">
                          <a:solidFill>
                            <a:schemeClr val="tx1"/>
                          </a:solidFill>
                          <a:effectLst/>
                        </a:rPr>
                        <a:t>（</a:t>
                      </a:r>
                      <a:r>
                        <a:rPr lang="ja-JP" altLang="en-US" sz="2800" b="0" kern="100" dirty="0" smtClean="0">
                          <a:solidFill>
                            <a:srgbClr val="FF0000"/>
                          </a:solidFill>
                          <a:effectLst/>
                        </a:rPr>
                        <a:t>匿名性</a:t>
                      </a:r>
                      <a:r>
                        <a:rPr lang="ja-JP" sz="2800" b="0" kern="100" dirty="0" smtClean="0">
                          <a:solidFill>
                            <a:schemeClr val="tx1"/>
                          </a:solidFill>
                          <a:effectLst/>
                        </a:rPr>
                        <a:t>）</a:t>
                      </a:r>
                      <a:r>
                        <a:rPr lang="ja-JP" sz="2800" b="0" kern="100" dirty="0">
                          <a:solidFill>
                            <a:schemeClr val="tx1"/>
                          </a:solidFill>
                          <a:effectLst/>
                        </a:rPr>
                        <a:t>＝実名を公開せずに情報を</a:t>
                      </a:r>
                      <a:r>
                        <a:rPr lang="ja-JP" sz="2800" b="0" kern="100" dirty="0" smtClean="0">
                          <a:solidFill>
                            <a:schemeClr val="tx1"/>
                          </a:solidFill>
                          <a:effectLst/>
                        </a:rPr>
                        <a:t>書き込</a:t>
                      </a:r>
                      <a:r>
                        <a:rPr lang="ja-JP" altLang="en-US" sz="2800" b="0" kern="100" dirty="0" smtClean="0">
                          <a:solidFill>
                            <a:schemeClr val="tx1"/>
                          </a:solidFill>
                          <a:effectLst/>
                        </a:rPr>
                        <a:t>める</a:t>
                      </a:r>
                      <a:endParaRPr lang="en-US" altLang="ja-JP" sz="2800" b="0" kern="100" dirty="0" smtClean="0">
                        <a:solidFill>
                          <a:schemeClr val="tx1"/>
                        </a:solidFill>
                        <a:effectLst/>
                      </a:endParaRPr>
                    </a:p>
                    <a:p>
                      <a:pPr algn="just">
                        <a:spcAft>
                          <a:spcPts val="0"/>
                        </a:spcAft>
                      </a:pPr>
                      <a:r>
                        <a:rPr lang="ja-JP" altLang="en-US" sz="2800" b="0" kern="100" dirty="0" smtClean="0">
                          <a:solidFill>
                            <a:schemeClr val="tx1"/>
                          </a:solidFill>
                          <a:effectLst/>
                        </a:rPr>
                        <a:t>　　　　　　　　　</a:t>
                      </a:r>
                      <a:r>
                        <a:rPr lang="ja-JP" sz="2800" b="0" kern="100" dirty="0">
                          <a:solidFill>
                            <a:schemeClr val="tx1"/>
                          </a:solidFill>
                          <a:effectLst/>
                        </a:rPr>
                        <a:t>　←実はサーバに記録が残る</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0">
                <a:tc>
                  <a:txBody>
                    <a:bodyPr/>
                    <a:lstStyle/>
                    <a:p>
                      <a:pPr indent="133350" algn="just">
                        <a:spcAft>
                          <a:spcPts val="0"/>
                        </a:spcAft>
                      </a:pPr>
                      <a:r>
                        <a:rPr lang="ja-JP" sz="2800" b="0" kern="100" dirty="0" smtClean="0">
                          <a:solidFill>
                            <a:schemeClr val="tx1"/>
                          </a:solidFill>
                          <a:effectLst/>
                        </a:rPr>
                        <a:t>（</a:t>
                      </a:r>
                      <a:r>
                        <a:rPr lang="ja-JP" altLang="en-US" sz="2800" b="0" kern="100" dirty="0" smtClean="0">
                          <a:solidFill>
                            <a:srgbClr val="FF0000"/>
                          </a:solidFill>
                          <a:effectLst/>
                        </a:rPr>
                        <a:t>情報の拡散</a:t>
                      </a:r>
                      <a:r>
                        <a:rPr lang="ja-JP" sz="2800" b="0" kern="100" dirty="0" smtClean="0">
                          <a:solidFill>
                            <a:schemeClr val="tx1"/>
                          </a:solidFill>
                          <a:effectLst/>
                        </a:rPr>
                        <a:t>）＝情報</a:t>
                      </a:r>
                      <a:r>
                        <a:rPr lang="ja-JP" sz="2800" b="0" kern="100" dirty="0">
                          <a:solidFill>
                            <a:schemeClr val="tx1"/>
                          </a:solidFill>
                          <a:effectLst/>
                        </a:rPr>
                        <a:t>が拡散しやすく、削除も難しい</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pPr indent="133350" algn="just">
                        <a:spcAft>
                          <a:spcPts val="0"/>
                        </a:spcAft>
                      </a:pPr>
                      <a:r>
                        <a:rPr lang="ja-JP" sz="2800" b="0" kern="100" dirty="0" smtClean="0">
                          <a:solidFill>
                            <a:schemeClr val="tx1"/>
                          </a:solidFill>
                          <a:effectLst/>
                        </a:rPr>
                        <a:t>（</a:t>
                      </a:r>
                      <a:r>
                        <a:rPr lang="ja-JP" altLang="en-US" sz="2800" b="0" kern="100" dirty="0" smtClean="0">
                          <a:solidFill>
                            <a:srgbClr val="FF0000"/>
                          </a:solidFill>
                          <a:effectLst/>
                        </a:rPr>
                        <a:t>情報の信憑性</a:t>
                      </a:r>
                      <a:r>
                        <a:rPr lang="ja-JP" sz="2800" b="0" kern="100" dirty="0" smtClean="0">
                          <a:solidFill>
                            <a:schemeClr val="tx1"/>
                          </a:solidFill>
                          <a:effectLst/>
                        </a:rPr>
                        <a:t>）＝信憑性</a:t>
                      </a:r>
                      <a:r>
                        <a:rPr lang="ja-JP" sz="2800" b="0" kern="100" dirty="0">
                          <a:solidFill>
                            <a:schemeClr val="tx1"/>
                          </a:solidFill>
                          <a:effectLst/>
                        </a:rPr>
                        <a:t>の確認を経ないまま</a:t>
                      </a:r>
                      <a:r>
                        <a:rPr lang="ja-JP" sz="2800" b="0" kern="100" dirty="0" smtClean="0">
                          <a:solidFill>
                            <a:schemeClr val="tx1"/>
                          </a:solidFill>
                          <a:effectLst/>
                        </a:rPr>
                        <a:t>発信</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pPr algn="just">
                        <a:spcAft>
                          <a:spcPts val="0"/>
                        </a:spcAft>
                      </a:pPr>
                      <a:r>
                        <a:rPr lang="en-US" sz="2800" b="0" kern="100" dirty="0">
                          <a:solidFill>
                            <a:schemeClr val="tx1"/>
                          </a:solidFill>
                          <a:effectLst/>
                        </a:rPr>
                        <a:t> </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a:solidFill>
                            <a:schemeClr val="tx1"/>
                          </a:solidFill>
                          <a:effectLst/>
                        </a:rPr>
                        <a:t>②インターネット上でのコミュニケーションの限界</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a:solidFill>
                            <a:schemeClr val="tx1"/>
                          </a:solidFill>
                          <a:effectLst/>
                        </a:rPr>
                        <a:t>　・</a:t>
                      </a:r>
                      <a:r>
                        <a:rPr lang="ja-JP" sz="2800" b="0" kern="100" dirty="0" smtClean="0">
                          <a:solidFill>
                            <a:schemeClr val="tx1"/>
                          </a:solidFill>
                          <a:effectLst/>
                        </a:rPr>
                        <a:t>対面</a:t>
                      </a:r>
                      <a:r>
                        <a:rPr lang="ja-JP" altLang="en-US" sz="2800" b="0" kern="100" dirty="0" smtClean="0">
                          <a:solidFill>
                            <a:schemeClr val="tx1"/>
                          </a:solidFill>
                          <a:effectLst/>
                        </a:rPr>
                        <a:t>では</a:t>
                      </a:r>
                      <a:r>
                        <a:rPr lang="ja-JP" sz="2800" b="0" kern="100" dirty="0" smtClean="0">
                          <a:solidFill>
                            <a:schemeClr val="tx1"/>
                          </a:solidFill>
                          <a:effectLst/>
                        </a:rPr>
                        <a:t>、言葉</a:t>
                      </a:r>
                      <a:r>
                        <a:rPr lang="ja-JP" sz="2800" b="0" kern="100" dirty="0">
                          <a:solidFill>
                            <a:schemeClr val="tx1"/>
                          </a:solidFill>
                          <a:effectLst/>
                        </a:rPr>
                        <a:t>以外</a:t>
                      </a:r>
                      <a:r>
                        <a:rPr lang="ja-JP" sz="2800" b="0" kern="100" dirty="0" smtClean="0">
                          <a:solidFill>
                            <a:schemeClr val="tx1"/>
                          </a:solidFill>
                          <a:effectLst/>
                        </a:rPr>
                        <a:t>の</a:t>
                      </a:r>
                      <a:r>
                        <a:rPr lang="ja-JP" altLang="en-US" sz="2800" b="0" kern="100" dirty="0" smtClean="0">
                          <a:solidFill>
                            <a:schemeClr val="tx1"/>
                          </a:solidFill>
                          <a:effectLst/>
                        </a:rPr>
                        <a:t>情報</a:t>
                      </a:r>
                      <a:r>
                        <a:rPr lang="ja-JP" altLang="ja-JP" sz="2800" b="0" kern="100" dirty="0" smtClean="0">
                          <a:solidFill>
                            <a:schemeClr val="tx1"/>
                          </a:solidFill>
                          <a:effectLst/>
                        </a:rPr>
                        <a:t>が</a:t>
                      </a:r>
                      <a:r>
                        <a:rPr lang="en-US" altLang="ja-JP" sz="2800" b="0" kern="100" dirty="0" smtClean="0">
                          <a:solidFill>
                            <a:schemeClr val="tx1"/>
                          </a:solidFill>
                          <a:effectLst/>
                        </a:rPr>
                        <a:t>9</a:t>
                      </a:r>
                      <a:r>
                        <a:rPr lang="ja-JP" altLang="ja-JP" sz="2800" b="0" kern="100" dirty="0" smtClean="0">
                          <a:solidFill>
                            <a:schemeClr val="tx1"/>
                          </a:solidFill>
                          <a:effectLst/>
                        </a:rPr>
                        <a:t>割</a:t>
                      </a:r>
                      <a:r>
                        <a:rPr lang="ja-JP" altLang="en-US" sz="2800" b="0" kern="100" dirty="0" smtClean="0">
                          <a:solidFill>
                            <a:schemeClr val="tx1"/>
                          </a:solidFill>
                          <a:effectLst/>
                        </a:rPr>
                        <a:t>（メラビアンの実験）</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a:solidFill>
                            <a:schemeClr val="tx1"/>
                          </a:solidFill>
                          <a:effectLst/>
                        </a:rPr>
                        <a:t>　　</a:t>
                      </a:r>
                      <a:r>
                        <a:rPr lang="ja-JP" sz="2800" b="0" kern="100" dirty="0" smtClean="0">
                          <a:solidFill>
                            <a:schemeClr val="tx1"/>
                          </a:solidFill>
                          <a:effectLst/>
                        </a:rPr>
                        <a:t>→</a:t>
                      </a:r>
                      <a:r>
                        <a:rPr lang="ja-JP" altLang="en-US" sz="2800" b="0" kern="100" dirty="0" smtClean="0">
                          <a:solidFill>
                            <a:schemeClr val="tx1"/>
                          </a:solidFill>
                          <a:effectLst/>
                        </a:rPr>
                        <a:t>ネットでも</a:t>
                      </a:r>
                      <a:r>
                        <a:rPr lang="ja-JP" sz="2800" b="0" kern="100" dirty="0" smtClean="0">
                          <a:solidFill>
                            <a:schemeClr val="tx1"/>
                          </a:solidFill>
                          <a:effectLst/>
                        </a:rPr>
                        <a:t>感情</a:t>
                      </a:r>
                      <a:r>
                        <a:rPr lang="ja-JP" altLang="en-US" sz="2800" b="0" kern="100" dirty="0" smtClean="0">
                          <a:solidFill>
                            <a:schemeClr val="tx1"/>
                          </a:solidFill>
                          <a:effectLst/>
                        </a:rPr>
                        <a:t>が</a:t>
                      </a:r>
                      <a:r>
                        <a:rPr lang="ja-JP" sz="2800" b="0" kern="100" dirty="0" smtClean="0">
                          <a:solidFill>
                            <a:schemeClr val="tx1"/>
                          </a:solidFill>
                          <a:effectLst/>
                        </a:rPr>
                        <a:t>伝わる</a:t>
                      </a:r>
                      <a:r>
                        <a:rPr lang="ja-JP" sz="2800" b="0" kern="100" dirty="0">
                          <a:solidFill>
                            <a:schemeClr val="tx1"/>
                          </a:solidFill>
                          <a:effectLst/>
                        </a:rPr>
                        <a:t>ように</a:t>
                      </a:r>
                      <a:r>
                        <a:rPr lang="ja-JP" sz="2800" b="0" kern="100" dirty="0" smtClean="0">
                          <a:solidFill>
                            <a:schemeClr val="tx1"/>
                          </a:solidFill>
                          <a:effectLst/>
                        </a:rPr>
                        <a:t>（</a:t>
                      </a:r>
                      <a:r>
                        <a:rPr lang="ja-JP" altLang="en-US" sz="2800" b="0" kern="100" dirty="0" smtClean="0">
                          <a:solidFill>
                            <a:srgbClr val="FF0000"/>
                          </a:solidFill>
                          <a:effectLst/>
                        </a:rPr>
                        <a:t>顔文字</a:t>
                      </a:r>
                      <a:r>
                        <a:rPr lang="ja-JP" sz="2800" b="0" kern="100" dirty="0" smtClean="0">
                          <a:solidFill>
                            <a:schemeClr val="tx1"/>
                          </a:solidFill>
                          <a:effectLst/>
                        </a:rPr>
                        <a:t>）</a:t>
                      </a:r>
                      <a:r>
                        <a:rPr lang="ja-JP" sz="2800" b="0" kern="100" dirty="0">
                          <a:solidFill>
                            <a:schemeClr val="tx1"/>
                          </a:solidFill>
                          <a:effectLst/>
                        </a:rPr>
                        <a:t>、</a:t>
                      </a:r>
                      <a:r>
                        <a:rPr lang="ja-JP" sz="2800" b="0" kern="100" dirty="0" smtClean="0">
                          <a:solidFill>
                            <a:schemeClr val="tx1"/>
                          </a:solidFill>
                          <a:effectLst/>
                        </a:rPr>
                        <a:t>（</a:t>
                      </a:r>
                      <a:r>
                        <a:rPr lang="ja-JP" altLang="en-US" sz="2800" b="0" kern="100" dirty="0" smtClean="0">
                          <a:solidFill>
                            <a:srgbClr val="FF0000"/>
                          </a:solidFill>
                          <a:effectLst/>
                        </a:rPr>
                        <a:t>スタンプ</a:t>
                      </a:r>
                      <a:r>
                        <a:rPr lang="ja-JP" sz="2800" b="0" kern="100" dirty="0" smtClean="0">
                          <a:solidFill>
                            <a:schemeClr val="tx1"/>
                          </a:solidFill>
                          <a:effectLst/>
                        </a:rPr>
                        <a:t>）</a:t>
                      </a:r>
                      <a:endParaRPr lang="en-US" altLang="ja-JP" sz="2800" b="0" kern="100" dirty="0" smtClean="0">
                        <a:solidFill>
                          <a:schemeClr val="tx1"/>
                        </a:solidFill>
                        <a:effectLst/>
                      </a:endParaRPr>
                    </a:p>
                    <a:p>
                      <a:pPr algn="just">
                        <a:spcAft>
                          <a:spcPts val="0"/>
                        </a:spcAft>
                      </a:pPr>
                      <a:endParaRPr lang="en-US" altLang="ja-JP" sz="2800" b="0" kern="100" dirty="0" smtClean="0">
                        <a:solidFill>
                          <a:schemeClr val="tx1"/>
                        </a:solidFill>
                        <a:effectLst/>
                      </a:endParaRPr>
                    </a:p>
                    <a:p>
                      <a:pPr algn="just">
                        <a:spcAft>
                          <a:spcPts val="0"/>
                        </a:spcAft>
                      </a:pPr>
                      <a:r>
                        <a:rPr lang="ja-JP" altLang="en-US" sz="2800" b="0" kern="100" dirty="0" smtClean="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2800" b="0" kern="100" dirty="0" smtClean="0">
                          <a:solidFill>
                            <a:schemeClr val="tx1"/>
                          </a:solidFill>
                          <a:effectLst/>
                          <a:latin typeface="+mn-ea"/>
                          <a:ea typeface="+mn-ea"/>
                          <a:cs typeface="Times New Roman" panose="02020603050405020304" pitchFamily="18" charset="0"/>
                        </a:rPr>
                        <a:t>　新しいツールの弱点を補うコミュニケーションの工夫　</a:t>
                      </a:r>
                      <a:endParaRPr lang="ja-JP" sz="2800" b="0" kern="100" dirty="0">
                        <a:solidFill>
                          <a:schemeClr val="tx1"/>
                        </a:solidFill>
                        <a:effectLst/>
                        <a:latin typeface="+mn-ea"/>
                        <a:ea typeface="+mn-ea"/>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下矢印 5"/>
          <p:cNvSpPr/>
          <p:nvPr/>
        </p:nvSpPr>
        <p:spPr>
          <a:xfrm>
            <a:off x="3637722" y="5635487"/>
            <a:ext cx="1262269" cy="30811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554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３．インターネットの発展</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690689"/>
            <a:ext cx="7886700" cy="520010"/>
          </a:xfrm>
        </p:spPr>
        <p:txBody>
          <a:bodyPr>
            <a:normAutofit/>
          </a:bodyPr>
          <a:lstStyle/>
          <a:p>
            <a:pPr marL="0" indent="0">
              <a:buNone/>
            </a:pPr>
            <a:r>
              <a:rPr kumimoji="1" lang="en-US" altLang="ja-JP" dirty="0" smtClean="0"/>
              <a:t>【</a:t>
            </a:r>
            <a:r>
              <a:rPr kumimoji="1" lang="ja-JP" altLang="en-US" dirty="0" smtClean="0"/>
              <a:t>知識の整理</a:t>
            </a:r>
            <a:r>
              <a:rPr kumimoji="1" lang="en-US" altLang="ja-JP" dirty="0" smtClean="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74836592"/>
              </p:ext>
            </p:extLst>
          </p:nvPr>
        </p:nvGraphicFramePr>
        <p:xfrm>
          <a:off x="318053" y="2308660"/>
          <a:ext cx="8676860" cy="2194560"/>
        </p:xfrm>
        <a:graphic>
          <a:graphicData uri="http://schemas.openxmlformats.org/drawingml/2006/table">
            <a:tbl>
              <a:tblPr firstRow="1" firstCol="1" bandRow="1">
                <a:tableStyleId>{5C22544A-7EE6-4342-B048-85BDC9FD1C3A}</a:tableStyleId>
              </a:tblPr>
              <a:tblGrid>
                <a:gridCol w="8676860"/>
              </a:tblGrid>
              <a:tr h="0">
                <a:tc>
                  <a:txBody>
                    <a:bodyPr/>
                    <a:lstStyle/>
                    <a:p>
                      <a:pPr algn="just">
                        <a:spcAft>
                          <a:spcPts val="0"/>
                        </a:spcAft>
                      </a:pPr>
                      <a:r>
                        <a:rPr lang="ja-JP" sz="2400" b="0" kern="100" dirty="0">
                          <a:solidFill>
                            <a:schemeClr val="tx1"/>
                          </a:solidFill>
                          <a:effectLst/>
                        </a:rPr>
                        <a:t>①インターネットの歴史</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a:t>
                      </a:r>
                      <a:r>
                        <a:rPr lang="en-US" sz="2400" b="0" kern="100" dirty="0" smtClean="0">
                          <a:solidFill>
                            <a:schemeClr val="tx1"/>
                          </a:solidFill>
                          <a:effectLst/>
                        </a:rPr>
                        <a:t>1969</a:t>
                      </a:r>
                      <a:r>
                        <a:rPr lang="ja-JP" sz="2400" b="0" kern="100" dirty="0">
                          <a:solidFill>
                            <a:schemeClr val="tx1"/>
                          </a:solidFill>
                          <a:effectLst/>
                        </a:rPr>
                        <a:t>年</a:t>
                      </a:r>
                      <a:r>
                        <a:rPr lang="ja-JP" sz="2400" b="0" kern="100" dirty="0" smtClean="0">
                          <a:solidFill>
                            <a:schemeClr val="tx1"/>
                          </a:solidFill>
                          <a:effectLst/>
                        </a:rPr>
                        <a:t>（</a:t>
                      </a:r>
                      <a:r>
                        <a:rPr lang="ja-JP" altLang="en-US" sz="2400" b="0" kern="100" dirty="0" smtClean="0">
                          <a:solidFill>
                            <a:srgbClr val="FF0000"/>
                          </a:solidFill>
                          <a:effectLst/>
                        </a:rPr>
                        <a:t>ＡＲＰＡＮＥＴ</a:t>
                      </a:r>
                      <a:r>
                        <a:rPr lang="ja-JP" sz="2400" b="0" kern="100" dirty="0" smtClean="0">
                          <a:solidFill>
                            <a:schemeClr val="tx1"/>
                          </a:solidFill>
                          <a:effectLst/>
                        </a:rPr>
                        <a:t>）</a:t>
                      </a:r>
                      <a:r>
                        <a:rPr lang="ja-JP" sz="2400" b="0" kern="100" dirty="0">
                          <a:solidFill>
                            <a:schemeClr val="tx1"/>
                          </a:solidFill>
                          <a:effectLst/>
                        </a:rPr>
                        <a:t>＝アメリカ国防総省の資金提供で</a:t>
                      </a:r>
                      <a:r>
                        <a:rPr lang="ja-JP" sz="2400" b="0" kern="100" dirty="0" smtClean="0">
                          <a:solidFill>
                            <a:schemeClr val="tx1"/>
                          </a:solidFill>
                          <a:effectLst/>
                        </a:rPr>
                        <a:t>構築</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indent="133350" algn="just">
                        <a:spcAft>
                          <a:spcPts val="0"/>
                        </a:spcAft>
                      </a:pPr>
                      <a:r>
                        <a:rPr lang="ja-JP" sz="2400" b="0" kern="100" dirty="0">
                          <a:solidFill>
                            <a:schemeClr val="tx1"/>
                          </a:solidFill>
                          <a:effectLst/>
                        </a:rPr>
                        <a:t>　　　　　　↓　世界中のネットワークが</a:t>
                      </a:r>
                      <a:r>
                        <a:rPr lang="ja-JP" sz="2400" b="0" kern="100" dirty="0" smtClean="0">
                          <a:solidFill>
                            <a:schemeClr val="tx1"/>
                          </a:solidFill>
                          <a:effectLst/>
                        </a:rPr>
                        <a:t>接続</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indent="133350" algn="just">
                        <a:spcAft>
                          <a:spcPts val="0"/>
                        </a:spcAft>
                      </a:pPr>
                      <a:r>
                        <a:rPr lang="en-US" sz="2400" b="0" kern="100" dirty="0" smtClean="0">
                          <a:solidFill>
                            <a:schemeClr val="tx1"/>
                          </a:solidFill>
                          <a:effectLst/>
                        </a:rPr>
                        <a:t>21</a:t>
                      </a:r>
                      <a:r>
                        <a:rPr lang="ja-JP" sz="2400" b="0" kern="100" dirty="0">
                          <a:solidFill>
                            <a:schemeClr val="tx1"/>
                          </a:solidFill>
                          <a:effectLst/>
                        </a:rPr>
                        <a:t>世紀</a:t>
                      </a:r>
                      <a:r>
                        <a:rPr lang="ja-JP" sz="2400" b="0" kern="100" dirty="0" smtClean="0">
                          <a:solidFill>
                            <a:schemeClr val="tx1"/>
                          </a:solidFill>
                          <a:effectLst/>
                        </a:rPr>
                        <a:t>（</a:t>
                      </a:r>
                      <a:r>
                        <a:rPr lang="ja-JP" altLang="en-US" sz="2400" b="0" kern="100" dirty="0" smtClean="0">
                          <a:solidFill>
                            <a:srgbClr val="FF0000"/>
                          </a:solidFill>
                          <a:effectLst/>
                        </a:rPr>
                        <a:t>ブロードバンド</a:t>
                      </a:r>
                      <a:r>
                        <a:rPr lang="ja-JP" sz="2400" b="0" kern="100" dirty="0" smtClean="0">
                          <a:solidFill>
                            <a:schemeClr val="tx1"/>
                          </a:solidFill>
                          <a:effectLst/>
                        </a:rPr>
                        <a:t>）</a:t>
                      </a:r>
                      <a:r>
                        <a:rPr lang="ja-JP" sz="2400" b="0" kern="100" dirty="0">
                          <a:solidFill>
                            <a:schemeClr val="tx1"/>
                          </a:solidFill>
                          <a:effectLst/>
                        </a:rPr>
                        <a:t>の普及　</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indent="533400" algn="just">
                        <a:spcAft>
                          <a:spcPts val="0"/>
                        </a:spcAft>
                      </a:pPr>
                      <a:r>
                        <a:rPr lang="ja-JP" sz="2400" b="0" kern="100" dirty="0">
                          <a:solidFill>
                            <a:schemeClr val="tx1"/>
                          </a:solidFill>
                          <a:effectLst/>
                        </a:rPr>
                        <a:t>（例）光</a:t>
                      </a:r>
                      <a:r>
                        <a:rPr lang="ja-JP" sz="2400" b="0" kern="100" dirty="0" smtClean="0">
                          <a:solidFill>
                            <a:schemeClr val="tx1"/>
                          </a:solidFill>
                          <a:effectLst/>
                        </a:rPr>
                        <a:t>ファイバ、ケーブルテレビ、</a:t>
                      </a:r>
                      <a:r>
                        <a:rPr lang="en-US" sz="2400" b="0" kern="100" dirty="0" smtClean="0">
                          <a:solidFill>
                            <a:schemeClr val="tx1"/>
                          </a:solidFill>
                          <a:effectLst/>
                        </a:rPr>
                        <a:t>5G</a:t>
                      </a:r>
                      <a:r>
                        <a:rPr lang="ja-JP" sz="2400" b="0" kern="100" dirty="0" smtClean="0">
                          <a:solidFill>
                            <a:schemeClr val="tx1"/>
                          </a:solidFill>
                          <a:effectLst/>
                        </a:rPr>
                        <a:t>（</a:t>
                      </a:r>
                      <a:r>
                        <a:rPr lang="en-US" sz="2400" b="0" kern="100" dirty="0">
                          <a:solidFill>
                            <a:schemeClr val="tx1"/>
                          </a:solidFill>
                          <a:effectLst/>
                        </a:rPr>
                        <a:t>4G</a:t>
                      </a:r>
                      <a:r>
                        <a:rPr lang="ja-JP" sz="2400" b="0" kern="100" dirty="0">
                          <a:solidFill>
                            <a:schemeClr val="tx1"/>
                          </a:solidFill>
                          <a:effectLst/>
                        </a:rPr>
                        <a:t>の</a:t>
                      </a:r>
                      <a:r>
                        <a:rPr lang="en-US" sz="2400" b="0" kern="100" dirty="0">
                          <a:solidFill>
                            <a:schemeClr val="tx1"/>
                          </a:solidFill>
                          <a:effectLst/>
                        </a:rPr>
                        <a:t>10</a:t>
                      </a:r>
                      <a:r>
                        <a:rPr lang="ja-JP" sz="2400" b="0" kern="100" dirty="0">
                          <a:solidFill>
                            <a:schemeClr val="tx1"/>
                          </a:solidFill>
                          <a:effectLst/>
                        </a:rPr>
                        <a:t>～</a:t>
                      </a:r>
                      <a:r>
                        <a:rPr lang="en-US" sz="2400" b="0" kern="100" dirty="0">
                          <a:solidFill>
                            <a:schemeClr val="tx1"/>
                          </a:solidFill>
                          <a:effectLst/>
                        </a:rPr>
                        <a:t>200</a:t>
                      </a:r>
                      <a:r>
                        <a:rPr lang="ja-JP" sz="2400" b="0" kern="100" dirty="0">
                          <a:solidFill>
                            <a:schemeClr val="tx1"/>
                          </a:solidFill>
                          <a:effectLst/>
                        </a:rPr>
                        <a:t>倍）</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indent="533400" algn="just">
                        <a:spcAft>
                          <a:spcPts val="0"/>
                        </a:spcAft>
                      </a:pPr>
                      <a:r>
                        <a:rPr lang="ja-JP" sz="2400" b="0" kern="100" dirty="0">
                          <a:solidFill>
                            <a:schemeClr val="tx1"/>
                          </a:solidFill>
                          <a:effectLst/>
                        </a:rPr>
                        <a:t>　　→情報の流通量も増大、動画などの大容量データも流通</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47300547"/>
              </p:ext>
            </p:extLst>
          </p:nvPr>
        </p:nvGraphicFramePr>
        <p:xfrm>
          <a:off x="273326" y="5110615"/>
          <a:ext cx="8597348" cy="1463040"/>
        </p:xfrm>
        <a:graphic>
          <a:graphicData uri="http://schemas.openxmlformats.org/drawingml/2006/table">
            <a:tbl>
              <a:tblPr firstRow="1" firstCol="1" bandRow="1">
                <a:tableStyleId>{5C22544A-7EE6-4342-B048-85BDC9FD1C3A}</a:tableStyleId>
              </a:tblPr>
              <a:tblGrid>
                <a:gridCol w="8597348"/>
              </a:tblGrid>
              <a:tr h="0">
                <a:tc>
                  <a:txBody>
                    <a:bodyPr/>
                    <a:lstStyle/>
                    <a:p>
                      <a:pPr algn="just">
                        <a:spcAft>
                          <a:spcPts val="0"/>
                        </a:spcAft>
                      </a:pPr>
                      <a:r>
                        <a:rPr lang="ja-JP" sz="2400" b="0" kern="100" dirty="0">
                          <a:solidFill>
                            <a:schemeClr val="tx1"/>
                          </a:solidFill>
                          <a:effectLst/>
                        </a:rPr>
                        <a:t>②インターネットと情報格差</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a:t>
                      </a:r>
                      <a:r>
                        <a:rPr lang="ja-JP" sz="2400" b="0" kern="100" dirty="0" smtClean="0">
                          <a:solidFill>
                            <a:schemeClr val="tx1"/>
                          </a:solidFill>
                          <a:effectLst/>
                        </a:rPr>
                        <a:t>（</a:t>
                      </a:r>
                      <a:r>
                        <a:rPr lang="ja-JP" altLang="en-US" sz="2400" b="0" kern="100" dirty="0" smtClean="0">
                          <a:solidFill>
                            <a:srgbClr val="FF0000"/>
                          </a:solidFill>
                          <a:effectLst/>
                        </a:rPr>
                        <a:t>デジタルデバイド</a:t>
                      </a:r>
                      <a:r>
                        <a:rPr lang="ja-JP" sz="2400" b="0" kern="100" dirty="0" smtClean="0">
                          <a:solidFill>
                            <a:schemeClr val="tx1"/>
                          </a:solidFill>
                          <a:effectLst/>
                        </a:rPr>
                        <a:t>・</a:t>
                      </a:r>
                      <a:r>
                        <a:rPr lang="ja-JP" sz="2400" b="0" kern="100" dirty="0">
                          <a:solidFill>
                            <a:schemeClr val="tx1"/>
                          </a:solidFill>
                          <a:effectLst/>
                        </a:rPr>
                        <a:t>情報格差</a:t>
                      </a:r>
                      <a:r>
                        <a:rPr lang="ja-JP" sz="2400" b="0" kern="100" dirty="0" smtClean="0">
                          <a:solidFill>
                            <a:schemeClr val="tx1"/>
                          </a:solidFill>
                          <a:effectLst/>
                        </a:rPr>
                        <a:t>）</a:t>
                      </a:r>
                      <a:endParaRPr lang="en-US" altLang="ja-JP" sz="2400" b="0" kern="100" dirty="0" smtClean="0">
                        <a:solidFill>
                          <a:schemeClr val="tx1"/>
                        </a:solidFill>
                        <a:effectLst/>
                      </a:endParaRPr>
                    </a:p>
                    <a:p>
                      <a:pPr algn="just">
                        <a:spcAft>
                          <a:spcPts val="0"/>
                        </a:spcAft>
                      </a:pPr>
                      <a:r>
                        <a:rPr lang="ja-JP" altLang="en-US" sz="2400" b="0" kern="100" dirty="0" smtClean="0">
                          <a:solidFill>
                            <a:schemeClr val="tx1"/>
                          </a:solidFill>
                          <a:effectLst/>
                        </a:rPr>
                        <a:t>　　　　</a:t>
                      </a:r>
                      <a:r>
                        <a:rPr lang="ja-JP" sz="2400" b="0" kern="100" dirty="0" smtClean="0">
                          <a:solidFill>
                            <a:schemeClr val="tx1"/>
                          </a:solidFill>
                          <a:effectLst/>
                        </a:rPr>
                        <a:t>＝利用</a:t>
                      </a:r>
                      <a:r>
                        <a:rPr lang="ja-JP" sz="2400" b="0" kern="100" dirty="0">
                          <a:solidFill>
                            <a:schemeClr val="tx1"/>
                          </a:solidFill>
                          <a:effectLst/>
                        </a:rPr>
                        <a:t>できる人と利用できない</a:t>
                      </a:r>
                      <a:r>
                        <a:rPr lang="ja-JP" sz="2400" b="0" kern="100" dirty="0" smtClean="0">
                          <a:solidFill>
                            <a:schemeClr val="tx1"/>
                          </a:solidFill>
                          <a:effectLst/>
                        </a:rPr>
                        <a:t>人の</a:t>
                      </a:r>
                      <a:r>
                        <a:rPr lang="ja-JP" sz="2400" b="0" kern="100" dirty="0">
                          <a:solidFill>
                            <a:schemeClr val="tx1"/>
                          </a:solidFill>
                          <a:effectLst/>
                        </a:rPr>
                        <a:t>格差</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a:t>
                      </a:r>
                      <a:r>
                        <a:rPr lang="ja-JP" sz="2400" b="0" kern="100" dirty="0" smtClean="0">
                          <a:solidFill>
                            <a:schemeClr val="tx1"/>
                          </a:solidFill>
                          <a:effectLst/>
                        </a:rPr>
                        <a:t>（</a:t>
                      </a:r>
                      <a:r>
                        <a:rPr lang="ja-JP" sz="2400" b="0" kern="100" dirty="0">
                          <a:solidFill>
                            <a:schemeClr val="tx1"/>
                          </a:solidFill>
                          <a:effectLst/>
                        </a:rPr>
                        <a:t>例）若者と高齢者、都市部と地方、先進国と途上国</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bl>
          </a:graphicData>
        </a:graphic>
      </p:graphicFrame>
      <p:sp>
        <p:nvSpPr>
          <p:cNvPr id="6" name="下矢印 5"/>
          <p:cNvSpPr/>
          <p:nvPr/>
        </p:nvSpPr>
        <p:spPr>
          <a:xfrm>
            <a:off x="1669774" y="4691270"/>
            <a:ext cx="1401417" cy="3180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468757" y="4611757"/>
            <a:ext cx="3230217" cy="369332"/>
          </a:xfrm>
          <a:prstGeom prst="rect">
            <a:avLst/>
          </a:prstGeom>
          <a:noFill/>
        </p:spPr>
        <p:txBody>
          <a:bodyPr wrap="square" rtlCol="0">
            <a:spAutoFit/>
          </a:bodyPr>
          <a:lstStyle/>
          <a:p>
            <a:r>
              <a:rPr kumimoji="1" lang="ja-JP" altLang="en-US" dirty="0" smtClean="0">
                <a:solidFill>
                  <a:srgbClr val="FF0000"/>
                </a:solidFill>
              </a:rPr>
              <a:t>できることが増える一方で・・・</a:t>
            </a:r>
            <a:endParaRPr kumimoji="1" lang="ja-JP" altLang="en-US" dirty="0">
              <a:solidFill>
                <a:srgbClr val="FF0000"/>
              </a:solidFill>
            </a:endParaRPr>
          </a:p>
        </p:txBody>
      </p:sp>
    </p:spTree>
    <p:extLst>
      <p:ext uri="{BB962C8B-B14F-4D97-AF65-F5344CB8AC3E}">
        <p14:creationId xmlns:p14="http://schemas.microsoft.com/office/powerpoint/2010/main" val="245044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650611242"/>
              </p:ext>
            </p:extLst>
          </p:nvPr>
        </p:nvGraphicFramePr>
        <p:xfrm>
          <a:off x="283266" y="2024694"/>
          <a:ext cx="8577468" cy="2926080"/>
        </p:xfrm>
        <a:graphic>
          <a:graphicData uri="http://schemas.openxmlformats.org/drawingml/2006/table">
            <a:tbl>
              <a:tblPr firstRow="1" firstCol="1" bandRow="1">
                <a:tableStyleId>{5C22544A-7EE6-4342-B048-85BDC9FD1C3A}</a:tableStyleId>
              </a:tblPr>
              <a:tblGrid>
                <a:gridCol w="8577468"/>
              </a:tblGrid>
              <a:tr h="0">
                <a:tc>
                  <a:txBody>
                    <a:bodyPr/>
                    <a:lstStyle/>
                    <a:p>
                      <a:pPr algn="just">
                        <a:spcAft>
                          <a:spcPts val="0"/>
                        </a:spcAft>
                      </a:pPr>
                      <a:r>
                        <a:rPr lang="en-US" altLang="ja-JP" sz="2400" b="0" kern="100" dirty="0" smtClean="0">
                          <a:solidFill>
                            <a:schemeClr val="tx1"/>
                          </a:solidFill>
                          <a:effectLst/>
                        </a:rPr>
                        <a:t>【</a:t>
                      </a:r>
                      <a:r>
                        <a:rPr lang="ja-JP" altLang="en-US" sz="2400" b="0" kern="100" dirty="0" smtClean="0">
                          <a:solidFill>
                            <a:schemeClr val="tx1"/>
                          </a:solidFill>
                          <a:effectLst/>
                        </a:rPr>
                        <a:t>知識の整理</a:t>
                      </a:r>
                      <a:r>
                        <a:rPr lang="en-US" altLang="ja-JP" sz="2400" b="0" kern="100" dirty="0" smtClean="0">
                          <a:solidFill>
                            <a:schemeClr val="tx1"/>
                          </a:solidFill>
                          <a:effectLst/>
                        </a:rPr>
                        <a:t>】</a:t>
                      </a:r>
                    </a:p>
                    <a:p>
                      <a:pPr algn="just">
                        <a:spcAft>
                          <a:spcPts val="0"/>
                        </a:spcAft>
                      </a:pPr>
                      <a:r>
                        <a:rPr lang="ja-JP" sz="2400" b="0" kern="100" dirty="0" smtClean="0">
                          <a:solidFill>
                            <a:schemeClr val="tx1"/>
                          </a:solidFill>
                          <a:effectLst/>
                        </a:rPr>
                        <a:t>①</a:t>
                      </a:r>
                      <a:r>
                        <a:rPr lang="ja-JP" sz="2400" b="0" kern="100" dirty="0">
                          <a:solidFill>
                            <a:schemeClr val="tx1"/>
                          </a:solidFill>
                          <a:effectLst/>
                        </a:rPr>
                        <a:t>情報機器のパーソナル化</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Ｑ</a:t>
                      </a:r>
                      <a:r>
                        <a:rPr lang="ja-JP" sz="2400" b="0" kern="100" dirty="0" smtClean="0">
                          <a:solidFill>
                            <a:schemeClr val="tx1"/>
                          </a:solidFill>
                          <a:effectLst/>
                        </a:rPr>
                        <a:t>．サザエさんの</a:t>
                      </a:r>
                      <a:r>
                        <a:rPr lang="ja-JP" sz="2400" b="0" kern="100" dirty="0">
                          <a:solidFill>
                            <a:schemeClr val="tx1"/>
                          </a:solidFill>
                          <a:effectLst/>
                        </a:rPr>
                        <a:t>家の電話はどこにある？</a:t>
                      </a:r>
                      <a:r>
                        <a:rPr lang="ja-JP" sz="2400" b="0" kern="100" dirty="0" smtClean="0">
                          <a:solidFill>
                            <a:schemeClr val="tx1"/>
                          </a:solidFill>
                          <a:effectLst/>
                        </a:rPr>
                        <a:t>（</a:t>
                      </a:r>
                      <a:r>
                        <a:rPr lang="ja-JP" altLang="en-US" sz="2400" b="0" kern="100" dirty="0" smtClean="0">
                          <a:solidFill>
                            <a:srgbClr val="FF0000"/>
                          </a:solidFill>
                          <a:effectLst/>
                        </a:rPr>
                        <a:t>廊下</a:t>
                      </a:r>
                      <a:r>
                        <a:rPr lang="ja-JP" sz="2400" b="0" kern="100" dirty="0" smtClean="0">
                          <a:solidFill>
                            <a:schemeClr val="tx1"/>
                          </a:solidFill>
                          <a:effectLst/>
                        </a:rPr>
                        <a:t>）</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indent="133350" algn="just">
                        <a:spcAft>
                          <a:spcPts val="0"/>
                        </a:spcAft>
                      </a:pPr>
                      <a:r>
                        <a:rPr lang="ja-JP" sz="2400" b="0" kern="100" dirty="0">
                          <a:solidFill>
                            <a:schemeClr val="tx1"/>
                          </a:solidFill>
                          <a:effectLst/>
                        </a:rPr>
                        <a:t>　↓　　＝昔は電話、テレビ</a:t>
                      </a:r>
                      <a:r>
                        <a:rPr lang="ja-JP" sz="2400" b="0" kern="100" dirty="0" smtClean="0">
                          <a:solidFill>
                            <a:schemeClr val="tx1"/>
                          </a:solidFill>
                          <a:effectLst/>
                        </a:rPr>
                        <a:t>、コンピュータ</a:t>
                      </a:r>
                      <a:r>
                        <a:rPr lang="ja-JP" altLang="en-US" sz="2400" b="0" kern="100" dirty="0" smtClean="0">
                          <a:solidFill>
                            <a:schemeClr val="tx1"/>
                          </a:solidFill>
                          <a:effectLst/>
                        </a:rPr>
                        <a:t>は</a:t>
                      </a:r>
                      <a:r>
                        <a:rPr lang="ja-JP" sz="2400" b="0" kern="100" dirty="0" smtClean="0">
                          <a:solidFill>
                            <a:schemeClr val="tx1"/>
                          </a:solidFill>
                          <a:effectLst/>
                        </a:rPr>
                        <a:t>家族</a:t>
                      </a:r>
                      <a:r>
                        <a:rPr lang="ja-JP" sz="2400" b="0" kern="100" dirty="0">
                          <a:solidFill>
                            <a:schemeClr val="tx1"/>
                          </a:solidFill>
                          <a:effectLst/>
                        </a:rPr>
                        <a:t>で１つ（共有物</a:t>
                      </a:r>
                      <a:r>
                        <a:rPr lang="ja-JP" sz="2400" b="0" kern="100" dirty="0" smtClean="0">
                          <a:solidFill>
                            <a:schemeClr val="tx1"/>
                          </a:solidFill>
                          <a:effectLst/>
                        </a:rPr>
                        <a:t>）</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今：電話・ネット端末は個人の私有物に（パーソナル化）</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en-US" sz="2400" b="0" kern="100" dirty="0">
                          <a:solidFill>
                            <a:schemeClr val="tx1"/>
                          </a:solidFill>
                          <a:effectLst/>
                        </a:rPr>
                        <a:t> </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238582835"/>
              </p:ext>
            </p:extLst>
          </p:nvPr>
        </p:nvGraphicFramePr>
        <p:xfrm>
          <a:off x="283266" y="4805944"/>
          <a:ext cx="8577468" cy="1463040"/>
        </p:xfrm>
        <a:graphic>
          <a:graphicData uri="http://schemas.openxmlformats.org/drawingml/2006/table">
            <a:tbl>
              <a:tblPr firstRow="1" firstCol="1" bandRow="1">
                <a:tableStyleId>{5C22544A-7EE6-4342-B048-85BDC9FD1C3A}</a:tableStyleId>
              </a:tblPr>
              <a:tblGrid>
                <a:gridCol w="8577468"/>
              </a:tblGrid>
              <a:tr h="0">
                <a:tc>
                  <a:txBody>
                    <a:bodyPr/>
                    <a:lstStyle/>
                    <a:p>
                      <a:pPr algn="just">
                        <a:spcAft>
                          <a:spcPts val="0"/>
                        </a:spcAft>
                      </a:pPr>
                      <a:r>
                        <a:rPr lang="ja-JP" sz="2400" b="0" kern="100" dirty="0" smtClean="0">
                          <a:solidFill>
                            <a:schemeClr val="tx1"/>
                          </a:solidFill>
                          <a:effectLst/>
                        </a:rPr>
                        <a:t>②（</a:t>
                      </a:r>
                      <a:r>
                        <a:rPr lang="ja-JP" altLang="en-US" sz="2400" b="0" kern="100" dirty="0" smtClean="0">
                          <a:solidFill>
                            <a:srgbClr val="FF0000"/>
                          </a:solidFill>
                          <a:effectLst/>
                        </a:rPr>
                        <a:t>ソーシャルメディア</a:t>
                      </a:r>
                      <a:r>
                        <a:rPr lang="ja-JP" sz="2400" b="0" kern="100" dirty="0" smtClean="0">
                          <a:solidFill>
                            <a:schemeClr val="tx1"/>
                          </a:solidFill>
                          <a:effectLst/>
                        </a:rPr>
                        <a:t>）</a:t>
                      </a:r>
                      <a:endParaRPr lang="en-US" altLang="ja-JP" sz="2400" b="0" kern="100" dirty="0" smtClean="0">
                        <a:solidFill>
                          <a:schemeClr val="tx1"/>
                        </a:solidFill>
                        <a:effectLst/>
                      </a:endParaRPr>
                    </a:p>
                    <a:p>
                      <a:pPr algn="just">
                        <a:spcAft>
                          <a:spcPts val="0"/>
                        </a:spcAft>
                      </a:pPr>
                      <a:r>
                        <a:rPr lang="ja-JP" altLang="en-US" sz="2400" b="0" kern="100" dirty="0" smtClean="0">
                          <a:solidFill>
                            <a:schemeClr val="tx1"/>
                          </a:solidFill>
                          <a:effectLst/>
                        </a:rPr>
                        <a:t>　　</a:t>
                      </a:r>
                      <a:r>
                        <a:rPr lang="ja-JP" sz="2400" b="0" kern="100" dirty="0" smtClean="0">
                          <a:solidFill>
                            <a:schemeClr val="tx1"/>
                          </a:solidFill>
                          <a:effectLst/>
                        </a:rPr>
                        <a:t>＝</a:t>
                      </a:r>
                      <a:r>
                        <a:rPr lang="ja-JP" sz="2400" b="0" kern="100" dirty="0">
                          <a:solidFill>
                            <a:schemeClr val="tx1"/>
                          </a:solidFill>
                          <a:effectLst/>
                        </a:rPr>
                        <a:t>人々が相互に情報を発信し、共有する双方向型サービス</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r h="0">
                <a:tc>
                  <a:txBody>
                    <a:bodyPr/>
                    <a:lstStyle/>
                    <a:p>
                      <a:pPr algn="just">
                        <a:spcAft>
                          <a:spcPts val="0"/>
                        </a:spcAft>
                      </a:pPr>
                      <a:r>
                        <a:rPr lang="ja-JP" sz="2400" b="0" kern="100" dirty="0">
                          <a:solidFill>
                            <a:schemeClr val="tx1"/>
                          </a:solidFill>
                          <a:effectLst/>
                        </a:rPr>
                        <a:t>　　　（例）ブログ、マイクロブログ、ＳＮＳ、メッセージ交換アプリ</a:t>
                      </a:r>
                      <a:r>
                        <a:rPr lang="ja-JP" sz="2400" b="0" kern="100" dirty="0" smtClean="0">
                          <a:solidFill>
                            <a:schemeClr val="tx1"/>
                          </a:solidFill>
                          <a:effectLst/>
                        </a:rPr>
                        <a:t>、</a:t>
                      </a:r>
                      <a:endParaRPr lang="en-US" altLang="ja-JP" sz="2400" b="0" kern="100" dirty="0" smtClean="0">
                        <a:solidFill>
                          <a:schemeClr val="tx1"/>
                        </a:solidFill>
                        <a:effectLst/>
                      </a:endParaRPr>
                    </a:p>
                    <a:p>
                      <a:pPr algn="just">
                        <a:spcAft>
                          <a:spcPts val="0"/>
                        </a:spcAft>
                      </a:pPr>
                      <a:r>
                        <a:rPr lang="ja-JP" altLang="en-US" sz="2400" b="0" kern="100" dirty="0" smtClean="0">
                          <a:solidFill>
                            <a:schemeClr val="tx1"/>
                          </a:solidFill>
                          <a:effectLst/>
                        </a:rPr>
                        <a:t>　　　　　　</a:t>
                      </a:r>
                      <a:r>
                        <a:rPr lang="ja-JP" sz="2400" b="0" kern="100" dirty="0" smtClean="0">
                          <a:solidFill>
                            <a:schemeClr val="tx1"/>
                          </a:solidFill>
                          <a:effectLst/>
                        </a:rPr>
                        <a:t>動画</a:t>
                      </a:r>
                      <a:r>
                        <a:rPr lang="ja-JP" sz="2400" b="0" kern="100" dirty="0">
                          <a:solidFill>
                            <a:schemeClr val="tx1"/>
                          </a:solidFill>
                          <a:effectLst/>
                        </a:rPr>
                        <a:t>共有、掲示板・・・</a:t>
                      </a:r>
                      <a:endParaRPr lang="ja-JP" sz="24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tr>
            </a:tbl>
          </a:graphicData>
        </a:graphic>
      </p:graphicFrame>
      <p:sp>
        <p:nvSpPr>
          <p:cNvPr id="7" name="タイトル 1"/>
          <p:cNvSpPr>
            <a:spLocks noGrp="1"/>
          </p:cNvSpPr>
          <p:nvPr>
            <p:ph type="title"/>
          </p:nvPr>
        </p:nvSpPr>
        <p:spPr>
          <a:xfrm>
            <a:off x="628650" y="365126"/>
            <a:ext cx="7886700" cy="1325563"/>
          </a:xfrm>
        </p:spPr>
        <p:txBody>
          <a:bodyPr/>
          <a:lstStyle/>
          <a:p>
            <a:r>
              <a:rPr lang="ja-JP" altLang="en-US" dirty="0">
                <a:solidFill>
                  <a:srgbClr val="FF0000"/>
                </a:solidFill>
              </a:rPr>
              <a:t>４．情報機器のパーソナル化と</a:t>
            </a:r>
            <a:r>
              <a:rPr lang="en-US" altLang="ja-JP" dirty="0">
                <a:solidFill>
                  <a:srgbClr val="FF0000"/>
                </a:solidFill>
              </a:rPr>
              <a:t/>
            </a:r>
            <a:br>
              <a:rPr lang="en-US" altLang="ja-JP" dirty="0">
                <a:solidFill>
                  <a:srgbClr val="FF0000"/>
                </a:solidFill>
              </a:rPr>
            </a:br>
            <a:r>
              <a:rPr lang="ja-JP" altLang="en-US" dirty="0">
                <a:solidFill>
                  <a:srgbClr val="FF0000"/>
                </a:solidFill>
              </a:rPr>
              <a:t>　　　　　　　　　ソーシャルメディア</a:t>
            </a:r>
            <a:endParaRPr kumimoji="1" lang="ja-JP" altLang="en-US" dirty="0"/>
          </a:p>
        </p:txBody>
      </p:sp>
    </p:spTree>
    <p:extLst>
      <p:ext uri="{BB962C8B-B14F-4D97-AF65-F5344CB8AC3E}">
        <p14:creationId xmlns:p14="http://schemas.microsoft.com/office/powerpoint/2010/main" val="303837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実習１</a:t>
            </a:r>
            <a:r>
              <a:rPr lang="en-US" altLang="ja-JP" dirty="0"/>
              <a:t>】</a:t>
            </a:r>
            <a:endParaRPr kumimoji="1" lang="ja-JP" altLang="en-US" dirty="0"/>
          </a:p>
        </p:txBody>
      </p:sp>
      <p:sp>
        <p:nvSpPr>
          <p:cNvPr id="3" name="コンテンツ プレースホルダー 2"/>
          <p:cNvSpPr>
            <a:spLocks noGrp="1"/>
          </p:cNvSpPr>
          <p:nvPr>
            <p:ph idx="1"/>
          </p:nvPr>
        </p:nvSpPr>
        <p:spPr>
          <a:xfrm>
            <a:off x="628650" y="1825625"/>
            <a:ext cx="8107846" cy="1315140"/>
          </a:xfrm>
        </p:spPr>
        <p:txBody>
          <a:bodyPr/>
          <a:lstStyle/>
          <a:p>
            <a:r>
              <a:rPr lang="ja-JP" altLang="ja-JP" dirty="0"/>
              <a:t>自分はソーシャルメディアでどのような情報を見たり、発信したりしているだろう</a:t>
            </a:r>
            <a:r>
              <a:rPr lang="ja-JP" altLang="ja-JP" dirty="0" smtClean="0"/>
              <a:t>。見たり</a:t>
            </a:r>
            <a:r>
              <a:rPr lang="ja-JP" altLang="ja-JP" dirty="0"/>
              <a:t>使っているＳＮＳサービスを書きだし、整理してみよう。☞</a:t>
            </a:r>
            <a:r>
              <a:rPr lang="en-US" altLang="ja-JP" dirty="0"/>
              <a:t>3</a:t>
            </a:r>
            <a:r>
              <a:rPr lang="ja-JP" altLang="ja-JP" dirty="0"/>
              <a:t>つ以上</a:t>
            </a:r>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105875768"/>
              </p:ext>
            </p:extLst>
          </p:nvPr>
        </p:nvGraphicFramePr>
        <p:xfrm>
          <a:off x="705678" y="3441224"/>
          <a:ext cx="7901609" cy="2560320"/>
        </p:xfrm>
        <a:graphic>
          <a:graphicData uri="http://schemas.openxmlformats.org/drawingml/2006/table">
            <a:tbl>
              <a:tblPr firstRow="1" bandRow="1">
                <a:tableStyleId>{21E4AEA4-8DFA-4A89-87EB-49C32662AFE0}</a:tableStyleId>
              </a:tblPr>
              <a:tblGrid>
                <a:gridCol w="2564296"/>
                <a:gridCol w="5337313"/>
              </a:tblGrid>
              <a:tr h="0">
                <a:tc>
                  <a:txBody>
                    <a:bodyPr/>
                    <a:lstStyle/>
                    <a:p>
                      <a:pPr algn="just">
                        <a:spcAft>
                          <a:spcPts val="0"/>
                        </a:spcAft>
                      </a:pPr>
                      <a:r>
                        <a:rPr lang="ja-JP" sz="2400" kern="100">
                          <a:effectLst/>
                        </a:rPr>
                        <a:t>ソーシャルメディア</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a:effectLst/>
                        </a:rPr>
                        <a:t>自分が見たり、発信している情報</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altLang="en-US" sz="2400" kern="100" dirty="0" smtClean="0">
                          <a:effectLst/>
                          <a:latin typeface="+mn-ea"/>
                          <a:ea typeface="+mn-ea"/>
                        </a:rPr>
                        <a:t>・</a:t>
                      </a:r>
                      <a:r>
                        <a:rPr lang="en-US" altLang="ja-JP" sz="2400" kern="100" dirty="0" smtClean="0">
                          <a:effectLst/>
                          <a:latin typeface="+mn-ea"/>
                          <a:ea typeface="+mn-ea"/>
                        </a:rPr>
                        <a:t>Facebook</a:t>
                      </a:r>
                    </a:p>
                    <a:p>
                      <a:pPr algn="just">
                        <a:spcAft>
                          <a:spcPts val="0"/>
                        </a:spcAft>
                      </a:pPr>
                      <a:r>
                        <a:rPr lang="ja-JP" altLang="en-US" sz="2400" kern="100" dirty="0" smtClean="0">
                          <a:effectLst/>
                          <a:latin typeface="+mn-ea"/>
                          <a:ea typeface="+mn-ea"/>
                        </a:rPr>
                        <a:t>・</a:t>
                      </a:r>
                      <a:r>
                        <a:rPr lang="en-US" altLang="ja-JP" sz="2400" kern="100" dirty="0" smtClean="0">
                          <a:effectLst/>
                          <a:latin typeface="+mn-ea"/>
                          <a:ea typeface="+mn-ea"/>
                        </a:rPr>
                        <a:t>LINE</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latin typeface="+mn-ea"/>
                          <a:ea typeface="+mn-ea"/>
                        </a:rPr>
                        <a:t>・友人や知り合いの近況確認</a:t>
                      </a:r>
                      <a:endParaRPr lang="en-US" altLang="ja-JP" sz="2400" kern="100" dirty="0" smtClean="0">
                        <a:effectLst/>
                        <a:latin typeface="+mn-ea"/>
                        <a:ea typeface="+mn-ea"/>
                      </a:endParaRPr>
                    </a:p>
                    <a:p>
                      <a:pPr algn="just">
                        <a:spcAft>
                          <a:spcPts val="0"/>
                        </a:spcAft>
                      </a:pPr>
                      <a:r>
                        <a:rPr lang="ja-JP" altLang="en-US" sz="2400" kern="100" dirty="0" smtClean="0">
                          <a:effectLst/>
                          <a:latin typeface="+mn-ea"/>
                          <a:ea typeface="+mn-ea"/>
                          <a:cs typeface="Times New Roman" panose="02020603050405020304" pitchFamily="18" charset="0"/>
                        </a:rPr>
                        <a:t>・家族でのメッセージ交換</a:t>
                      </a:r>
                      <a:endParaRPr lang="ja-JP" sz="2400" kern="100" dirty="0">
                        <a:effectLst/>
                        <a:latin typeface="+mn-ea"/>
                        <a:ea typeface="+mn-ea"/>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57004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49" y="1825624"/>
            <a:ext cx="8112579" cy="1919062"/>
          </a:xfrm>
        </p:spPr>
        <p:txBody>
          <a:bodyPr>
            <a:normAutofit/>
          </a:bodyPr>
          <a:lstStyle/>
          <a:p>
            <a:r>
              <a:rPr lang="ja-JP" altLang="ja-JP" dirty="0"/>
              <a:t>ＳＮＳの多くは無料でサービスを提供している。ＳＮＳの運営会社はどうやって収益を</a:t>
            </a:r>
            <a:r>
              <a:rPr lang="ja-JP" altLang="ja-JP" dirty="0" smtClean="0"/>
              <a:t>得ている</a:t>
            </a:r>
            <a:r>
              <a:rPr lang="ja-JP" altLang="ja-JP" dirty="0"/>
              <a:t>のだろう</a:t>
            </a:r>
            <a:r>
              <a:rPr lang="ja-JP" altLang="ja-JP" dirty="0" smtClean="0"/>
              <a:t>。</a:t>
            </a:r>
            <a:endParaRPr lang="en-US" altLang="ja-JP" dirty="0" smtClean="0"/>
          </a:p>
          <a:p>
            <a:r>
              <a:rPr lang="ja-JP" altLang="en-US" dirty="0" smtClean="0"/>
              <a:t>また私たちのどんな</a:t>
            </a:r>
            <a:r>
              <a:rPr lang="ja-JP" altLang="en-US" dirty="0"/>
              <a:t>情報</a:t>
            </a:r>
            <a:r>
              <a:rPr lang="ja-JP" altLang="en-US" dirty="0" smtClean="0"/>
              <a:t>を利用しているのだろう</a:t>
            </a:r>
            <a:endParaRPr lang="ja-JP" altLang="ja-JP" dirty="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727502542"/>
              </p:ext>
            </p:extLst>
          </p:nvPr>
        </p:nvGraphicFramePr>
        <p:xfrm>
          <a:off x="693668" y="3744686"/>
          <a:ext cx="7756663" cy="1737360"/>
        </p:xfrm>
        <a:graphic>
          <a:graphicData uri="http://schemas.openxmlformats.org/drawingml/2006/table">
            <a:tbl>
              <a:tblPr bandRow="1">
                <a:tableStyleId>{21E4AEA4-8DFA-4A89-87EB-49C32662AFE0}</a:tableStyleId>
              </a:tblPr>
              <a:tblGrid>
                <a:gridCol w="7756663"/>
              </a:tblGrid>
              <a:tr h="633689">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spTree>
    <p:extLst>
      <p:ext uri="{BB962C8B-B14F-4D97-AF65-F5344CB8AC3E}">
        <p14:creationId xmlns:p14="http://schemas.microsoft.com/office/powerpoint/2010/main" val="198655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振り返り</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7886700" cy="937453"/>
          </a:xfrm>
        </p:spPr>
        <p:txBody>
          <a:bodyPr/>
          <a:lstStyle/>
          <a:p>
            <a:r>
              <a:rPr kumimoji="1" lang="en-US" altLang="ja-JP" dirty="0" smtClean="0"/>
              <a:t>No.9</a:t>
            </a:r>
            <a:r>
              <a:rPr kumimoji="1" lang="ja-JP" altLang="en-US" dirty="0" smtClean="0"/>
              <a:t>の授業で学んだこと、気づいたこと、考えたことを箇条書きで書きましょう。☞３行以上</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266585259"/>
              </p:ext>
            </p:extLst>
          </p:nvPr>
        </p:nvGraphicFramePr>
        <p:xfrm>
          <a:off x="758687" y="3007343"/>
          <a:ext cx="7756663" cy="1737360"/>
        </p:xfrm>
        <a:graphic>
          <a:graphicData uri="http://schemas.openxmlformats.org/drawingml/2006/table">
            <a:tbl>
              <a:tblPr bandRow="1">
                <a:tableStyleId>{21E4AEA4-8DFA-4A89-87EB-49C32662AFE0}</a:tableStyleId>
              </a:tblPr>
              <a:tblGrid>
                <a:gridCol w="7756663"/>
              </a:tblGrid>
              <a:tr h="370840">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803712304"/>
              </p:ext>
            </p:extLst>
          </p:nvPr>
        </p:nvGraphicFramePr>
        <p:xfrm>
          <a:off x="2419350" y="5392531"/>
          <a:ext cx="6096000" cy="128524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r>
                        <a:rPr kumimoji="1" lang="en-US" altLang="ja-JP" dirty="0" smtClean="0"/>
                        <a:t>A</a:t>
                      </a:r>
                      <a:endParaRPr kumimoji="1" lang="ja-JP" altLang="en-US" dirty="0"/>
                    </a:p>
                  </a:txBody>
                  <a:tcPr/>
                </a:tc>
                <a:tc>
                  <a:txBody>
                    <a:bodyPr/>
                    <a:lstStyle/>
                    <a:p>
                      <a:r>
                        <a:rPr kumimoji="1" lang="en-US" altLang="ja-JP" dirty="0" smtClean="0"/>
                        <a:t>B</a:t>
                      </a:r>
                      <a:endParaRPr kumimoji="1" lang="ja-JP" altLang="en-US" dirty="0"/>
                    </a:p>
                  </a:txBody>
                  <a:tcPr/>
                </a:tc>
                <a:tc>
                  <a:txBody>
                    <a:bodyPr/>
                    <a:lstStyle/>
                    <a:p>
                      <a:r>
                        <a:rPr kumimoji="1" lang="en-US" altLang="ja-JP" dirty="0" smtClean="0"/>
                        <a:t>C</a:t>
                      </a:r>
                      <a:endParaRPr kumimoji="1" lang="ja-JP" altLang="en-US" dirty="0"/>
                    </a:p>
                  </a:txBody>
                  <a:tcPr/>
                </a:tc>
              </a:tr>
              <a:tr h="370840">
                <a:tc>
                  <a:txBody>
                    <a:bodyPr/>
                    <a:lstStyle/>
                    <a:p>
                      <a:r>
                        <a:rPr kumimoji="1" lang="ja-JP" altLang="en-US" dirty="0" smtClean="0"/>
                        <a:t>・授業の内容をふまえ広げた内容</a:t>
                      </a:r>
                      <a:endParaRPr kumimoji="1" lang="en-US" altLang="ja-JP" dirty="0" smtClean="0"/>
                    </a:p>
                    <a:p>
                      <a:r>
                        <a:rPr kumimoji="1" lang="ja-JP" altLang="en-US" dirty="0" smtClean="0"/>
                        <a:t>・ボリューム</a:t>
                      </a:r>
                      <a:endParaRPr kumimoji="1" lang="ja-JP" altLang="en-US" dirty="0"/>
                    </a:p>
                  </a:txBody>
                  <a:tcPr/>
                </a:tc>
                <a:tc>
                  <a:txBody>
                    <a:bodyPr/>
                    <a:lstStyle/>
                    <a:p>
                      <a:r>
                        <a:rPr kumimoji="1" lang="ja-JP" altLang="en-US" dirty="0" smtClean="0"/>
                        <a:t>・授業で習った範囲の内容、感想</a:t>
                      </a:r>
                      <a:endParaRPr kumimoji="1" lang="ja-JP" altLang="en-US" dirty="0"/>
                    </a:p>
                  </a:txBody>
                  <a:tcPr/>
                </a:tc>
                <a:tc>
                  <a:txBody>
                    <a:bodyPr/>
                    <a:lstStyle/>
                    <a:p>
                      <a:r>
                        <a:rPr kumimoji="1" lang="ja-JP" altLang="en-US" dirty="0" smtClean="0"/>
                        <a:t>条件の不足</a:t>
                      </a:r>
                      <a:endParaRPr kumimoji="1" lang="ja-JP" altLang="en-US" dirty="0"/>
                    </a:p>
                  </a:txBody>
                  <a:tcPr/>
                </a:tc>
              </a:tr>
            </a:tbl>
          </a:graphicData>
        </a:graphic>
      </p:graphicFrame>
    </p:spTree>
    <p:extLst>
      <p:ext uri="{BB962C8B-B14F-4D97-AF65-F5344CB8AC3E}">
        <p14:creationId xmlns:p14="http://schemas.microsoft.com/office/powerpoint/2010/main" val="409115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１．コミュニケーションと</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lang="ja-JP" altLang="en-US" dirty="0" smtClean="0">
                <a:solidFill>
                  <a:srgbClr val="FF0000"/>
                </a:solidFill>
              </a:rPr>
              <a:t>　　　　　　　　　</a:t>
            </a:r>
            <a:r>
              <a:rPr kumimoji="1" lang="ja-JP" altLang="en-US" dirty="0" smtClean="0">
                <a:solidFill>
                  <a:srgbClr val="FF0000"/>
                </a:solidFill>
              </a:rPr>
              <a:t>メディアの活用</a:t>
            </a:r>
            <a:endParaRPr kumimoji="1" lang="ja-JP" altLang="en-US" dirty="0">
              <a:solidFill>
                <a:srgbClr val="FF0000"/>
              </a:solidFill>
            </a:endParaRPr>
          </a:p>
        </p:txBody>
      </p:sp>
      <p:sp>
        <p:nvSpPr>
          <p:cNvPr id="4" name="円/楕円 3"/>
          <p:cNvSpPr/>
          <p:nvPr/>
        </p:nvSpPr>
        <p:spPr>
          <a:xfrm>
            <a:off x="976745" y="3002972"/>
            <a:ext cx="758537" cy="7377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 name="円/楕円 4"/>
          <p:cNvSpPr/>
          <p:nvPr/>
        </p:nvSpPr>
        <p:spPr>
          <a:xfrm>
            <a:off x="6885708" y="3002971"/>
            <a:ext cx="758537" cy="7377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 name="角丸四角形 5"/>
          <p:cNvSpPr/>
          <p:nvPr/>
        </p:nvSpPr>
        <p:spPr>
          <a:xfrm>
            <a:off x="976745" y="3740727"/>
            <a:ext cx="758537" cy="12157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 name="角丸四角形 6"/>
          <p:cNvSpPr/>
          <p:nvPr/>
        </p:nvSpPr>
        <p:spPr>
          <a:xfrm>
            <a:off x="6885708" y="3740726"/>
            <a:ext cx="758537" cy="121573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左右矢印 7"/>
          <p:cNvSpPr/>
          <p:nvPr/>
        </p:nvSpPr>
        <p:spPr>
          <a:xfrm>
            <a:off x="2034886" y="3226374"/>
            <a:ext cx="4623954" cy="514352"/>
          </a:xfrm>
          <a:prstGeom prst="lef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514600" y="3740725"/>
            <a:ext cx="3969327" cy="369332"/>
          </a:xfrm>
          <a:prstGeom prst="rect">
            <a:avLst/>
          </a:prstGeom>
          <a:noFill/>
        </p:spPr>
        <p:txBody>
          <a:bodyPr wrap="square" rtlCol="0">
            <a:spAutoFit/>
          </a:bodyPr>
          <a:lstStyle/>
          <a:p>
            <a:r>
              <a:rPr kumimoji="1" lang="ja-JP" altLang="en-US" dirty="0" smtClean="0"/>
              <a:t>人と人とが意思や感情・思考を伝達</a:t>
            </a:r>
            <a:endParaRPr kumimoji="1" lang="ja-JP" altLang="en-US" dirty="0"/>
          </a:p>
        </p:txBody>
      </p:sp>
      <p:sp>
        <p:nvSpPr>
          <p:cNvPr id="10" name="テキスト ボックス 9"/>
          <p:cNvSpPr txBox="1"/>
          <p:nvPr/>
        </p:nvSpPr>
        <p:spPr>
          <a:xfrm>
            <a:off x="2847109" y="2670464"/>
            <a:ext cx="3200400" cy="523220"/>
          </a:xfrm>
          <a:prstGeom prst="rect">
            <a:avLst/>
          </a:prstGeom>
          <a:noFill/>
        </p:spPr>
        <p:txBody>
          <a:bodyPr wrap="square" rtlCol="0">
            <a:spAutoFit/>
          </a:bodyPr>
          <a:lstStyle/>
          <a:p>
            <a:r>
              <a:rPr kumimoji="1" lang="ja-JP" altLang="en-US" sz="2800" dirty="0" smtClean="0"/>
              <a:t>（</a:t>
            </a:r>
            <a:r>
              <a:rPr kumimoji="1" lang="ja-JP" altLang="en-US" sz="2800" dirty="0" smtClean="0">
                <a:solidFill>
                  <a:srgbClr val="FF0000"/>
                </a:solidFill>
              </a:rPr>
              <a:t>コミュニケーション</a:t>
            </a:r>
            <a:r>
              <a:rPr kumimoji="1" lang="ja-JP" altLang="en-US" sz="2800" dirty="0" smtClean="0"/>
              <a:t>）</a:t>
            </a:r>
            <a:endParaRPr kumimoji="1" lang="ja-JP" altLang="en-US" sz="2800" dirty="0"/>
          </a:p>
        </p:txBody>
      </p:sp>
      <p:sp>
        <p:nvSpPr>
          <p:cNvPr id="11" name="右矢印 10"/>
          <p:cNvSpPr/>
          <p:nvPr/>
        </p:nvSpPr>
        <p:spPr>
          <a:xfrm>
            <a:off x="2041815" y="4571998"/>
            <a:ext cx="1065068" cy="46759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2" name="右矢印 11"/>
          <p:cNvSpPr/>
          <p:nvPr/>
        </p:nvSpPr>
        <p:spPr>
          <a:xfrm>
            <a:off x="5514106" y="4571999"/>
            <a:ext cx="1144734" cy="46759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pic>
        <p:nvPicPr>
          <p:cNvPr id="1026" name="Picture 2" descr="スマートフォン・スマホのイラス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710" y="4338202"/>
            <a:ext cx="1181968" cy="11819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手紙のイラスト「封筒と便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5678" y="4360719"/>
            <a:ext cx="1191488" cy="1191488"/>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4447309" y="5686197"/>
            <a:ext cx="4156364" cy="369332"/>
          </a:xfrm>
          <a:prstGeom prst="rect">
            <a:avLst/>
          </a:prstGeom>
          <a:noFill/>
        </p:spPr>
        <p:txBody>
          <a:bodyPr wrap="square" rtlCol="0">
            <a:spAutoFit/>
          </a:bodyPr>
          <a:lstStyle/>
          <a:p>
            <a:r>
              <a:rPr lang="ja-JP" altLang="en-US" dirty="0" smtClean="0"/>
              <a:t>＝情報の送り手と受け手を媒介するもの</a:t>
            </a:r>
            <a:endParaRPr kumimoji="1" lang="ja-JP" altLang="en-US" dirty="0"/>
          </a:p>
        </p:txBody>
      </p:sp>
      <p:sp>
        <p:nvSpPr>
          <p:cNvPr id="16" name="テキスト ボックス 15"/>
          <p:cNvSpPr txBox="1"/>
          <p:nvPr/>
        </p:nvSpPr>
        <p:spPr>
          <a:xfrm>
            <a:off x="2857500" y="5585874"/>
            <a:ext cx="3200400" cy="523220"/>
          </a:xfrm>
          <a:prstGeom prst="rect">
            <a:avLst/>
          </a:prstGeom>
          <a:noFill/>
        </p:spPr>
        <p:txBody>
          <a:bodyPr wrap="square" rtlCol="0">
            <a:spAutoFit/>
          </a:bodyPr>
          <a:lstStyle/>
          <a:p>
            <a:r>
              <a:rPr kumimoji="1" lang="ja-JP" altLang="en-US" sz="2800" dirty="0" smtClean="0"/>
              <a:t>（</a:t>
            </a:r>
            <a:r>
              <a:rPr lang="ja-JP" altLang="en-US" sz="2800" dirty="0">
                <a:solidFill>
                  <a:srgbClr val="FF0000"/>
                </a:solidFill>
              </a:rPr>
              <a:t>メディア</a:t>
            </a:r>
            <a:r>
              <a:rPr kumimoji="1" lang="ja-JP" altLang="en-US" sz="2800" dirty="0" smtClean="0"/>
              <a:t>）</a:t>
            </a:r>
            <a:endParaRPr kumimoji="1" lang="ja-JP" altLang="en-US" sz="2800" dirty="0"/>
          </a:p>
        </p:txBody>
      </p:sp>
      <p:sp>
        <p:nvSpPr>
          <p:cNvPr id="13" name="テキスト ボックス 12"/>
          <p:cNvSpPr txBox="1"/>
          <p:nvPr/>
        </p:nvSpPr>
        <p:spPr>
          <a:xfrm>
            <a:off x="540327" y="1932709"/>
            <a:ext cx="2389909" cy="461665"/>
          </a:xfrm>
          <a:prstGeom prst="rect">
            <a:avLst/>
          </a:prstGeom>
          <a:noFill/>
        </p:spPr>
        <p:txBody>
          <a:bodyPr wrap="square" rtlCol="0">
            <a:spAutoFit/>
          </a:bodyPr>
          <a:lstStyle/>
          <a:p>
            <a:r>
              <a:rPr kumimoji="1" lang="en-US" altLang="ja-JP" sz="2400" dirty="0" smtClean="0"/>
              <a:t>【</a:t>
            </a:r>
            <a:r>
              <a:rPr kumimoji="1" lang="ja-JP" altLang="en-US" sz="2400" dirty="0" smtClean="0"/>
              <a:t>知識の整理①</a:t>
            </a:r>
            <a:r>
              <a:rPr kumimoji="1" lang="en-US" altLang="ja-JP" sz="2400" dirty="0" smtClean="0"/>
              <a:t>】</a:t>
            </a:r>
            <a:endParaRPr kumimoji="1" lang="ja-JP" altLang="en-US" sz="2400" dirty="0"/>
          </a:p>
        </p:txBody>
      </p:sp>
    </p:spTree>
    <p:extLst>
      <p:ext uri="{BB962C8B-B14F-4D97-AF65-F5344CB8AC3E}">
        <p14:creationId xmlns:p14="http://schemas.microsoft.com/office/powerpoint/2010/main" val="384613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実習１</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インターネットがなかった時代と今を比較して便利になったことは何だろう。具体的な状況をあげて、なかった時代と現在の方法を比較してみよう。</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031144032"/>
              </p:ext>
            </p:extLst>
          </p:nvPr>
        </p:nvGraphicFramePr>
        <p:xfrm>
          <a:off x="275358" y="3150277"/>
          <a:ext cx="8593283" cy="2891749"/>
        </p:xfrm>
        <a:graphic>
          <a:graphicData uri="http://schemas.openxmlformats.org/drawingml/2006/table">
            <a:tbl>
              <a:tblPr firstRow="1" bandRow="1">
                <a:tableStyleId>{00A15C55-8517-42AA-B614-E9B94910E393}</a:tableStyleId>
              </a:tblPr>
              <a:tblGrid>
                <a:gridCol w="2864125"/>
                <a:gridCol w="2864125"/>
                <a:gridCol w="2865033"/>
              </a:tblGrid>
              <a:tr h="413107">
                <a:tc>
                  <a:txBody>
                    <a:bodyPr/>
                    <a:lstStyle/>
                    <a:p>
                      <a:pPr algn="ctr">
                        <a:spcAft>
                          <a:spcPts val="0"/>
                        </a:spcAft>
                      </a:pPr>
                      <a:r>
                        <a:rPr lang="ja-JP" sz="2400" kern="100" dirty="0">
                          <a:effectLst/>
                        </a:rPr>
                        <a:t>状況</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400" kern="100">
                          <a:effectLst/>
                        </a:rPr>
                        <a:t>なかった時代</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400" kern="100">
                          <a:effectLst/>
                        </a:rPr>
                        <a:t>ある時代</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478642">
                <a:tc>
                  <a:txBody>
                    <a:bodyPr/>
                    <a:lstStyle/>
                    <a:p>
                      <a:pPr algn="just">
                        <a:spcAft>
                          <a:spcPts val="0"/>
                        </a:spcAft>
                      </a:pPr>
                      <a:r>
                        <a:rPr lang="ja-JP" sz="2400" kern="100" dirty="0">
                          <a:effectLst/>
                        </a:rPr>
                        <a:t>（例）天気を調べる</a:t>
                      </a:r>
                    </a:p>
                    <a:p>
                      <a:pPr algn="just">
                        <a:spcAft>
                          <a:spcPts val="0"/>
                        </a:spcAft>
                      </a:pPr>
                      <a:r>
                        <a:rPr lang="ja-JP" sz="2400" kern="100" dirty="0">
                          <a:effectLst/>
                        </a:rPr>
                        <a:t>（例）映画の</a:t>
                      </a:r>
                      <a:r>
                        <a:rPr lang="ja-JP" sz="2400" kern="100" dirty="0" smtClean="0">
                          <a:effectLst/>
                        </a:rPr>
                        <a:t>開始</a:t>
                      </a:r>
                      <a:endParaRPr lang="en-US" altLang="ja-JP" sz="2400" kern="100" dirty="0" smtClean="0">
                        <a:effectLst/>
                      </a:endParaRPr>
                    </a:p>
                    <a:p>
                      <a:pPr algn="just">
                        <a:spcAft>
                          <a:spcPts val="0"/>
                        </a:spcAft>
                      </a:pPr>
                      <a:r>
                        <a:rPr lang="ja-JP" altLang="en-US" sz="2400" kern="100" dirty="0" smtClean="0">
                          <a:effectLst/>
                        </a:rPr>
                        <a:t>　　　</a:t>
                      </a:r>
                      <a:r>
                        <a:rPr lang="ja-JP" sz="2400" kern="100" dirty="0" smtClean="0">
                          <a:effectLst/>
                        </a:rPr>
                        <a:t>時刻</a:t>
                      </a:r>
                      <a:r>
                        <a:rPr lang="ja-JP" sz="2400" kern="100" dirty="0">
                          <a:effectLst/>
                        </a:rPr>
                        <a:t>を調べる</a:t>
                      </a:r>
                    </a:p>
                    <a:p>
                      <a:pPr algn="just">
                        <a:spcAft>
                          <a:spcPts val="0"/>
                        </a:spcAft>
                      </a:pPr>
                      <a:r>
                        <a:rPr lang="en-US" sz="2400" kern="100" dirty="0">
                          <a:effectLst/>
                        </a:rPr>
                        <a:t> </a:t>
                      </a:r>
                      <a:endParaRPr lang="ja-JP" sz="2400" kern="100" dirty="0">
                        <a:effectLst/>
                      </a:endParaRPr>
                    </a:p>
                    <a:p>
                      <a:pPr algn="just">
                        <a:spcAft>
                          <a:spcPts val="0"/>
                        </a:spcAft>
                      </a:pPr>
                      <a:r>
                        <a:rPr lang="en-US" sz="2400" kern="100" dirty="0">
                          <a:effectLst/>
                        </a:rPr>
                        <a:t> </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dirty="0">
                          <a:effectLst/>
                        </a:rPr>
                        <a:t>（例）</a:t>
                      </a:r>
                      <a:r>
                        <a:rPr lang="en-US" sz="2400" kern="100" dirty="0">
                          <a:effectLst/>
                        </a:rPr>
                        <a:t>177</a:t>
                      </a:r>
                      <a:r>
                        <a:rPr lang="ja-JP" sz="2400" kern="100" dirty="0">
                          <a:effectLst/>
                        </a:rPr>
                        <a:t>に</a:t>
                      </a:r>
                      <a:r>
                        <a:rPr lang="ja-JP" sz="2400" kern="100" dirty="0" smtClean="0">
                          <a:effectLst/>
                        </a:rPr>
                        <a:t>電話</a:t>
                      </a:r>
                      <a:r>
                        <a:rPr lang="ja-JP" altLang="en-US" sz="2400" kern="100" dirty="0" smtClean="0">
                          <a:effectLst/>
                        </a:rPr>
                        <a:t>する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dirty="0">
                          <a:effectLst/>
                        </a:rPr>
                        <a:t>（例）スマホで調べる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5" name="テキスト ボックス 4"/>
          <p:cNvSpPr txBox="1"/>
          <p:nvPr/>
        </p:nvSpPr>
        <p:spPr>
          <a:xfrm>
            <a:off x="5985164" y="6176963"/>
            <a:ext cx="2826328" cy="369332"/>
          </a:xfrm>
          <a:prstGeom prst="rect">
            <a:avLst/>
          </a:prstGeom>
          <a:noFill/>
        </p:spPr>
        <p:txBody>
          <a:bodyPr wrap="square" rtlCol="0">
            <a:spAutoFit/>
          </a:bodyPr>
          <a:lstStyle/>
          <a:p>
            <a:r>
              <a:rPr kumimoji="1" lang="ja-JP" altLang="en-US" dirty="0" smtClean="0"/>
              <a:t>☞例以外に２つ調べる</a:t>
            </a:r>
            <a:endParaRPr kumimoji="1" lang="ja-JP" altLang="en-US" dirty="0"/>
          </a:p>
        </p:txBody>
      </p:sp>
    </p:spTree>
    <p:extLst>
      <p:ext uri="{BB962C8B-B14F-4D97-AF65-F5344CB8AC3E}">
        <p14:creationId xmlns:p14="http://schemas.microsoft.com/office/powerpoint/2010/main" val="31127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昔はどうだっただろう？</a:t>
            </a:r>
            <a:endParaRPr kumimoji="1" lang="ja-JP" altLang="en-US" dirty="0"/>
          </a:p>
        </p:txBody>
      </p:sp>
      <p:sp>
        <p:nvSpPr>
          <p:cNvPr id="3" name="コンテンツ プレースホルダー 2"/>
          <p:cNvSpPr>
            <a:spLocks noGrp="1"/>
          </p:cNvSpPr>
          <p:nvPr>
            <p:ph idx="1"/>
          </p:nvPr>
        </p:nvSpPr>
        <p:spPr>
          <a:xfrm>
            <a:off x="628650" y="1825625"/>
            <a:ext cx="7886700" cy="4699866"/>
          </a:xfrm>
        </p:spPr>
        <p:txBody>
          <a:bodyPr>
            <a:normAutofit/>
          </a:bodyPr>
          <a:lstStyle/>
          <a:p>
            <a:r>
              <a:rPr kumimoji="1" lang="ja-JP" altLang="en-US" dirty="0" smtClean="0"/>
              <a:t>電車に乗る</a:t>
            </a:r>
            <a:endParaRPr kumimoji="1" lang="en-US" altLang="ja-JP" dirty="0" smtClean="0"/>
          </a:p>
          <a:p>
            <a:r>
              <a:rPr kumimoji="1" lang="ja-JP" altLang="en-US" dirty="0" smtClean="0"/>
              <a:t>待ち合わせをする</a:t>
            </a:r>
            <a:endParaRPr kumimoji="1" lang="en-US" altLang="ja-JP" dirty="0" smtClean="0"/>
          </a:p>
          <a:p>
            <a:r>
              <a:rPr lang="ja-JP" altLang="en-US" dirty="0"/>
              <a:t>バスの時刻を</a:t>
            </a:r>
            <a:r>
              <a:rPr lang="ja-JP" altLang="en-US" dirty="0" smtClean="0"/>
              <a:t>調べる</a:t>
            </a:r>
            <a:endParaRPr lang="en-US" altLang="ja-JP" dirty="0" smtClean="0"/>
          </a:p>
          <a:p>
            <a:r>
              <a:rPr kumimoji="1" lang="ja-JP" altLang="en-US" dirty="0"/>
              <a:t>電車の時刻を</a:t>
            </a:r>
            <a:r>
              <a:rPr kumimoji="1" lang="ja-JP" altLang="en-US" dirty="0" smtClean="0"/>
              <a:t>調べる</a:t>
            </a:r>
            <a:endParaRPr kumimoji="1" lang="en-US" altLang="ja-JP" dirty="0" smtClean="0"/>
          </a:p>
          <a:p>
            <a:r>
              <a:rPr kumimoji="1" lang="ja-JP" altLang="en-US" dirty="0" smtClean="0"/>
              <a:t>一斉に連絡する</a:t>
            </a:r>
            <a:endParaRPr kumimoji="1" lang="en-US" altLang="ja-JP" dirty="0" smtClean="0"/>
          </a:p>
          <a:p>
            <a:r>
              <a:rPr lang="ja-JP" altLang="en-US" dirty="0" smtClean="0"/>
              <a:t>音楽ＣＤを買う・借りる</a:t>
            </a:r>
            <a:endParaRPr lang="en-US" altLang="ja-JP" dirty="0" smtClean="0"/>
          </a:p>
          <a:p>
            <a:r>
              <a:rPr kumimoji="1" lang="ja-JP" altLang="en-US" dirty="0"/>
              <a:t>漫画</a:t>
            </a:r>
            <a:r>
              <a:rPr kumimoji="1" lang="ja-JP" altLang="en-US" dirty="0" smtClean="0"/>
              <a:t>を読む</a:t>
            </a:r>
            <a:endParaRPr kumimoji="1" lang="en-US" altLang="ja-JP" dirty="0" smtClean="0"/>
          </a:p>
          <a:p>
            <a:r>
              <a:rPr lang="ja-JP" altLang="en-US" dirty="0" smtClean="0"/>
              <a:t>会員証・ポイントカードを利用</a:t>
            </a:r>
            <a:endParaRPr lang="en-US" altLang="ja-JP" dirty="0" smtClean="0"/>
          </a:p>
          <a:p>
            <a:r>
              <a:rPr lang="ja-JP" altLang="en-US" dirty="0"/>
              <a:t>大学</a:t>
            </a:r>
            <a:r>
              <a:rPr lang="ja-JP" altLang="en-US" dirty="0" smtClean="0"/>
              <a:t>の行き方を調べる</a:t>
            </a:r>
            <a:endParaRPr kumimoji="1" lang="ja-JP" altLang="en-US" dirty="0"/>
          </a:p>
        </p:txBody>
      </p:sp>
    </p:spTree>
    <p:extLst>
      <p:ext uri="{BB962C8B-B14F-4D97-AF65-F5344CB8AC3E}">
        <p14:creationId xmlns:p14="http://schemas.microsoft.com/office/powerpoint/2010/main" val="410548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2885498"/>
            <a:ext cx="7886700" cy="3068493"/>
          </a:xfrm>
        </p:spPr>
        <p:txBody>
          <a:bodyPr/>
          <a:lstStyle/>
          <a:p>
            <a:r>
              <a:rPr lang="ja-JP" altLang="en-US" dirty="0"/>
              <a:t>メディアが持つ特性を理解できて</a:t>
            </a:r>
            <a:r>
              <a:rPr lang="ja-JP" altLang="en-US" dirty="0" smtClean="0"/>
              <a:t>いない</a:t>
            </a:r>
            <a:endParaRPr lang="en-US" altLang="ja-JP" dirty="0" smtClean="0"/>
          </a:p>
          <a:p>
            <a:pPr marL="0" indent="0">
              <a:buNone/>
            </a:pPr>
            <a:r>
              <a:rPr kumimoji="1" lang="ja-JP" altLang="en-US" dirty="0" smtClean="0"/>
              <a:t>　（例）文字だけでは感情が伝わりにくい</a:t>
            </a:r>
            <a:endParaRPr kumimoji="1" lang="en-US" altLang="ja-JP" dirty="0"/>
          </a:p>
          <a:p>
            <a:r>
              <a:rPr lang="ja-JP" altLang="en-US" dirty="0" smtClean="0"/>
              <a:t>お互いの社会や文化の違いを理解できていない</a:t>
            </a:r>
            <a:endParaRPr lang="en-US" altLang="ja-JP" dirty="0" smtClean="0"/>
          </a:p>
          <a:p>
            <a:pPr marL="0" indent="0">
              <a:buNone/>
            </a:pPr>
            <a:r>
              <a:rPr kumimoji="1" lang="ja-JP" altLang="en-US" dirty="0" smtClean="0"/>
              <a:t>　（例）大阪弁が理解できない</a:t>
            </a:r>
            <a:endParaRPr kumimoji="1" lang="en-US" altLang="ja-JP" dirty="0"/>
          </a:p>
          <a:p>
            <a:r>
              <a:rPr kumimoji="1" lang="ja-JP" altLang="en-US" dirty="0" smtClean="0"/>
              <a:t>情報を伝える（読み取る）技術が未熟である</a:t>
            </a:r>
            <a:endParaRPr kumimoji="1" lang="en-US" altLang="ja-JP" dirty="0" smtClean="0"/>
          </a:p>
          <a:p>
            <a:pPr marL="0" indent="0">
              <a:buNone/>
            </a:pPr>
            <a:r>
              <a:rPr lang="ja-JP" altLang="en-US" dirty="0"/>
              <a:t>　</a:t>
            </a:r>
            <a:r>
              <a:rPr lang="ja-JP" altLang="en-US" dirty="0" smtClean="0"/>
              <a:t>（例）複数の解釈がある</a:t>
            </a:r>
            <a:endParaRPr kumimoji="1" lang="ja-JP" altLang="en-US" dirty="0"/>
          </a:p>
        </p:txBody>
      </p:sp>
      <p:sp>
        <p:nvSpPr>
          <p:cNvPr id="5" name="タイトル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t>コミュニケーションの失敗</a:t>
            </a:r>
            <a:r>
              <a:rPr lang="en-US" altLang="ja-JP" sz="2400" dirty="0" smtClean="0"/>
              <a:t/>
            </a:r>
            <a:br>
              <a:rPr lang="en-US" altLang="ja-JP" sz="2400" dirty="0" smtClean="0"/>
            </a:br>
            <a:r>
              <a:rPr lang="ja-JP" altLang="en-US" dirty="0" smtClean="0"/>
              <a:t>送り手と受け手のすれ違い</a:t>
            </a:r>
            <a:endParaRPr lang="ja-JP" altLang="en-US" dirty="0"/>
          </a:p>
        </p:txBody>
      </p:sp>
      <p:sp>
        <p:nvSpPr>
          <p:cNvPr id="6" name="上矢印 5"/>
          <p:cNvSpPr/>
          <p:nvPr/>
        </p:nvSpPr>
        <p:spPr>
          <a:xfrm>
            <a:off x="2743200" y="1805857"/>
            <a:ext cx="1246909" cy="889720"/>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93569" y="2300723"/>
            <a:ext cx="1168977" cy="584775"/>
          </a:xfrm>
          <a:prstGeom prst="rect">
            <a:avLst/>
          </a:prstGeom>
          <a:noFill/>
        </p:spPr>
        <p:txBody>
          <a:bodyPr wrap="square" rtlCol="0">
            <a:spAutoFit/>
          </a:bodyPr>
          <a:lstStyle/>
          <a:p>
            <a:r>
              <a:rPr kumimoji="1" lang="ja-JP" altLang="en-US" sz="3200" dirty="0" smtClean="0"/>
              <a:t>原因</a:t>
            </a:r>
            <a:endParaRPr kumimoji="1" lang="ja-JP" altLang="en-US" sz="3200" dirty="0"/>
          </a:p>
        </p:txBody>
      </p:sp>
    </p:spTree>
    <p:extLst>
      <p:ext uri="{BB962C8B-B14F-4D97-AF65-F5344CB8AC3E}">
        <p14:creationId xmlns:p14="http://schemas.microsoft.com/office/powerpoint/2010/main" val="204594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4"/>
            <a:ext cx="7886700" cy="1738457"/>
          </a:xfrm>
        </p:spPr>
        <p:txBody>
          <a:bodyPr>
            <a:normAutofit/>
          </a:bodyPr>
          <a:lstStyle/>
          <a:p>
            <a:r>
              <a:rPr lang="ja-JP" altLang="ja-JP" dirty="0"/>
              <a:t>コミュニケーションで、相手にうまく伝わらなかったり、上手に説明</a:t>
            </a:r>
            <a:r>
              <a:rPr lang="ja-JP" altLang="ja-JP" dirty="0" smtClean="0"/>
              <a:t>できなかったり</a:t>
            </a:r>
            <a:r>
              <a:rPr lang="ja-JP" altLang="ja-JP" dirty="0"/>
              <a:t>、思い違いをした例はないだろうか。自分や周りの経験を書いてください。　☞２つ以上</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274037789"/>
              </p:ext>
            </p:extLst>
          </p:nvPr>
        </p:nvGraphicFramePr>
        <p:xfrm>
          <a:off x="767397" y="3699016"/>
          <a:ext cx="7747953" cy="2125980"/>
        </p:xfrm>
        <a:graphic>
          <a:graphicData uri="http://schemas.openxmlformats.org/drawingml/2006/table">
            <a:tbl>
              <a:tblPr firstRow="1" firstCol="1" bandRow="1">
                <a:tableStyleId>{8A107856-5554-42FB-B03E-39F5DBC370BA}</a:tableStyleId>
              </a:tblPr>
              <a:tblGrid>
                <a:gridCol w="7747953"/>
              </a:tblGrid>
              <a:tr h="0">
                <a:tc>
                  <a:txBody>
                    <a:bodyPr/>
                    <a:lstStyle/>
                    <a:p>
                      <a:pPr algn="just">
                        <a:spcAft>
                          <a:spcPts val="0"/>
                        </a:spcAft>
                      </a:pPr>
                      <a:r>
                        <a:rPr lang="ja-JP" sz="1800" kern="100" dirty="0">
                          <a:effectLst/>
                        </a:rPr>
                        <a:t>（例）大阪弁の片付けるという意味の「なおす」が東京の友人には</a:t>
                      </a:r>
                      <a:r>
                        <a:rPr lang="ja-JP" sz="1800" kern="100" dirty="0" smtClean="0">
                          <a:effectLst/>
                        </a:rPr>
                        <a:t>通じなかった</a:t>
                      </a: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ja-JP" sz="180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6003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実習３</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825625"/>
            <a:ext cx="7886700" cy="2060575"/>
          </a:xfrm>
        </p:spPr>
        <p:txBody>
          <a:bodyPr/>
          <a:lstStyle/>
          <a:p>
            <a:r>
              <a:rPr lang="ja-JP" altLang="ja-JP" dirty="0"/>
              <a:t>ネットでは「フェイクニュース」とよばれるうその情報が流れることも多い</a:t>
            </a:r>
            <a:r>
              <a:rPr lang="ja-JP" altLang="ja-JP" dirty="0" smtClean="0"/>
              <a:t>。フェィクニュース</a:t>
            </a:r>
            <a:r>
              <a:rPr lang="ja-JP" altLang="ja-JP" dirty="0"/>
              <a:t>は社会不安の時に多く流れる。「コロナウィルス」</a:t>
            </a:r>
            <a:r>
              <a:rPr lang="ja-JP" altLang="ja-JP" dirty="0" smtClean="0"/>
              <a:t>や</a:t>
            </a:r>
            <a:r>
              <a:rPr lang="ja-JP" altLang="en-US" dirty="0" smtClean="0"/>
              <a:t>「コロナワクチン」、</a:t>
            </a:r>
            <a:r>
              <a:rPr lang="ja-JP" altLang="ja-JP" dirty="0" smtClean="0"/>
              <a:t>「</a:t>
            </a:r>
            <a:r>
              <a:rPr lang="ja-JP" altLang="en-US" dirty="0" smtClean="0"/>
              <a:t>東日本大震災</a:t>
            </a:r>
            <a:r>
              <a:rPr lang="ja-JP" altLang="ja-JP" dirty="0" smtClean="0"/>
              <a:t>」</a:t>
            </a:r>
            <a:r>
              <a:rPr lang="ja-JP" altLang="ja-JP" dirty="0"/>
              <a:t>など</a:t>
            </a:r>
            <a:r>
              <a:rPr lang="ja-JP" altLang="ja-JP" dirty="0" smtClean="0"/>
              <a:t>のとき</a:t>
            </a:r>
            <a:r>
              <a:rPr lang="ja-JP" altLang="ja-JP" dirty="0"/>
              <a:t>に流れたフェイクニュースを調べて書きだしてみよう。　</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39337984"/>
              </p:ext>
            </p:extLst>
          </p:nvPr>
        </p:nvGraphicFramePr>
        <p:xfrm>
          <a:off x="698023" y="4312079"/>
          <a:ext cx="7747953" cy="1851660"/>
        </p:xfrm>
        <a:graphic>
          <a:graphicData uri="http://schemas.openxmlformats.org/drawingml/2006/table">
            <a:tbl>
              <a:tblPr firstRow="1" firstCol="1" bandRow="1">
                <a:tableStyleId>{8A107856-5554-42FB-B03E-39F5DBC370BA}</a:tableStyleId>
              </a:tblPr>
              <a:tblGrid>
                <a:gridCol w="7747953"/>
              </a:tblGrid>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dirty="0" smtClean="0"/>
                        <a:t>☞２つ以上</a:t>
                      </a:r>
                      <a:endParaRPr kumimoji="1" lang="ja-JP" altLang="en-US" dirty="0" smtClean="0"/>
                    </a:p>
                    <a:p>
                      <a:pPr algn="just">
                        <a:spcAft>
                          <a:spcPts val="0"/>
                        </a:spcAft>
                      </a:pP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en-US" altLang="ja-JP" sz="1800" kern="100" dirty="0" smtClean="0">
                        <a:effectLst/>
                      </a:endParaRPr>
                    </a:p>
                    <a:p>
                      <a:pPr algn="just">
                        <a:spcAft>
                          <a:spcPts val="0"/>
                        </a:spcAft>
                      </a:pPr>
                      <a:endParaRPr lang="ja-JP" sz="180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0126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6569" y="1758950"/>
            <a:ext cx="4982439" cy="4452719"/>
          </a:xfrm>
          <a:prstGeom prst="rect">
            <a:avLst/>
          </a:prstGeom>
        </p:spPr>
      </p:pic>
      <p:sp>
        <p:nvSpPr>
          <p:cNvPr id="5" name="正方形/長方形 4"/>
          <p:cNvSpPr/>
          <p:nvPr/>
        </p:nvSpPr>
        <p:spPr>
          <a:xfrm>
            <a:off x="3678382" y="6211669"/>
            <a:ext cx="4572000" cy="646331"/>
          </a:xfrm>
          <a:prstGeom prst="rect">
            <a:avLst/>
          </a:prstGeom>
        </p:spPr>
        <p:txBody>
          <a:bodyPr>
            <a:spAutoFit/>
          </a:bodyPr>
          <a:lstStyle/>
          <a:p>
            <a:r>
              <a:rPr lang="en-US" altLang="ja-JP" dirty="0" smtClean="0"/>
              <a:t>https://www.soumu.go.jp/johotsusintokei/whitepaper/ja/r03/pdf/n2500000_h.pdf</a:t>
            </a:r>
            <a:endParaRPr lang="ja-JP" altLang="en-US" dirty="0"/>
          </a:p>
        </p:txBody>
      </p:sp>
      <p:sp>
        <p:nvSpPr>
          <p:cNvPr id="6" name="タイトル 5"/>
          <p:cNvSpPr>
            <a:spLocks noGrp="1"/>
          </p:cNvSpPr>
          <p:nvPr>
            <p:ph type="title"/>
          </p:nvPr>
        </p:nvSpPr>
        <p:spPr/>
        <p:txBody>
          <a:bodyPr/>
          <a:lstStyle/>
          <a:p>
            <a:r>
              <a:rPr kumimoji="1" lang="ja-JP" altLang="en-US" dirty="0" smtClean="0"/>
              <a:t>コロナウィルスについての</a:t>
            </a:r>
            <a:r>
              <a:rPr kumimoji="1" lang="en-US" altLang="ja-JP" dirty="0" smtClean="0"/>
              <a:t/>
            </a:r>
            <a:br>
              <a:rPr kumimoji="1" lang="en-US" altLang="ja-JP" dirty="0" smtClean="0"/>
            </a:br>
            <a:r>
              <a:rPr kumimoji="1" lang="ja-JP" altLang="en-US" dirty="0" smtClean="0"/>
              <a:t>　　　　　　　　　　フェィクニュース</a:t>
            </a:r>
            <a:endParaRPr kumimoji="1" lang="ja-JP" altLang="en-US" dirty="0"/>
          </a:p>
        </p:txBody>
      </p:sp>
    </p:spTree>
    <p:extLst>
      <p:ext uri="{BB962C8B-B14F-4D97-AF65-F5344CB8AC3E}">
        <p14:creationId xmlns:p14="http://schemas.microsoft.com/office/powerpoint/2010/main" val="289508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コンテンツ プレースホルダー 4"/>
          <p:cNvSpPr>
            <a:spLocks noGrp="1"/>
          </p:cNvSpPr>
          <p:nvPr>
            <p:ph idx="1"/>
          </p:nvPr>
        </p:nvSpPr>
        <p:spPr>
          <a:xfrm>
            <a:off x="628650" y="2394374"/>
            <a:ext cx="7886700" cy="2167236"/>
          </a:xfrm>
        </p:spPr>
        <p:txBody>
          <a:bodyPr/>
          <a:lstStyle/>
          <a:p>
            <a:pPr marL="0" indent="0">
              <a:buNone/>
            </a:pPr>
            <a:r>
              <a:rPr kumimoji="1" lang="ja-JP" altLang="en-US" dirty="0" smtClean="0"/>
              <a:t>（</a:t>
            </a:r>
            <a:r>
              <a:rPr kumimoji="1" lang="ja-JP" altLang="en-US" dirty="0" smtClean="0">
                <a:solidFill>
                  <a:srgbClr val="FF0000"/>
                </a:solidFill>
              </a:rPr>
              <a:t>メディアリテラシー</a:t>
            </a:r>
            <a:r>
              <a:rPr kumimoji="1" lang="ja-JP" altLang="en-US" dirty="0" smtClean="0"/>
              <a:t>）</a:t>
            </a:r>
            <a:endParaRPr kumimoji="1" lang="en-US" altLang="ja-JP" dirty="0" smtClean="0"/>
          </a:p>
          <a:p>
            <a:pPr marL="0" indent="0">
              <a:buNone/>
            </a:pPr>
            <a:r>
              <a:rPr lang="ja-JP" altLang="en-US" dirty="0"/>
              <a:t>　</a:t>
            </a:r>
            <a:endParaRPr kumimoji="1" lang="ja-JP" altLang="en-US" dirty="0"/>
          </a:p>
        </p:txBody>
      </p:sp>
      <p:sp>
        <p:nvSpPr>
          <p:cNvPr id="3" name="テキスト ボックス 2"/>
          <p:cNvSpPr txBox="1"/>
          <p:nvPr/>
        </p:nvSpPr>
        <p:spPr>
          <a:xfrm>
            <a:off x="540327" y="1932709"/>
            <a:ext cx="2389909" cy="461665"/>
          </a:xfrm>
          <a:prstGeom prst="rect">
            <a:avLst/>
          </a:prstGeom>
          <a:noFill/>
        </p:spPr>
        <p:txBody>
          <a:bodyPr wrap="square" rtlCol="0">
            <a:spAutoFit/>
          </a:bodyPr>
          <a:lstStyle/>
          <a:p>
            <a:r>
              <a:rPr kumimoji="1" lang="en-US" altLang="ja-JP" sz="2400" dirty="0" smtClean="0"/>
              <a:t>【</a:t>
            </a:r>
            <a:r>
              <a:rPr kumimoji="1" lang="ja-JP" altLang="en-US" sz="2400" dirty="0" smtClean="0"/>
              <a:t>知識の整理③</a:t>
            </a:r>
            <a:r>
              <a:rPr kumimoji="1" lang="en-US" altLang="ja-JP" sz="2400" dirty="0" smtClean="0"/>
              <a:t>】</a:t>
            </a:r>
            <a:endParaRPr kumimoji="1" lang="ja-JP" altLang="en-US" sz="2400" dirty="0"/>
          </a:p>
        </p:txBody>
      </p:sp>
      <p:graphicFrame>
        <p:nvGraphicFramePr>
          <p:cNvPr id="7" name="表 6"/>
          <p:cNvGraphicFramePr>
            <a:graphicFrameLocks noGrp="1"/>
          </p:cNvGraphicFramePr>
          <p:nvPr>
            <p:extLst>
              <p:ext uri="{D42A27DB-BD31-4B8C-83A1-F6EECF244321}">
                <p14:modId xmlns:p14="http://schemas.microsoft.com/office/powerpoint/2010/main" val="2472487907"/>
              </p:ext>
            </p:extLst>
          </p:nvPr>
        </p:nvGraphicFramePr>
        <p:xfrm>
          <a:off x="813896" y="2885123"/>
          <a:ext cx="7623521" cy="1706880"/>
        </p:xfrm>
        <a:graphic>
          <a:graphicData uri="http://schemas.openxmlformats.org/drawingml/2006/table">
            <a:tbl>
              <a:tblPr firstRow="1" firstCol="1" bandRow="1">
                <a:tableStyleId>{5C22544A-7EE6-4342-B048-85BDC9FD1C3A}</a:tableStyleId>
              </a:tblPr>
              <a:tblGrid>
                <a:gridCol w="7623521"/>
              </a:tblGrid>
              <a:tr h="0">
                <a:tc>
                  <a:txBody>
                    <a:bodyPr/>
                    <a:lstStyle/>
                    <a:p>
                      <a:pPr algn="just">
                        <a:spcAft>
                          <a:spcPts val="0"/>
                        </a:spcAft>
                      </a:pPr>
                      <a:r>
                        <a:rPr lang="ja-JP" sz="2800" b="0" kern="100" dirty="0" smtClean="0">
                          <a:solidFill>
                            <a:schemeClr val="tx1"/>
                          </a:solidFill>
                          <a:effectLst/>
                        </a:rPr>
                        <a:t>・</a:t>
                      </a:r>
                      <a:r>
                        <a:rPr lang="ja-JP" sz="2800" b="0" kern="100" dirty="0">
                          <a:solidFill>
                            <a:schemeClr val="tx1"/>
                          </a:solidFill>
                          <a:effectLst/>
                        </a:rPr>
                        <a:t>メディアの意味と特性を理解し</a:t>
                      </a:r>
                      <a:r>
                        <a:rPr lang="ja-JP" sz="2800" b="0" kern="100" dirty="0" smtClean="0">
                          <a:solidFill>
                            <a:schemeClr val="tx1"/>
                          </a:solidFill>
                          <a:effectLst/>
                        </a:rPr>
                        <a:t>、</a:t>
                      </a:r>
                      <a:endParaRPr lang="en-US" altLang="ja-JP" sz="2800" b="0" kern="100" dirty="0" smtClean="0">
                        <a:solidFill>
                          <a:schemeClr val="tx1"/>
                        </a:solidFill>
                        <a:effectLst/>
                      </a:endParaRPr>
                    </a:p>
                    <a:p>
                      <a:pPr algn="just">
                        <a:spcAft>
                          <a:spcPts val="0"/>
                        </a:spcAft>
                      </a:pPr>
                      <a:r>
                        <a:rPr lang="ja-JP" altLang="en-US" sz="2800" b="0" kern="100" dirty="0" smtClean="0">
                          <a:solidFill>
                            <a:schemeClr val="tx1"/>
                          </a:solidFill>
                          <a:effectLst/>
                        </a:rPr>
                        <a:t>　</a:t>
                      </a:r>
                      <a:r>
                        <a:rPr lang="ja-JP" sz="2800" b="0" kern="100" dirty="0" smtClean="0">
                          <a:solidFill>
                            <a:schemeClr val="tx1"/>
                          </a:solidFill>
                          <a:effectLst/>
                        </a:rPr>
                        <a:t>受け手</a:t>
                      </a:r>
                      <a:r>
                        <a:rPr lang="ja-JP" sz="2800" b="0" kern="100" dirty="0">
                          <a:solidFill>
                            <a:schemeClr val="tx1"/>
                          </a:solidFill>
                          <a:effectLst/>
                        </a:rPr>
                        <a:t>として情報を正しく読み解く能力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smtClean="0">
                          <a:solidFill>
                            <a:schemeClr val="tx1"/>
                          </a:solidFill>
                          <a:effectLst/>
                        </a:rPr>
                        <a:t>・</a:t>
                      </a:r>
                      <a:r>
                        <a:rPr lang="ja-JP" sz="2800" b="0" kern="100" dirty="0">
                          <a:solidFill>
                            <a:schemeClr val="tx1"/>
                          </a:solidFill>
                          <a:effectLst/>
                        </a:rPr>
                        <a:t>送り手として正確に情報を表現・発信する能力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0">
                <a:tc>
                  <a:txBody>
                    <a:bodyPr/>
                    <a:lstStyle/>
                    <a:p>
                      <a:pPr algn="just">
                        <a:spcAft>
                          <a:spcPts val="0"/>
                        </a:spcAft>
                      </a:pPr>
                      <a:r>
                        <a:rPr lang="ja-JP" sz="2800" b="0" kern="100" dirty="0" smtClean="0">
                          <a:solidFill>
                            <a:schemeClr val="tx1"/>
                          </a:solidFill>
                          <a:effectLst/>
                        </a:rPr>
                        <a:t>・</a:t>
                      </a:r>
                      <a:r>
                        <a:rPr lang="ja-JP" sz="2800" b="0" kern="100" dirty="0">
                          <a:solidFill>
                            <a:schemeClr val="tx1"/>
                          </a:solidFill>
                          <a:effectLst/>
                        </a:rPr>
                        <a:t>メディアのあり方を考え、自ら行動できる能力</a:t>
                      </a:r>
                      <a:endParaRPr lang="ja-JP" sz="28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8" name="下矢印 7"/>
          <p:cNvSpPr/>
          <p:nvPr/>
        </p:nvSpPr>
        <p:spPr>
          <a:xfrm>
            <a:off x="3148446" y="5083454"/>
            <a:ext cx="1288473" cy="36368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956897" y="5561514"/>
            <a:ext cx="4236086" cy="646331"/>
          </a:xfrm>
          <a:prstGeom prst="rect">
            <a:avLst/>
          </a:prstGeom>
          <a:noFill/>
        </p:spPr>
        <p:txBody>
          <a:bodyPr wrap="square" rtlCol="0">
            <a:spAutoFit/>
          </a:bodyPr>
          <a:lstStyle/>
          <a:p>
            <a:r>
              <a:rPr kumimoji="1" lang="ja-JP" altLang="en-US" sz="3600" dirty="0" smtClean="0">
                <a:solidFill>
                  <a:srgbClr val="FF0000"/>
                </a:solidFill>
              </a:rPr>
              <a:t>情報社会で必要な力</a:t>
            </a:r>
            <a:endParaRPr kumimoji="1" lang="ja-JP" altLang="en-US" sz="3600" dirty="0">
              <a:solidFill>
                <a:srgbClr val="FF0000"/>
              </a:solidFill>
            </a:endParaRPr>
          </a:p>
        </p:txBody>
      </p:sp>
      <p:sp>
        <p:nvSpPr>
          <p:cNvPr id="10" name="角丸四角形吹き出し 9"/>
          <p:cNvSpPr/>
          <p:nvPr/>
        </p:nvSpPr>
        <p:spPr>
          <a:xfrm>
            <a:off x="5699760" y="2173279"/>
            <a:ext cx="2627859" cy="625379"/>
          </a:xfrm>
          <a:prstGeom prst="wedgeRoundRectCallout">
            <a:avLst>
              <a:gd name="adj1" fmla="val -54166"/>
              <a:gd name="adj2" fmla="val 7921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smtClean="0">
                <a:solidFill>
                  <a:schemeClr val="tx1"/>
                </a:solidFill>
              </a:rPr>
              <a:t>その情報、本当？</a:t>
            </a:r>
            <a:endParaRPr kumimoji="1" lang="ja-JP" altLang="en-US" sz="2400" dirty="0">
              <a:solidFill>
                <a:schemeClr val="tx1"/>
              </a:solidFill>
            </a:endParaRPr>
          </a:p>
        </p:txBody>
      </p:sp>
      <p:sp>
        <p:nvSpPr>
          <p:cNvPr id="11" name="角丸四角形吹き出し 10"/>
          <p:cNvSpPr/>
          <p:nvPr/>
        </p:nvSpPr>
        <p:spPr>
          <a:xfrm>
            <a:off x="6850380" y="2947633"/>
            <a:ext cx="2117319" cy="625379"/>
          </a:xfrm>
          <a:prstGeom prst="wedgeRoundRectCallout">
            <a:avLst>
              <a:gd name="adj1" fmla="val -54166"/>
              <a:gd name="adj2" fmla="val 7921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solidFill>
                  <a:schemeClr val="tx1"/>
                </a:solidFill>
              </a:rPr>
              <a:t>慎重</a:t>
            </a:r>
            <a:r>
              <a:rPr lang="ja-JP" altLang="en-US" sz="2400" dirty="0" smtClean="0">
                <a:solidFill>
                  <a:schemeClr val="tx1"/>
                </a:solidFill>
              </a:rPr>
              <a:t>に発信！</a:t>
            </a:r>
            <a:endParaRPr kumimoji="1" lang="ja-JP" altLang="en-US" sz="2400" dirty="0">
              <a:solidFill>
                <a:schemeClr val="tx1"/>
              </a:solidFill>
            </a:endParaRPr>
          </a:p>
        </p:txBody>
      </p:sp>
      <p:sp>
        <p:nvSpPr>
          <p:cNvPr id="12" name="角丸四角形吹き出し 11"/>
          <p:cNvSpPr/>
          <p:nvPr/>
        </p:nvSpPr>
        <p:spPr>
          <a:xfrm>
            <a:off x="6614160" y="4678468"/>
            <a:ext cx="2353539" cy="625379"/>
          </a:xfrm>
          <a:prstGeom prst="wedgeRoundRectCallout">
            <a:avLst>
              <a:gd name="adj1" fmla="val -59564"/>
              <a:gd name="adj2" fmla="val -65784"/>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smtClean="0">
                <a:solidFill>
                  <a:schemeClr val="tx1"/>
                </a:solidFill>
              </a:rPr>
              <a:t>よい方向で活用</a:t>
            </a:r>
            <a:endParaRPr kumimoji="1" lang="ja-JP" altLang="en-US" sz="2400" dirty="0">
              <a:solidFill>
                <a:schemeClr val="tx1"/>
              </a:solidFill>
            </a:endParaRPr>
          </a:p>
        </p:txBody>
      </p:sp>
    </p:spTree>
    <p:extLst>
      <p:ext uri="{BB962C8B-B14F-4D97-AF65-F5344CB8AC3E}">
        <p14:creationId xmlns:p14="http://schemas.microsoft.com/office/powerpoint/2010/main" val="37794844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854</Words>
  <Application>Microsoft Office PowerPoint</Application>
  <PresentationFormat>画面に合わせる (4:3)</PresentationFormat>
  <Paragraphs>180</Paragraphs>
  <Slides>18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Ｐゴシック</vt:lpstr>
      <vt:lpstr>ＭＳ 明朝</vt:lpstr>
      <vt:lpstr>Arial</vt:lpstr>
      <vt:lpstr>Calibri</vt:lpstr>
      <vt:lpstr>Calibri Light</vt:lpstr>
      <vt:lpstr>Century</vt:lpstr>
      <vt:lpstr>Times New Roman</vt:lpstr>
      <vt:lpstr>Office テーマ</vt:lpstr>
      <vt:lpstr>情報科No.9</vt:lpstr>
      <vt:lpstr>１．コミュニケーションと 　　　　　　　　　　メディアの活用</vt:lpstr>
      <vt:lpstr>【実習１】</vt:lpstr>
      <vt:lpstr>昔はどうだっただろう？</vt:lpstr>
      <vt:lpstr>PowerPoint プレゼンテーション</vt:lpstr>
      <vt:lpstr>【実習２】</vt:lpstr>
      <vt:lpstr>【実習３】</vt:lpstr>
      <vt:lpstr>コロナウィルスについての 　　　　　　　　　　フェィクニュース</vt:lpstr>
      <vt:lpstr>PowerPoint プレゼンテーション</vt:lpstr>
      <vt:lpstr>２．コミュニケーション手段の特性</vt:lpstr>
      <vt:lpstr>【実習２】</vt:lpstr>
      <vt:lpstr>【実習２】</vt:lpstr>
      <vt:lpstr>【知識の整理】</vt:lpstr>
      <vt:lpstr>３．インターネットの発展</vt:lpstr>
      <vt:lpstr>４．情報機器のパーソナル化と 　　　　　　　　　ソーシャルメディア</vt:lpstr>
      <vt:lpstr>【実習１】</vt:lpstr>
      <vt:lpstr>【実習２】</vt:lpstr>
      <vt:lpstr>【振り返り】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情報科No.9</dc:title>
  <dc:creator>Okamoto Hiroyuki</dc:creator>
  <cp:lastModifiedBy>岡本 弘之</cp:lastModifiedBy>
  <cp:revision>26</cp:revision>
  <dcterms:created xsi:type="dcterms:W3CDTF">2022-08-30T00:43:30Z</dcterms:created>
  <dcterms:modified xsi:type="dcterms:W3CDTF">2022-09-10T23:26:48Z</dcterms:modified>
</cp:coreProperties>
</file>