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4" r:id="rId6"/>
    <p:sldId id="263" r:id="rId7"/>
    <p:sldId id="261" r:id="rId8"/>
    <p:sldId id="266" r:id="rId9"/>
    <p:sldId id="265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03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54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99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71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9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15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9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42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79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21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c.cao.go.jp/lib_006/society5_0/society5_0_bigdata1.html" TargetMode="External"/><Relationship Id="rId2" Type="http://schemas.openxmlformats.org/officeDocument/2006/relationships/hyperlink" Target="http://wwwc.cao.go.jp/lib_006/society5_0/society5_0_mirai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情報技術の進展と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社会の変化を考えよう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599566"/>
            <a:ext cx="6858000" cy="1655762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情報</a:t>
            </a:r>
            <a:r>
              <a:rPr kumimoji="1" lang="en-US" altLang="ja-JP" sz="4000" dirty="0" smtClean="0"/>
              <a:t>Ⅰ</a:t>
            </a:r>
            <a:r>
              <a:rPr kumimoji="1" lang="ja-JP" altLang="en-US" sz="4000" dirty="0" smtClean="0"/>
              <a:t>　</a:t>
            </a:r>
            <a:r>
              <a:rPr kumimoji="1" lang="en-US" altLang="ja-JP" sz="4000" dirty="0" smtClean="0"/>
              <a:t>No.</a:t>
            </a:r>
            <a:r>
              <a:rPr kumimoji="1" lang="ja-JP" altLang="en-US" sz="4000" dirty="0" smtClean="0"/>
              <a:t>６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4246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（例）ドローン宅配実現の壁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プログラミング等技術の整備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→屋外なら風・障害物などの影響も受ける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・ＧＰＳ技術＝人工衛星の信号で位置を確認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・センサー＝障害物の有無を絶えず確認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・プログラミングの工夫＝センサーの情報で修正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制度・法律の整備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</a:t>
            </a:r>
            <a:r>
              <a:rPr kumimoji="1" lang="ja-JP" altLang="en-US" dirty="0" smtClean="0"/>
              <a:t>ドローン宅配を認める法律の整備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</a:t>
            </a:r>
            <a:r>
              <a:rPr kumimoji="1" lang="ja-JP" altLang="en-US" dirty="0" smtClean="0"/>
              <a:t>落下事故の危険性　→安全</a:t>
            </a:r>
            <a:r>
              <a:rPr kumimoji="1" lang="ja-JP" altLang="en-US" dirty="0"/>
              <a:t>な</a:t>
            </a:r>
            <a:r>
              <a:rPr kumimoji="1" lang="ja-JP" altLang="en-US" dirty="0" smtClean="0"/>
              <a:t>ルートの整備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・事故の際の責任　→プログラマー？宅配業者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180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Ｓｏｃｉｅｔｙ５．０の目指す社会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/>
          <a:lstStyle/>
          <a:p>
            <a:r>
              <a:rPr kumimoji="1" lang="ja-JP" altLang="en-US" dirty="0" smtClean="0"/>
              <a:t>最新技術で経済</a:t>
            </a:r>
            <a:r>
              <a:rPr lang="ja-JP" altLang="en-US" dirty="0"/>
              <a:t>単</a:t>
            </a:r>
            <a:r>
              <a:rPr kumimoji="1" lang="ja-JP" altLang="en-US" dirty="0" smtClean="0"/>
              <a:t>発展と社会課題の解決をめざす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（例）必要な情報を簡単に　→ＡＩ（Ｓｉｒｉなど）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（例）</a:t>
            </a:r>
            <a:r>
              <a:rPr kumimoji="1" lang="ja-JP" altLang="en-US" dirty="0" smtClean="0">
                <a:solidFill>
                  <a:srgbClr val="FF0000"/>
                </a:solidFill>
              </a:rPr>
              <a:t>地球温暖化</a:t>
            </a:r>
            <a:r>
              <a:rPr kumimoji="1" lang="ja-JP" altLang="en-US" dirty="0" smtClean="0"/>
              <a:t>　→ＡＩ家電、車に変わる輸送手段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（例）</a:t>
            </a:r>
            <a:r>
              <a:rPr lang="ja-JP" altLang="en-US" dirty="0" smtClean="0">
                <a:solidFill>
                  <a:srgbClr val="FF0000"/>
                </a:solidFill>
              </a:rPr>
              <a:t>食糧増産</a:t>
            </a:r>
            <a:r>
              <a:rPr lang="ja-JP" altLang="en-US" dirty="0" smtClean="0"/>
              <a:t>　→スマート農業（情報機器で省力化）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（例）</a:t>
            </a:r>
            <a:r>
              <a:rPr kumimoji="1" lang="ja-JP" altLang="en-US" dirty="0" smtClean="0">
                <a:solidFill>
                  <a:srgbClr val="FF0000"/>
                </a:solidFill>
              </a:rPr>
              <a:t>人材不足</a:t>
            </a:r>
            <a:r>
              <a:rPr kumimoji="1" lang="ja-JP" altLang="en-US" dirty="0" smtClean="0"/>
              <a:t>　→ＡＩで代替、自動運転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（例）医療不足　→遠隔治療（ＴＶ会議、遠隔手術）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（例）過疎化・地域格差　→無人バス・自動運転技術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491345" y="5392882"/>
            <a:ext cx="1226128" cy="25977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3845" y="5699909"/>
            <a:ext cx="8167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パターン化</a:t>
            </a:r>
            <a:r>
              <a:rPr lang="ja-JP" altLang="en-US" sz="2800" dirty="0" smtClean="0"/>
              <a:t>された仕事はロボットやＡＩに代替？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人間は、技術を社会のためにどう使うか？を考える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10055" y="1044358"/>
            <a:ext cx="143394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ドローンで</a:t>
            </a:r>
            <a:endParaRPr kumimoji="1" lang="en-US" altLang="ja-JP" dirty="0" smtClean="0"/>
          </a:p>
          <a:p>
            <a:r>
              <a:rPr lang="ja-JP" altLang="en-US" dirty="0" smtClean="0"/>
              <a:t>解決できそう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8925791" y="1690689"/>
            <a:ext cx="2" cy="19461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右中かっこ 15"/>
          <p:cNvSpPr/>
          <p:nvPr/>
        </p:nvSpPr>
        <p:spPr>
          <a:xfrm>
            <a:off x="8614064" y="3065318"/>
            <a:ext cx="187036" cy="1143000"/>
          </a:xfrm>
          <a:prstGeom prst="rightBrac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361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授業で学んだこと、気づいたこと、考えたことを箇条書きで書こう！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dirty="0" smtClean="0"/>
              <a:t>箇条書きで３行以上</a:t>
            </a:r>
            <a:endParaRPr kumimoji="1" lang="en-US" altLang="ja-JP" dirty="0" smtClean="0"/>
          </a:p>
          <a:p>
            <a:r>
              <a:rPr lang="ja-JP" altLang="en-US" dirty="0"/>
              <a:t>学んだことだけで</a:t>
            </a:r>
            <a:r>
              <a:rPr lang="ja-JP" altLang="en-US" dirty="0" smtClean="0"/>
              <a:t>なく、そこから考えたことも書く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223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実習１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ドローンをプログラミングで飛ばそう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422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◇手順１　授業の準備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・当日のグループ分け（ドローンはグループに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台）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89146"/>
              </p:ext>
            </p:extLst>
          </p:nvPr>
        </p:nvGraphicFramePr>
        <p:xfrm>
          <a:off x="730768" y="3002827"/>
          <a:ext cx="7935249" cy="17068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19616"/>
                <a:gridCol w="3047194"/>
                <a:gridCol w="878889"/>
                <a:gridCol w="308955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出席番号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>
                          <a:effectLst/>
                        </a:rPr>
                        <a:t>出席番号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>
                          <a:effectLst/>
                        </a:rPr>
                        <a:t>１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1,7,13,19,25,31,37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bg1"/>
                          </a:solidFill>
                          <a:effectLst/>
                        </a:rPr>
                        <a:t>４</a:t>
                      </a:r>
                      <a:endParaRPr lang="ja-JP" sz="280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4,10,16,22,28,34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>
                          <a:effectLst/>
                        </a:rPr>
                        <a:t>２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2,8,14,20,26,32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bg1"/>
                          </a:solidFill>
                          <a:effectLst/>
                        </a:rPr>
                        <a:t>５</a:t>
                      </a:r>
                      <a:endParaRPr lang="ja-JP" sz="280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5,11,17,23,29,35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>
                          <a:effectLst/>
                        </a:rPr>
                        <a:t>３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3,9,15,21,27,33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bg1"/>
                          </a:solidFill>
                          <a:effectLst/>
                        </a:rPr>
                        <a:t>６</a:t>
                      </a:r>
                      <a:endParaRPr lang="ja-JP" sz="280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6,12,18,24,30,36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76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6" y="1869955"/>
            <a:ext cx="8853055" cy="4835641"/>
          </a:xfrm>
          <a:prstGeom prst="rect">
            <a:avLst/>
          </a:prstGeom>
        </p:spPr>
      </p:pic>
      <p:sp>
        <p:nvSpPr>
          <p:cNvPr id="16" name="タイトル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当日の授業の流れ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97426" y="2130136"/>
            <a:ext cx="8853055" cy="142355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86200" y="2712643"/>
            <a:ext cx="267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ここだけメモしてください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1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89323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国が描く未来の社会を見てみよう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hlinkClick r:id="rId2"/>
              </a:rPr>
              <a:t>内閣府</a:t>
            </a:r>
            <a:r>
              <a:rPr lang="en-US" altLang="ja-JP" dirty="0" smtClean="0">
                <a:hlinkClick r:id="rId2"/>
              </a:rPr>
              <a:t>Society5.0</a:t>
            </a:r>
            <a:r>
              <a:rPr lang="ja-JP" altLang="en-US" dirty="0" smtClean="0">
                <a:hlinkClick r:id="rId2"/>
              </a:rPr>
              <a:t>動画</a:t>
            </a:r>
            <a:r>
              <a:rPr lang="ja-JP" altLang="en-US" dirty="0" smtClean="0"/>
              <a:t>（</a:t>
            </a:r>
            <a:r>
              <a:rPr lang="en-US" altLang="ja-JP" dirty="0" smtClean="0"/>
              <a:t>6.03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>
                <a:hlinkClick r:id="rId3"/>
              </a:rPr>
              <a:t>内閣府</a:t>
            </a:r>
            <a:r>
              <a:rPr lang="en-US" altLang="ja-JP" dirty="0" smtClean="0">
                <a:hlinkClick r:id="rId3"/>
              </a:rPr>
              <a:t>Society5.0</a:t>
            </a:r>
            <a:r>
              <a:rPr lang="ja-JP" altLang="en-US" dirty="0" smtClean="0">
                <a:hlinkClick r:id="rId3"/>
              </a:rPr>
              <a:t>動画</a:t>
            </a:r>
            <a:r>
              <a:rPr lang="ja-JP" altLang="en-US" dirty="0" smtClean="0"/>
              <a:t>（ビッグデータ）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792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知識の整理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1336" y="1825624"/>
            <a:ext cx="8842664" cy="5105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①（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Society5.0</a:t>
            </a:r>
            <a:r>
              <a:rPr kumimoji="1" lang="ja-JP" altLang="en-US" dirty="0" smtClean="0"/>
              <a:t>）の到来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１）社会の発展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狩猟社会→農耕社会→工業社会→情報社会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地方の格差、高齢社会、情報の探しにくさ・・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２）</a:t>
            </a:r>
            <a:r>
              <a:rPr lang="ja-JP" altLang="en-US" dirty="0"/>
              <a:t> （</a:t>
            </a:r>
            <a:r>
              <a:rPr lang="en-US" altLang="ja-JP" sz="3200" dirty="0">
                <a:solidFill>
                  <a:srgbClr val="FF0000"/>
                </a:solidFill>
              </a:rPr>
              <a:t>Society5.0</a:t>
            </a:r>
            <a:r>
              <a:rPr lang="ja-JP" altLang="en-US" dirty="0" smtClean="0"/>
              <a:t>）＝ネットワーク・コンピュータの活用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　　で課題を解決する新しい社会の実現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・（</a:t>
            </a:r>
            <a:r>
              <a:rPr lang="en-US" altLang="ja-JP" sz="3200" dirty="0" smtClean="0">
                <a:solidFill>
                  <a:srgbClr val="FF0000"/>
                </a:solidFill>
              </a:rPr>
              <a:t>I</a:t>
            </a:r>
            <a:r>
              <a:rPr lang="ja-JP" altLang="en-US" sz="3200" dirty="0" smtClean="0">
                <a:solidFill>
                  <a:srgbClr val="FF0000"/>
                </a:solidFill>
              </a:rPr>
              <a:t>ｏＴ</a:t>
            </a:r>
            <a:r>
              <a:rPr lang="ja-JP" altLang="en-US" dirty="0" smtClean="0"/>
              <a:t>）＝人とモノがつながる技術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・（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ＡＩ・機械学習</a:t>
            </a:r>
            <a:r>
              <a:rPr kumimoji="1" lang="ja-JP" altLang="en-US" dirty="0" smtClean="0"/>
              <a:t>）＝言語理解・推論するコンピュータ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・（</a:t>
            </a:r>
            <a:r>
              <a:rPr lang="ja-JP" altLang="en-US" sz="3200" dirty="0" smtClean="0">
                <a:solidFill>
                  <a:srgbClr val="FF0000"/>
                </a:solidFill>
              </a:rPr>
              <a:t>ビッグデータ</a:t>
            </a:r>
            <a:r>
              <a:rPr lang="ja-JP" altLang="en-US" dirty="0" smtClean="0"/>
              <a:t>）の活用＝大量のデータを自動分析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141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作業１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インターネットを</a:t>
            </a:r>
            <a:r>
              <a:rPr lang="ja-JP" altLang="en-US" dirty="0" smtClean="0">
                <a:solidFill>
                  <a:srgbClr val="FF0000"/>
                </a:solidFill>
              </a:rPr>
              <a:t>使ってドローンの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　　活用事例を調べよう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987972"/>
              </p:ext>
            </p:extLst>
          </p:nvPr>
        </p:nvGraphicFramePr>
        <p:xfrm>
          <a:off x="628648" y="2352963"/>
          <a:ext cx="7995806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0807"/>
                <a:gridCol w="571499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活用例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活用することで解決する社会の問題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高所の点検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橋など建築物の痛みなどを安価・短時間で点検することで、老朽化の度合いを調べる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66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作業２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活用事例を参考に、活用できそうなアイデアを交換しよう（３つ挙げよう）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700132"/>
              </p:ext>
            </p:extLst>
          </p:nvPr>
        </p:nvGraphicFramePr>
        <p:xfrm>
          <a:off x="628648" y="2352963"/>
          <a:ext cx="7995806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0807"/>
                <a:gridCol w="571499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活用アイデア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活用することで解決する社会の問題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28648" y="5715000"/>
            <a:ext cx="7995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活用例をヒントにその普及を提案してもよい。</a:t>
            </a:r>
            <a:endParaRPr kumimoji="1" lang="en-US" altLang="ja-JP" dirty="0" smtClean="0"/>
          </a:p>
          <a:p>
            <a:r>
              <a:rPr lang="ja-JP" altLang="en-US" dirty="0"/>
              <a:t>防災</a:t>
            </a:r>
            <a:r>
              <a:rPr lang="ja-JP" altLang="en-US" dirty="0" smtClean="0"/>
              <a:t>や災害現場で、新たなサービスとして、３つアイデアを相談して書こう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938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作業３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r>
              <a:rPr kumimoji="1" lang="ja-JP" altLang="en-US" dirty="0" smtClean="0">
                <a:solidFill>
                  <a:srgbClr val="FF0000"/>
                </a:solidFill>
              </a:rPr>
              <a:t>←プリントにはなし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提案を一つスライドにまとめる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53"/>
          <a:stretch/>
        </p:blipFill>
        <p:spPr>
          <a:xfrm>
            <a:off x="901411" y="1867767"/>
            <a:ext cx="7341177" cy="486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3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564933"/>
            <a:ext cx="78867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危険個所の作業を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ドローンに任せる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提案</a:t>
            </a:r>
            <a:endParaRPr kumimoji="1" lang="en-US" altLang="ja-JP" dirty="0" smtClean="0"/>
          </a:p>
          <a:p>
            <a:r>
              <a:rPr kumimoji="1" lang="ja-JP" altLang="en-US" dirty="0" smtClean="0"/>
              <a:t>高所や足場の悪いところでの測量や現状把握をドローンを使って撮影する</a:t>
            </a:r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メリット</a:t>
            </a:r>
            <a:endParaRPr kumimoji="1" lang="en-US" altLang="ja-JP" dirty="0" smtClean="0"/>
          </a:p>
          <a:p>
            <a:r>
              <a:rPr lang="ja-JP" altLang="en-US" dirty="0"/>
              <a:t>人間の安全が確保</a:t>
            </a:r>
            <a:r>
              <a:rPr lang="ja-JP" altLang="en-US" dirty="0" smtClean="0"/>
              <a:t>され、安価・短時間でできる</a:t>
            </a:r>
            <a:endParaRPr lang="en-US" altLang="ja-JP" dirty="0" smtClean="0"/>
          </a:p>
          <a:p>
            <a:r>
              <a:rPr kumimoji="1" lang="ja-JP" altLang="en-US" dirty="0" smtClean="0"/>
              <a:t>今後高度成長期に作られた構造物（橋・建物など）がそろそろ寿命　→　安全のための点検増える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522518" y="3283527"/>
            <a:ext cx="1381991" cy="35329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-1" y="0"/>
            <a:ext cx="2691245" cy="3651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スライドサンプル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70164" y="426749"/>
            <a:ext cx="8603672" cy="54337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06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318</Words>
  <Application>Microsoft Office PowerPoint</Application>
  <PresentationFormat>画面に合わせる (4:3)</PresentationFormat>
  <Paragraphs>87</Paragraphs>
  <Slides>12</Slides>
  <Notes>0</Notes>
  <HiddenSlides>2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情報技術の進展と 社会の変化を考えよう</vt:lpstr>
      <vt:lpstr>【実習１】 ドローンをプログラミングで飛ばそう</vt:lpstr>
      <vt:lpstr>当日の授業の流れ</vt:lpstr>
      <vt:lpstr>国が描く未来の社会を見てみよう</vt:lpstr>
      <vt:lpstr>【知識の整理】</vt:lpstr>
      <vt:lpstr>【作業１】 インターネットを使ってドローンの 　　　　　　　　　　活用事例を調べよう</vt:lpstr>
      <vt:lpstr>【作業２】 活用事例を参考に、活用できそうなアイデアを交換しよう（３つ挙げよう）</vt:lpstr>
      <vt:lpstr>【作業３】←プリントにはなし 　提案を一つスライドにまとめる</vt:lpstr>
      <vt:lpstr>危険個所の作業を 　　　　　　　　ドローンに任せる</vt:lpstr>
      <vt:lpstr>（例）ドローン宅配実現の壁</vt:lpstr>
      <vt:lpstr>Ｓｏｃｉｅｔｙ５．０の目指す社会</vt:lpstr>
      <vt:lpstr>授業で学んだこと、気づいたこと、考えたことを箇条書きで書こう！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問題解決の考え方</dc:title>
  <dc:creator>Okamoto Hiroyuki</dc:creator>
  <cp:lastModifiedBy>岡本 弘之</cp:lastModifiedBy>
  <cp:revision>15</cp:revision>
  <dcterms:created xsi:type="dcterms:W3CDTF">2022-05-12T07:54:50Z</dcterms:created>
  <dcterms:modified xsi:type="dcterms:W3CDTF">2022-06-13T06:53:17Z</dcterms:modified>
</cp:coreProperties>
</file>