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68" r:id="rId3"/>
    <p:sldId id="304" r:id="rId4"/>
    <p:sldId id="299" r:id="rId5"/>
    <p:sldId id="273" r:id="rId6"/>
    <p:sldId id="274" r:id="rId7"/>
    <p:sldId id="275" r:id="rId8"/>
    <p:sldId id="307" r:id="rId9"/>
    <p:sldId id="276" r:id="rId10"/>
    <p:sldId id="288" r:id="rId11"/>
    <p:sldId id="281" r:id="rId12"/>
    <p:sldId id="306" r:id="rId13"/>
    <p:sldId id="282" r:id="rId14"/>
    <p:sldId id="301" r:id="rId15"/>
    <p:sldId id="283" r:id="rId16"/>
    <p:sldId id="298" r:id="rId17"/>
    <p:sldId id="285" r:id="rId18"/>
    <p:sldId id="293" r:id="rId19"/>
    <p:sldId id="286" r:id="rId20"/>
    <p:sldId id="287" r:id="rId21"/>
    <p:sldId id="290" r:id="rId22"/>
    <p:sldId id="292" r:id="rId23"/>
    <p:sldId id="302" r:id="rId24"/>
    <p:sldId id="294" r:id="rId25"/>
    <p:sldId id="295" r:id="rId26"/>
    <p:sldId id="296" r:id="rId2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1374" y="84"/>
      </p:cViewPr>
      <p:guideLst/>
    </p:cSldViewPr>
  </p:slideViewPr>
  <p:notesTextViewPr>
    <p:cViewPr>
      <p:scale>
        <a:sx n="1" d="1"/>
        <a:sy n="1" d="1"/>
      </p:scale>
      <p:origin x="0" y="0"/>
    </p:cViewPr>
  </p:notesTextViewPr>
  <p:sorterViewPr>
    <p:cViewPr>
      <p:scale>
        <a:sx n="100" d="100"/>
        <a:sy n="100" d="100"/>
      </p:scale>
      <p:origin x="0" y="-1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B8086C-370C-48A9-890E-2280F10904B6}" type="datetimeFigureOut">
              <a:rPr kumimoji="1" lang="ja-JP" altLang="en-US" smtClean="0"/>
              <a:t>2022/6/13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42E78A-35DF-4D03-87C8-391B898E903D}" type="slidenum">
              <a:rPr kumimoji="1" lang="ja-JP" altLang="en-US" smtClean="0"/>
              <a:t>‹#›</a:t>
            </a:fld>
            <a:endParaRPr kumimoji="1" lang="ja-JP" altLang="en-US"/>
          </a:p>
        </p:txBody>
      </p:sp>
    </p:spTree>
    <p:extLst>
      <p:ext uri="{BB962C8B-B14F-4D97-AF65-F5344CB8AC3E}">
        <p14:creationId xmlns:p14="http://schemas.microsoft.com/office/powerpoint/2010/main" val="16214162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7C9ADD7-D46F-4D47-B7C2-500703D75910}" type="datetimeFigureOut">
              <a:rPr kumimoji="1" lang="ja-JP" altLang="en-US" smtClean="0"/>
              <a:t>2022/6/13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E08F6F-9AAD-416E-B0E2-E26F63EE195B}" type="slidenum">
              <a:rPr kumimoji="1" lang="ja-JP" altLang="en-US" smtClean="0"/>
              <a:t>‹#›</a:t>
            </a:fld>
            <a:endParaRPr kumimoji="1" lang="ja-JP" altLang="en-US"/>
          </a:p>
        </p:txBody>
      </p:sp>
    </p:spTree>
    <p:extLst>
      <p:ext uri="{BB962C8B-B14F-4D97-AF65-F5344CB8AC3E}">
        <p14:creationId xmlns:p14="http://schemas.microsoft.com/office/powerpoint/2010/main" val="3910886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7C9ADD7-D46F-4D47-B7C2-500703D75910}" type="datetimeFigureOut">
              <a:rPr kumimoji="1" lang="ja-JP" altLang="en-US" smtClean="0"/>
              <a:t>2022/6/13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E08F6F-9AAD-416E-B0E2-E26F63EE195B}" type="slidenum">
              <a:rPr kumimoji="1" lang="ja-JP" altLang="en-US" smtClean="0"/>
              <a:t>‹#›</a:t>
            </a:fld>
            <a:endParaRPr kumimoji="1" lang="ja-JP" altLang="en-US"/>
          </a:p>
        </p:txBody>
      </p:sp>
    </p:spTree>
    <p:extLst>
      <p:ext uri="{BB962C8B-B14F-4D97-AF65-F5344CB8AC3E}">
        <p14:creationId xmlns:p14="http://schemas.microsoft.com/office/powerpoint/2010/main" val="2507647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7C9ADD7-D46F-4D47-B7C2-500703D75910}" type="datetimeFigureOut">
              <a:rPr kumimoji="1" lang="ja-JP" altLang="en-US" smtClean="0"/>
              <a:t>2022/6/13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E08F6F-9AAD-416E-B0E2-E26F63EE195B}" type="slidenum">
              <a:rPr kumimoji="1" lang="ja-JP" altLang="en-US" smtClean="0"/>
              <a:t>‹#›</a:t>
            </a:fld>
            <a:endParaRPr kumimoji="1" lang="ja-JP" altLang="en-US"/>
          </a:p>
        </p:txBody>
      </p:sp>
    </p:spTree>
    <p:extLst>
      <p:ext uri="{BB962C8B-B14F-4D97-AF65-F5344CB8AC3E}">
        <p14:creationId xmlns:p14="http://schemas.microsoft.com/office/powerpoint/2010/main" val="1932689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7C9ADD7-D46F-4D47-B7C2-500703D75910}" type="datetimeFigureOut">
              <a:rPr kumimoji="1" lang="ja-JP" altLang="en-US" smtClean="0"/>
              <a:t>2022/6/13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E08F6F-9AAD-416E-B0E2-E26F63EE195B}" type="slidenum">
              <a:rPr kumimoji="1" lang="ja-JP" altLang="en-US" smtClean="0"/>
              <a:t>‹#›</a:t>
            </a:fld>
            <a:endParaRPr kumimoji="1" lang="ja-JP" altLang="en-US"/>
          </a:p>
        </p:txBody>
      </p:sp>
    </p:spTree>
    <p:extLst>
      <p:ext uri="{BB962C8B-B14F-4D97-AF65-F5344CB8AC3E}">
        <p14:creationId xmlns:p14="http://schemas.microsoft.com/office/powerpoint/2010/main" val="2002382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7C9ADD7-D46F-4D47-B7C2-500703D75910}" type="datetimeFigureOut">
              <a:rPr kumimoji="1" lang="ja-JP" altLang="en-US" smtClean="0"/>
              <a:t>2022/6/13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E08F6F-9AAD-416E-B0E2-E26F63EE195B}" type="slidenum">
              <a:rPr kumimoji="1" lang="ja-JP" altLang="en-US" smtClean="0"/>
              <a:t>‹#›</a:t>
            </a:fld>
            <a:endParaRPr kumimoji="1" lang="ja-JP" altLang="en-US"/>
          </a:p>
        </p:txBody>
      </p:sp>
    </p:spTree>
    <p:extLst>
      <p:ext uri="{BB962C8B-B14F-4D97-AF65-F5344CB8AC3E}">
        <p14:creationId xmlns:p14="http://schemas.microsoft.com/office/powerpoint/2010/main" val="428182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7C9ADD7-D46F-4D47-B7C2-500703D75910}" type="datetimeFigureOut">
              <a:rPr kumimoji="1" lang="ja-JP" altLang="en-US" smtClean="0"/>
              <a:t>2022/6/13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E08F6F-9AAD-416E-B0E2-E26F63EE195B}" type="slidenum">
              <a:rPr kumimoji="1" lang="ja-JP" altLang="en-US" smtClean="0"/>
              <a:t>‹#›</a:t>
            </a:fld>
            <a:endParaRPr kumimoji="1" lang="ja-JP" altLang="en-US"/>
          </a:p>
        </p:txBody>
      </p:sp>
    </p:spTree>
    <p:extLst>
      <p:ext uri="{BB962C8B-B14F-4D97-AF65-F5344CB8AC3E}">
        <p14:creationId xmlns:p14="http://schemas.microsoft.com/office/powerpoint/2010/main" val="146695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7C9ADD7-D46F-4D47-B7C2-500703D75910}" type="datetimeFigureOut">
              <a:rPr kumimoji="1" lang="ja-JP" altLang="en-US" smtClean="0"/>
              <a:t>2022/6/13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FE08F6F-9AAD-416E-B0E2-E26F63EE195B}" type="slidenum">
              <a:rPr kumimoji="1" lang="ja-JP" altLang="en-US" smtClean="0"/>
              <a:t>‹#›</a:t>
            </a:fld>
            <a:endParaRPr kumimoji="1" lang="ja-JP" altLang="en-US"/>
          </a:p>
        </p:txBody>
      </p:sp>
    </p:spTree>
    <p:extLst>
      <p:ext uri="{BB962C8B-B14F-4D97-AF65-F5344CB8AC3E}">
        <p14:creationId xmlns:p14="http://schemas.microsoft.com/office/powerpoint/2010/main" val="1974250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7C9ADD7-D46F-4D47-B7C2-500703D75910}" type="datetimeFigureOut">
              <a:rPr kumimoji="1" lang="ja-JP" altLang="en-US" smtClean="0"/>
              <a:t>2022/6/13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FE08F6F-9AAD-416E-B0E2-E26F63EE195B}" type="slidenum">
              <a:rPr kumimoji="1" lang="ja-JP" altLang="en-US" smtClean="0"/>
              <a:t>‹#›</a:t>
            </a:fld>
            <a:endParaRPr kumimoji="1" lang="ja-JP" altLang="en-US"/>
          </a:p>
        </p:txBody>
      </p:sp>
    </p:spTree>
    <p:extLst>
      <p:ext uri="{BB962C8B-B14F-4D97-AF65-F5344CB8AC3E}">
        <p14:creationId xmlns:p14="http://schemas.microsoft.com/office/powerpoint/2010/main" val="2776284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9ADD7-D46F-4D47-B7C2-500703D75910}" type="datetimeFigureOut">
              <a:rPr kumimoji="1" lang="ja-JP" altLang="en-US" smtClean="0"/>
              <a:t>2022/6/13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FE08F6F-9AAD-416E-B0E2-E26F63EE195B}" type="slidenum">
              <a:rPr kumimoji="1" lang="ja-JP" altLang="en-US" smtClean="0"/>
              <a:t>‹#›</a:t>
            </a:fld>
            <a:endParaRPr kumimoji="1" lang="ja-JP" altLang="en-US"/>
          </a:p>
        </p:txBody>
      </p:sp>
    </p:spTree>
    <p:extLst>
      <p:ext uri="{BB962C8B-B14F-4D97-AF65-F5344CB8AC3E}">
        <p14:creationId xmlns:p14="http://schemas.microsoft.com/office/powerpoint/2010/main" val="323379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7C9ADD7-D46F-4D47-B7C2-500703D75910}" type="datetimeFigureOut">
              <a:rPr kumimoji="1" lang="ja-JP" altLang="en-US" smtClean="0"/>
              <a:t>2022/6/13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E08F6F-9AAD-416E-B0E2-E26F63EE195B}" type="slidenum">
              <a:rPr kumimoji="1" lang="ja-JP" altLang="en-US" smtClean="0"/>
              <a:t>‹#›</a:t>
            </a:fld>
            <a:endParaRPr kumimoji="1" lang="ja-JP" altLang="en-US"/>
          </a:p>
        </p:txBody>
      </p:sp>
    </p:spTree>
    <p:extLst>
      <p:ext uri="{BB962C8B-B14F-4D97-AF65-F5344CB8AC3E}">
        <p14:creationId xmlns:p14="http://schemas.microsoft.com/office/powerpoint/2010/main" val="144964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7C9ADD7-D46F-4D47-B7C2-500703D75910}" type="datetimeFigureOut">
              <a:rPr kumimoji="1" lang="ja-JP" altLang="en-US" smtClean="0"/>
              <a:t>2022/6/13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E08F6F-9AAD-416E-B0E2-E26F63EE195B}" type="slidenum">
              <a:rPr kumimoji="1" lang="ja-JP" altLang="en-US" smtClean="0"/>
              <a:t>‹#›</a:t>
            </a:fld>
            <a:endParaRPr kumimoji="1" lang="ja-JP" altLang="en-US"/>
          </a:p>
        </p:txBody>
      </p:sp>
    </p:spTree>
    <p:extLst>
      <p:ext uri="{BB962C8B-B14F-4D97-AF65-F5344CB8AC3E}">
        <p14:creationId xmlns:p14="http://schemas.microsoft.com/office/powerpoint/2010/main" val="3561065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9ADD7-D46F-4D47-B7C2-500703D75910}" type="datetimeFigureOut">
              <a:rPr kumimoji="1" lang="ja-JP" altLang="en-US" smtClean="0"/>
              <a:t>2022/6/13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08F6F-9AAD-416E-B0E2-E26F63EE195B}" type="slidenum">
              <a:rPr kumimoji="1" lang="ja-JP" altLang="en-US" smtClean="0"/>
              <a:t>‹#›</a:t>
            </a:fld>
            <a:endParaRPr kumimoji="1" lang="ja-JP" altLang="en-US"/>
          </a:p>
        </p:txBody>
      </p:sp>
    </p:spTree>
    <p:extLst>
      <p:ext uri="{BB962C8B-B14F-4D97-AF65-F5344CB8AC3E}">
        <p14:creationId xmlns:p14="http://schemas.microsoft.com/office/powerpoint/2010/main" val="3167259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2.xml"/><Relationship Id="rId4" Type="http://schemas.openxmlformats.org/officeDocument/2006/relationships/hyperlink" Target="https://www.bunka.go.jp/seisaku/chosakuken/seidokaisetsu/gaiyo/chosaku_rinsetsuken.html?msclkid=bcc7b24ccf3a11ecb6c8d03aab3d62db"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solidFill>
                  <a:srgbClr val="FF0000"/>
                </a:solidFill>
              </a:rPr>
              <a:t>法の重要性と</a:t>
            </a:r>
            <a:r>
              <a:rPr lang="ja-JP" altLang="en-US" dirty="0" smtClean="0">
                <a:solidFill>
                  <a:srgbClr val="FF0000"/>
                </a:solidFill>
              </a:rPr>
              <a:t>意義</a:t>
            </a:r>
            <a:r>
              <a:rPr lang="en-US" altLang="ja-JP" dirty="0" smtClean="0">
                <a:solidFill>
                  <a:srgbClr val="FF0000"/>
                </a:solidFill>
              </a:rPr>
              <a:t/>
            </a:r>
            <a:br>
              <a:rPr lang="en-US" altLang="ja-JP" dirty="0" smtClean="0">
                <a:solidFill>
                  <a:srgbClr val="FF0000"/>
                </a:solidFill>
              </a:rPr>
            </a:br>
            <a:r>
              <a:rPr lang="ja-JP" altLang="en-US" dirty="0" smtClean="0">
                <a:solidFill>
                  <a:srgbClr val="FF0000"/>
                </a:solidFill>
              </a:rPr>
              <a:t>～知的財産権～</a:t>
            </a:r>
            <a:endParaRPr kumimoji="1" lang="ja-JP" altLang="en-US" dirty="0">
              <a:solidFill>
                <a:srgbClr val="FF0000"/>
              </a:solidFill>
            </a:endParaRPr>
          </a:p>
        </p:txBody>
      </p:sp>
      <p:sp>
        <p:nvSpPr>
          <p:cNvPr id="3" name="サブタイトル 2"/>
          <p:cNvSpPr>
            <a:spLocks noGrp="1"/>
          </p:cNvSpPr>
          <p:nvPr>
            <p:ph type="subTitle" idx="1"/>
          </p:nvPr>
        </p:nvSpPr>
        <p:spPr>
          <a:xfrm>
            <a:off x="1143000" y="4156364"/>
            <a:ext cx="6858000" cy="1101436"/>
          </a:xfrm>
        </p:spPr>
        <p:txBody>
          <a:bodyPr>
            <a:normAutofit/>
          </a:bodyPr>
          <a:lstStyle/>
          <a:p>
            <a:r>
              <a:rPr kumimoji="1" lang="ja-JP" altLang="en-US" sz="3200" dirty="0" smtClean="0"/>
              <a:t>情報</a:t>
            </a:r>
            <a:r>
              <a:rPr kumimoji="1" lang="en-US" altLang="ja-JP" sz="3200" dirty="0" smtClean="0"/>
              <a:t>Ⅰ</a:t>
            </a:r>
            <a:r>
              <a:rPr kumimoji="1" lang="ja-JP" altLang="en-US" sz="3200" dirty="0" smtClean="0"/>
              <a:t>　</a:t>
            </a:r>
            <a:r>
              <a:rPr kumimoji="1" lang="en-US" altLang="ja-JP" sz="3200" dirty="0" smtClean="0"/>
              <a:t>No.4</a:t>
            </a:r>
            <a:endParaRPr kumimoji="1" lang="ja-JP" altLang="en-US" sz="3200" dirty="0"/>
          </a:p>
        </p:txBody>
      </p:sp>
    </p:spTree>
    <p:extLst>
      <p:ext uri="{BB962C8B-B14F-4D97-AF65-F5344CB8AC3E}">
        <p14:creationId xmlns:p14="http://schemas.microsoft.com/office/powerpoint/2010/main" val="50271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0000"/>
                </a:solidFill>
              </a:rPr>
              <a:t>実習４　作詞・作曲者が得る印税</a:t>
            </a:r>
            <a:r>
              <a:rPr kumimoji="1" lang="en-US" altLang="ja-JP" dirty="0" smtClean="0">
                <a:solidFill>
                  <a:srgbClr val="FF0000"/>
                </a:solidFill>
              </a:rPr>
              <a:t/>
            </a:r>
            <a:br>
              <a:rPr kumimoji="1" lang="en-US" altLang="ja-JP" dirty="0" smtClean="0">
                <a:solidFill>
                  <a:srgbClr val="FF0000"/>
                </a:solidFill>
              </a:rPr>
            </a:br>
            <a:r>
              <a:rPr lang="ja-JP" altLang="en-US" dirty="0">
                <a:solidFill>
                  <a:srgbClr val="FF0000"/>
                </a:solidFill>
              </a:rPr>
              <a:t>　</a:t>
            </a:r>
            <a:r>
              <a:rPr lang="ja-JP" altLang="en-US" dirty="0" smtClean="0">
                <a:solidFill>
                  <a:srgbClr val="FF0000"/>
                </a:solidFill>
              </a:rPr>
              <a:t>　　　　</a:t>
            </a:r>
            <a:r>
              <a:rPr kumimoji="1" lang="ja-JP" altLang="en-US" dirty="0" smtClean="0">
                <a:solidFill>
                  <a:srgbClr val="FF0000"/>
                </a:solidFill>
              </a:rPr>
              <a:t>を調べてみよう</a:t>
            </a:r>
            <a:endParaRPr kumimoji="1" lang="ja-JP" altLang="en-US" dirty="0">
              <a:solidFill>
                <a:srgbClr val="FF0000"/>
              </a:solidFill>
            </a:endParaRPr>
          </a:p>
        </p:txBody>
      </p:sp>
      <p:sp>
        <p:nvSpPr>
          <p:cNvPr id="3" name="コンテンツ プレースホルダー 2"/>
          <p:cNvSpPr>
            <a:spLocks noGrp="1"/>
          </p:cNvSpPr>
          <p:nvPr>
            <p:ph idx="1"/>
          </p:nvPr>
        </p:nvSpPr>
        <p:spPr>
          <a:xfrm>
            <a:off x="628649" y="1825625"/>
            <a:ext cx="8338705" cy="4351338"/>
          </a:xfrm>
          <a:solidFill>
            <a:schemeClr val="accent4">
              <a:lumMod val="20000"/>
              <a:lumOff val="80000"/>
            </a:schemeClr>
          </a:solidFill>
        </p:spPr>
        <p:txBody>
          <a:bodyPr/>
          <a:lstStyle/>
          <a:p>
            <a:pPr marL="0" indent="0">
              <a:buNone/>
            </a:pPr>
            <a:r>
              <a:rPr kumimoji="1" lang="ja-JP" altLang="en-US" dirty="0" smtClean="0"/>
              <a:t>◇</a:t>
            </a:r>
            <a:r>
              <a:rPr kumimoji="1" lang="en-US" altLang="ja-JP" dirty="0" smtClean="0"/>
              <a:t>CD</a:t>
            </a:r>
            <a:r>
              <a:rPr kumimoji="1" lang="ja-JP" altLang="en-US" dirty="0" smtClean="0"/>
              <a:t>の場合（例）</a:t>
            </a:r>
            <a:endParaRPr kumimoji="1" lang="en-US" altLang="ja-JP" dirty="0" smtClean="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r>
              <a:rPr lang="ja-JP" altLang="en-US" dirty="0" smtClean="0"/>
              <a:t>◇カラオケの場合（例）</a:t>
            </a:r>
            <a:endParaRPr lang="en-US" altLang="ja-JP" dirty="0" smtClean="0"/>
          </a:p>
          <a:p>
            <a:pPr marL="0" indent="0">
              <a:buNone/>
            </a:pPr>
            <a:r>
              <a:rPr lang="ja-JP" altLang="en-US" dirty="0"/>
              <a:t>　</a:t>
            </a:r>
            <a:r>
              <a:rPr lang="ja-JP" altLang="en-US" dirty="0" smtClean="0"/>
              <a:t>　　　　　　　　　</a:t>
            </a: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899747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0000"/>
                </a:solidFill>
              </a:rPr>
              <a:t>実習４　作詞・作曲者が得る印税</a:t>
            </a:r>
            <a:r>
              <a:rPr kumimoji="1" lang="en-US" altLang="ja-JP" dirty="0" smtClean="0">
                <a:solidFill>
                  <a:srgbClr val="FF0000"/>
                </a:solidFill>
              </a:rPr>
              <a:t/>
            </a:r>
            <a:br>
              <a:rPr kumimoji="1" lang="en-US" altLang="ja-JP" dirty="0" smtClean="0">
                <a:solidFill>
                  <a:srgbClr val="FF0000"/>
                </a:solidFill>
              </a:rPr>
            </a:br>
            <a:r>
              <a:rPr lang="ja-JP" altLang="en-US" dirty="0">
                <a:solidFill>
                  <a:srgbClr val="FF0000"/>
                </a:solidFill>
              </a:rPr>
              <a:t>　</a:t>
            </a:r>
            <a:r>
              <a:rPr lang="ja-JP" altLang="en-US" dirty="0" smtClean="0">
                <a:solidFill>
                  <a:srgbClr val="FF0000"/>
                </a:solidFill>
              </a:rPr>
              <a:t>　　　　</a:t>
            </a:r>
            <a:r>
              <a:rPr kumimoji="1" lang="ja-JP" altLang="en-US" dirty="0" smtClean="0">
                <a:solidFill>
                  <a:srgbClr val="FF0000"/>
                </a:solidFill>
              </a:rPr>
              <a:t>を調べてみよう</a:t>
            </a:r>
            <a:endParaRPr kumimoji="1" lang="ja-JP" altLang="en-US" dirty="0">
              <a:solidFill>
                <a:srgbClr val="FF0000"/>
              </a:solidFill>
            </a:endParaRPr>
          </a:p>
        </p:txBody>
      </p:sp>
      <p:sp>
        <p:nvSpPr>
          <p:cNvPr id="3" name="コンテンツ プレースホルダー 2"/>
          <p:cNvSpPr>
            <a:spLocks noGrp="1"/>
          </p:cNvSpPr>
          <p:nvPr>
            <p:ph idx="1"/>
          </p:nvPr>
        </p:nvSpPr>
        <p:spPr>
          <a:xfrm>
            <a:off x="628649" y="1825625"/>
            <a:ext cx="8338705" cy="4351338"/>
          </a:xfrm>
          <a:solidFill>
            <a:schemeClr val="accent4">
              <a:lumMod val="20000"/>
              <a:lumOff val="80000"/>
            </a:schemeClr>
          </a:solidFill>
        </p:spPr>
        <p:txBody>
          <a:bodyPr>
            <a:normAutofit/>
          </a:bodyPr>
          <a:lstStyle/>
          <a:p>
            <a:pPr marL="0" indent="0">
              <a:buNone/>
            </a:pPr>
            <a:r>
              <a:rPr kumimoji="1" lang="ja-JP" altLang="en-US" dirty="0" smtClean="0">
                <a:solidFill>
                  <a:srgbClr val="FF0000"/>
                </a:solidFill>
              </a:rPr>
              <a:t>◇</a:t>
            </a:r>
            <a:r>
              <a:rPr kumimoji="1" lang="en-US" altLang="ja-JP" dirty="0" smtClean="0">
                <a:solidFill>
                  <a:srgbClr val="FF0000"/>
                </a:solidFill>
              </a:rPr>
              <a:t>CD</a:t>
            </a:r>
            <a:r>
              <a:rPr kumimoji="1" lang="ja-JP" altLang="en-US" dirty="0" smtClean="0">
                <a:solidFill>
                  <a:srgbClr val="FF0000"/>
                </a:solidFill>
              </a:rPr>
              <a:t>の場合（例）</a:t>
            </a:r>
            <a:endParaRPr kumimoji="1" lang="en-US" altLang="ja-JP" dirty="0" smtClean="0">
              <a:solidFill>
                <a:srgbClr val="FF0000"/>
              </a:solidFill>
            </a:endParaRPr>
          </a:p>
          <a:p>
            <a:pPr marL="0" indent="0">
              <a:buNone/>
            </a:pPr>
            <a:r>
              <a:rPr lang="ja-JP" altLang="en-US" dirty="0" smtClean="0"/>
              <a:t>例①</a:t>
            </a:r>
            <a:r>
              <a:rPr lang="en-US" altLang="ja-JP" dirty="0" smtClean="0"/>
              <a:t>CD</a:t>
            </a:r>
            <a:r>
              <a:rPr lang="ja-JP" altLang="en-US" dirty="0" smtClean="0"/>
              <a:t>価格の</a:t>
            </a:r>
            <a:r>
              <a:rPr lang="en-US" altLang="ja-JP" dirty="0" smtClean="0"/>
              <a:t>6</a:t>
            </a:r>
            <a:r>
              <a:rPr lang="ja-JP" altLang="en-US" dirty="0" smtClean="0"/>
              <a:t>％</a:t>
            </a:r>
            <a:r>
              <a:rPr lang="en-US" altLang="ja-JP" dirty="0" smtClean="0"/>
              <a:t>×</a:t>
            </a:r>
            <a:r>
              <a:rPr lang="ja-JP" altLang="en-US" dirty="0" smtClean="0"/>
              <a:t>　　</a:t>
            </a:r>
            <a:r>
              <a:rPr lang="en-US" altLang="ja-JP" dirty="0" smtClean="0"/>
              <a:t>0.95</a:t>
            </a:r>
            <a:r>
              <a:rPr lang="ja-JP" altLang="en-US" dirty="0" smtClean="0"/>
              <a:t>　　</a:t>
            </a:r>
            <a:r>
              <a:rPr lang="en-US" altLang="ja-JP" dirty="0" smtClean="0"/>
              <a:t>×</a:t>
            </a:r>
            <a:r>
              <a:rPr lang="ja-JP" altLang="en-US" dirty="0" smtClean="0"/>
              <a:t>　</a:t>
            </a:r>
            <a:r>
              <a:rPr lang="en-US" altLang="ja-JP" dirty="0" smtClean="0"/>
              <a:t>0.25</a:t>
            </a:r>
            <a:r>
              <a:rPr lang="ja-JP" altLang="en-US" dirty="0" smtClean="0"/>
              <a:t>　　　　　</a:t>
            </a:r>
            <a:endParaRPr lang="en-US" altLang="ja-JP" dirty="0" smtClean="0"/>
          </a:p>
          <a:p>
            <a:pPr marL="0" indent="0">
              <a:buNone/>
            </a:pPr>
            <a:r>
              <a:rPr lang="ja-JP" altLang="en-US" dirty="0"/>
              <a:t>　</a:t>
            </a:r>
            <a:r>
              <a:rPr lang="ja-JP" altLang="en-US" dirty="0" smtClean="0"/>
              <a:t>　　（印税）　　　（手数料</a:t>
            </a:r>
            <a:r>
              <a:rPr lang="en-US" altLang="ja-JP" dirty="0" smtClean="0"/>
              <a:t>5</a:t>
            </a:r>
            <a:r>
              <a:rPr lang="ja-JP" altLang="en-US" dirty="0" smtClean="0"/>
              <a:t>％）　（作詞者</a:t>
            </a:r>
            <a:r>
              <a:rPr lang="en-US" altLang="ja-JP" dirty="0" smtClean="0"/>
              <a:t>25</a:t>
            </a:r>
            <a:r>
              <a:rPr lang="ja-JP" altLang="en-US" dirty="0" smtClean="0"/>
              <a:t>％）</a:t>
            </a:r>
            <a:endParaRPr lang="en-US" altLang="ja-JP" dirty="0" smtClean="0"/>
          </a:p>
          <a:p>
            <a:pPr marL="0" indent="0">
              <a:buNone/>
            </a:pPr>
            <a:r>
              <a:rPr lang="ja-JP" altLang="en-US" dirty="0" smtClean="0"/>
              <a:t>　　　</a:t>
            </a:r>
            <a:r>
              <a:rPr lang="en-US" altLang="ja-JP" dirty="0" smtClean="0"/>
              <a:t>1000</a:t>
            </a:r>
            <a:r>
              <a:rPr lang="ja-JP" altLang="en-US" dirty="0" smtClean="0"/>
              <a:t>円</a:t>
            </a:r>
            <a:r>
              <a:rPr lang="en-US" altLang="ja-JP" dirty="0" smtClean="0"/>
              <a:t>×0.06×0.95×0.25</a:t>
            </a:r>
            <a:r>
              <a:rPr lang="ja-JP" altLang="en-US" dirty="0" smtClean="0"/>
              <a:t>＝約１４円　１．４</a:t>
            </a:r>
            <a:r>
              <a:rPr lang="en-US" altLang="ja-JP" dirty="0" smtClean="0"/>
              <a:t>%</a:t>
            </a:r>
          </a:p>
          <a:p>
            <a:pPr marL="0" indent="0">
              <a:buNone/>
            </a:pPr>
            <a:r>
              <a:rPr lang="ja-JP" altLang="en-US" dirty="0" smtClean="0"/>
              <a:t>例②価格の</a:t>
            </a:r>
            <a:r>
              <a:rPr lang="en-US" altLang="ja-JP" dirty="0" smtClean="0"/>
              <a:t>1</a:t>
            </a:r>
            <a:r>
              <a:rPr lang="ja-JP" altLang="en-US" dirty="0" smtClean="0"/>
              <a:t>～</a:t>
            </a:r>
            <a:r>
              <a:rPr lang="en-US" altLang="ja-JP" dirty="0" smtClean="0"/>
              <a:t>1.5</a:t>
            </a:r>
            <a:r>
              <a:rPr lang="ja-JP" altLang="en-US" dirty="0" smtClean="0"/>
              <a:t>％程度</a:t>
            </a:r>
            <a:endParaRPr lang="en-US" altLang="ja-JP" dirty="0" smtClean="0"/>
          </a:p>
          <a:p>
            <a:pPr marL="0" indent="0">
              <a:buNone/>
            </a:pPr>
            <a:r>
              <a:rPr lang="ja-JP" altLang="en-US" dirty="0" smtClean="0">
                <a:solidFill>
                  <a:srgbClr val="FF0000"/>
                </a:solidFill>
              </a:rPr>
              <a:t>◇カラオケの場合（例）</a:t>
            </a:r>
            <a:endParaRPr lang="en-US" altLang="ja-JP" dirty="0" smtClean="0">
              <a:solidFill>
                <a:srgbClr val="FF0000"/>
              </a:solidFill>
            </a:endParaRPr>
          </a:p>
          <a:p>
            <a:pPr marL="0" indent="0">
              <a:buNone/>
            </a:pPr>
            <a:r>
              <a:rPr lang="ja-JP" altLang="en-US" dirty="0" smtClean="0"/>
              <a:t>例①</a:t>
            </a:r>
            <a:r>
              <a:rPr lang="ja-JP" altLang="en-US" dirty="0"/>
              <a:t>　</a:t>
            </a:r>
            <a:r>
              <a:rPr lang="ja-JP" altLang="en-US" dirty="0" smtClean="0"/>
              <a:t>１回あたり６円を作詞・作曲者で折半　→３円</a:t>
            </a:r>
            <a:endParaRPr lang="en-US" altLang="ja-JP" dirty="0" smtClean="0"/>
          </a:p>
          <a:p>
            <a:pPr marL="0" indent="0">
              <a:buNone/>
            </a:pPr>
            <a:r>
              <a:rPr lang="ja-JP" altLang="en-US" dirty="0" smtClean="0"/>
              <a:t>例②　１回あたり１～３円　　　　　　　　　　</a:t>
            </a: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2491056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07412" y="1487318"/>
            <a:ext cx="7886700" cy="2852737"/>
          </a:xfrm>
        </p:spPr>
        <p:txBody>
          <a:bodyPr/>
          <a:lstStyle/>
          <a:p>
            <a:r>
              <a:rPr kumimoji="1" lang="ja-JP" altLang="en-US" dirty="0" smtClean="0">
                <a:solidFill>
                  <a:srgbClr val="FF0000"/>
                </a:solidFill>
              </a:rPr>
              <a:t>歌手には印税は</a:t>
            </a:r>
            <a:r>
              <a:rPr kumimoji="1" lang="en-US" altLang="ja-JP" dirty="0" smtClean="0">
                <a:solidFill>
                  <a:srgbClr val="FF0000"/>
                </a:solidFill>
              </a:rPr>
              <a:t/>
            </a:r>
            <a:br>
              <a:rPr kumimoji="1" lang="en-US" altLang="ja-JP" dirty="0" smtClean="0">
                <a:solidFill>
                  <a:srgbClr val="FF0000"/>
                </a:solidFill>
              </a:rPr>
            </a:br>
            <a:r>
              <a:rPr lang="ja-JP" altLang="en-US" dirty="0">
                <a:solidFill>
                  <a:srgbClr val="FF0000"/>
                </a:solidFill>
              </a:rPr>
              <a:t>　</a:t>
            </a:r>
            <a:r>
              <a:rPr lang="ja-JP" altLang="en-US" dirty="0" smtClean="0">
                <a:solidFill>
                  <a:srgbClr val="FF0000"/>
                </a:solidFill>
              </a:rPr>
              <a:t>　　　　入らないの</a:t>
            </a:r>
            <a:r>
              <a:rPr lang="ja-JP" altLang="en-US" dirty="0">
                <a:solidFill>
                  <a:srgbClr val="FF0000"/>
                </a:solidFill>
              </a:rPr>
              <a:t>か</a:t>
            </a:r>
            <a:r>
              <a:rPr lang="ja-JP" altLang="en-US" dirty="0" smtClean="0">
                <a:solidFill>
                  <a:srgbClr val="FF0000"/>
                </a:solidFill>
              </a:rPr>
              <a:t>？</a:t>
            </a:r>
            <a:endParaRPr kumimoji="1" lang="ja-JP" altLang="en-US" dirty="0">
              <a:solidFill>
                <a:srgbClr val="FF0000"/>
              </a:solidFill>
            </a:endParaRPr>
          </a:p>
        </p:txBody>
      </p:sp>
    </p:spTree>
    <p:extLst>
      <p:ext uri="{BB962C8B-B14F-4D97-AF65-F5344CB8AC3E}">
        <p14:creationId xmlns:p14="http://schemas.microsoft.com/office/powerpoint/2010/main" val="1357658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知識の整理</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62346" y="1825624"/>
            <a:ext cx="9081654" cy="1977449"/>
          </a:xfrm>
        </p:spPr>
        <p:txBody>
          <a:bodyPr>
            <a:normAutofit/>
          </a:bodyPr>
          <a:lstStyle/>
          <a:p>
            <a:pPr marL="0" indent="0">
              <a:buNone/>
            </a:pPr>
            <a:r>
              <a:rPr kumimoji="1" lang="ja-JP" altLang="en-US" sz="3200" dirty="0" smtClean="0"/>
              <a:t>④（　</a:t>
            </a:r>
            <a:r>
              <a:rPr kumimoji="1" lang="ja-JP" altLang="en-US" sz="4000" dirty="0" smtClean="0">
                <a:solidFill>
                  <a:srgbClr val="FF0000"/>
                </a:solidFill>
              </a:rPr>
              <a:t>著作隣接権</a:t>
            </a:r>
            <a:r>
              <a:rPr kumimoji="1" lang="ja-JP" altLang="en-US" sz="3200" dirty="0" smtClean="0"/>
              <a:t>　）</a:t>
            </a:r>
            <a:endParaRPr kumimoji="1" lang="en-US" altLang="ja-JP" sz="3200" dirty="0" smtClean="0"/>
          </a:p>
          <a:p>
            <a:pPr marL="0" indent="0">
              <a:buNone/>
            </a:pPr>
            <a:r>
              <a:rPr lang="ja-JP" altLang="en-US" sz="2400" dirty="0" smtClean="0"/>
              <a:t>＝著作物</a:t>
            </a:r>
            <a:r>
              <a:rPr lang="ja-JP" altLang="en-US" sz="2400" dirty="0"/>
              <a:t>の公衆への伝達に重要な役割を果たしている者（実演家，レコード製作者，放送事業者及び有線放送事業者）に与えられる</a:t>
            </a:r>
            <a:r>
              <a:rPr lang="ja-JP" altLang="en-US" sz="2400" dirty="0" smtClean="0"/>
              <a:t>権利</a:t>
            </a:r>
            <a:endParaRPr kumimoji="1" lang="en-US" altLang="ja-JP" sz="2400" dirty="0" smtClean="0"/>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46" y="3286751"/>
            <a:ext cx="4592437" cy="3269913"/>
          </a:xfrm>
          <a:prstGeom prst="rect">
            <a:avLst/>
          </a:prstGeom>
        </p:spPr>
      </p:pic>
      <p:pic>
        <p:nvPicPr>
          <p:cNvPr id="5" name="図 4"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4782" y="3286751"/>
            <a:ext cx="4431901" cy="3269913"/>
          </a:xfrm>
          <a:prstGeom prst="rect">
            <a:avLst/>
          </a:prstGeom>
        </p:spPr>
      </p:pic>
      <p:sp>
        <p:nvSpPr>
          <p:cNvPr id="6" name="正方形/長方形 5"/>
          <p:cNvSpPr/>
          <p:nvPr/>
        </p:nvSpPr>
        <p:spPr>
          <a:xfrm>
            <a:off x="6324962" y="6550223"/>
            <a:ext cx="2790379" cy="307777"/>
          </a:xfrm>
          <a:prstGeom prst="rect">
            <a:avLst/>
          </a:prstGeom>
        </p:spPr>
        <p:txBody>
          <a:bodyPr wrap="none">
            <a:spAutoFit/>
          </a:bodyPr>
          <a:lstStyle/>
          <a:p>
            <a:r>
              <a:rPr lang="ja-JP" altLang="en-US" sz="1400" dirty="0">
                <a:hlinkClick r:id="rId4"/>
              </a:rPr>
              <a:t>著作隣接権 </a:t>
            </a:r>
            <a:r>
              <a:rPr lang="en-US" altLang="ja-JP" sz="1400" dirty="0">
                <a:hlinkClick r:id="rId4"/>
              </a:rPr>
              <a:t>| </a:t>
            </a:r>
            <a:r>
              <a:rPr lang="ja-JP" altLang="en-US" sz="1400" dirty="0">
                <a:hlinkClick r:id="rId4"/>
              </a:rPr>
              <a:t>文化庁 </a:t>
            </a:r>
            <a:r>
              <a:rPr lang="en-US" altLang="ja-JP" sz="1400" dirty="0">
                <a:hlinkClick r:id="rId4"/>
              </a:rPr>
              <a:t>(bunka.go.jp)</a:t>
            </a:r>
            <a:endParaRPr lang="ja-JP" altLang="en-US" sz="1400" dirty="0"/>
          </a:p>
        </p:txBody>
      </p:sp>
    </p:spTree>
    <p:extLst>
      <p:ext uri="{BB962C8B-B14F-4D97-AF65-F5344CB8AC3E}">
        <p14:creationId xmlns:p14="http://schemas.microsoft.com/office/powerpoint/2010/main" val="38072338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前時の復習</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628650" y="1627917"/>
            <a:ext cx="8169361" cy="4351338"/>
          </a:xfrm>
        </p:spPr>
        <p:txBody>
          <a:bodyPr/>
          <a:lstStyle/>
          <a:p>
            <a:r>
              <a:rPr kumimoji="1" lang="ja-JP" altLang="en-US" dirty="0" smtClean="0">
                <a:solidFill>
                  <a:srgbClr val="FF0000"/>
                </a:solidFill>
              </a:rPr>
              <a:t>知的財産</a:t>
            </a:r>
            <a:r>
              <a:rPr kumimoji="1" lang="ja-JP" altLang="en-US" dirty="0" smtClean="0"/>
              <a:t>とは</a:t>
            </a:r>
            <a:endParaRPr kumimoji="1" lang="en-US" altLang="ja-JP" dirty="0" smtClean="0"/>
          </a:p>
          <a:p>
            <a:pPr marL="0" indent="0">
              <a:buNone/>
            </a:pPr>
            <a:r>
              <a:rPr lang="ja-JP" altLang="en-US" dirty="0"/>
              <a:t>　</a:t>
            </a:r>
            <a:r>
              <a:rPr lang="ja-JP" altLang="en-US" dirty="0" smtClean="0"/>
              <a:t>企業のロゴ・デザイン、著作物（音楽・芸術）など</a:t>
            </a:r>
            <a:endParaRPr lang="en-US" altLang="ja-JP" dirty="0" smtClean="0"/>
          </a:p>
          <a:p>
            <a:pPr marL="0" indent="0">
              <a:buNone/>
            </a:pPr>
            <a:r>
              <a:rPr kumimoji="1" lang="ja-JP" altLang="en-US" dirty="0"/>
              <a:t>　</a:t>
            </a:r>
            <a:r>
              <a:rPr kumimoji="1" lang="ja-JP" altLang="en-US" dirty="0" smtClean="0"/>
              <a:t>知的な活動で表現されたもの</a:t>
            </a:r>
            <a:endParaRPr kumimoji="1" lang="en-US" altLang="ja-JP" dirty="0" smtClean="0"/>
          </a:p>
          <a:p>
            <a:r>
              <a:rPr kumimoji="1" lang="ja-JP" altLang="en-US" dirty="0" smtClean="0">
                <a:solidFill>
                  <a:srgbClr val="FF0000"/>
                </a:solidFill>
              </a:rPr>
              <a:t>知的財産権</a:t>
            </a:r>
            <a:r>
              <a:rPr kumimoji="1" lang="ja-JP" altLang="en-US" dirty="0" smtClean="0"/>
              <a:t>とは　＝勝手に使われない権利</a:t>
            </a:r>
            <a:endParaRPr lang="en-US" altLang="ja-JP" dirty="0"/>
          </a:p>
          <a:p>
            <a:r>
              <a:rPr lang="ja-JP" altLang="en-US" dirty="0" smtClean="0">
                <a:solidFill>
                  <a:srgbClr val="FF0000"/>
                </a:solidFill>
              </a:rPr>
              <a:t>産業財産権</a:t>
            </a:r>
            <a:r>
              <a:rPr lang="ja-JP" altLang="en-US" dirty="0" smtClean="0"/>
              <a:t>は</a:t>
            </a:r>
            <a:r>
              <a:rPr lang="ja-JP" altLang="en-US" dirty="0" smtClean="0">
                <a:solidFill>
                  <a:srgbClr val="FF0000"/>
                </a:solidFill>
              </a:rPr>
              <a:t>特許、実用新案、商標、意匠</a:t>
            </a:r>
            <a:r>
              <a:rPr lang="ja-JP" altLang="en-US" dirty="0" smtClean="0"/>
              <a:t>が保護</a:t>
            </a:r>
            <a:endParaRPr lang="en-US" altLang="ja-JP" dirty="0" smtClean="0"/>
          </a:p>
          <a:p>
            <a:pPr marL="0" indent="0">
              <a:buNone/>
            </a:pPr>
            <a:r>
              <a:rPr kumimoji="1" lang="ja-JP" altLang="en-US" dirty="0"/>
              <a:t>　</a:t>
            </a:r>
            <a:r>
              <a:rPr kumimoji="1" lang="ja-JP" altLang="en-US" dirty="0" smtClean="0"/>
              <a:t>　→保護してもらうためには</a:t>
            </a:r>
            <a:r>
              <a:rPr kumimoji="1" lang="ja-JP" altLang="en-US" dirty="0" smtClean="0">
                <a:solidFill>
                  <a:srgbClr val="FF0000"/>
                </a:solidFill>
              </a:rPr>
              <a:t>特許庁</a:t>
            </a:r>
            <a:r>
              <a:rPr kumimoji="1" lang="ja-JP" altLang="en-US" dirty="0" smtClean="0"/>
              <a:t>に届出必要</a:t>
            </a:r>
            <a:endParaRPr kumimoji="1" lang="en-US" altLang="ja-JP" dirty="0" smtClean="0"/>
          </a:p>
          <a:p>
            <a:r>
              <a:rPr lang="ja-JP" altLang="en-US" dirty="0">
                <a:solidFill>
                  <a:srgbClr val="FF0000"/>
                </a:solidFill>
              </a:rPr>
              <a:t>著作権</a:t>
            </a:r>
            <a:r>
              <a:rPr lang="ja-JP" altLang="en-US" dirty="0" smtClean="0"/>
              <a:t>は創作した文学、音楽、芸術などを保護</a:t>
            </a:r>
            <a:endParaRPr lang="en-US" altLang="ja-JP" dirty="0" smtClean="0"/>
          </a:p>
          <a:p>
            <a:pPr marL="0" indent="0">
              <a:buNone/>
            </a:pPr>
            <a:r>
              <a:rPr kumimoji="1" lang="ja-JP" altLang="en-US" dirty="0"/>
              <a:t>　</a:t>
            </a:r>
            <a:r>
              <a:rPr kumimoji="1" lang="ja-JP" altLang="en-US" dirty="0" smtClean="0"/>
              <a:t>　→保護してもらうのに届出不要（</a:t>
            </a:r>
            <a:r>
              <a:rPr kumimoji="1" lang="ja-JP" altLang="en-US" dirty="0" smtClean="0">
                <a:solidFill>
                  <a:srgbClr val="FF0000"/>
                </a:solidFill>
              </a:rPr>
              <a:t>無方式主義</a:t>
            </a:r>
            <a:r>
              <a:rPr kumimoji="1" lang="ja-JP" altLang="en-US" dirty="0" smtClean="0"/>
              <a:t>）</a:t>
            </a:r>
            <a:endParaRPr kumimoji="1" lang="en-US" altLang="ja-JP" dirty="0" smtClean="0"/>
          </a:p>
          <a:p>
            <a:endParaRPr kumimoji="1" lang="ja-JP" altLang="en-US" dirty="0"/>
          </a:p>
        </p:txBody>
      </p:sp>
      <p:sp>
        <p:nvSpPr>
          <p:cNvPr id="4" name="下矢印 3"/>
          <p:cNvSpPr/>
          <p:nvPr/>
        </p:nvSpPr>
        <p:spPr>
          <a:xfrm>
            <a:off x="3534032" y="5733535"/>
            <a:ext cx="1400433" cy="24572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769980" y="6078108"/>
            <a:ext cx="7886700" cy="523220"/>
          </a:xfrm>
          <a:prstGeom prst="rect">
            <a:avLst/>
          </a:prstGeom>
          <a:solidFill>
            <a:srgbClr val="FFFF00"/>
          </a:solidFill>
        </p:spPr>
        <p:txBody>
          <a:bodyPr wrap="square" rtlCol="0">
            <a:spAutoFit/>
          </a:bodyPr>
          <a:lstStyle/>
          <a:p>
            <a:r>
              <a:rPr kumimoji="1" lang="ja-JP" altLang="en-US" sz="2800" dirty="0" smtClean="0"/>
              <a:t>利用するには　許諾が必要＝勝手に利用できない</a:t>
            </a:r>
            <a:endParaRPr kumimoji="1" lang="ja-JP" altLang="en-US" sz="2800" dirty="0"/>
          </a:p>
        </p:txBody>
      </p:sp>
    </p:spTree>
    <p:extLst>
      <p:ext uri="{BB962C8B-B14F-4D97-AF65-F5344CB8AC3E}">
        <p14:creationId xmlns:p14="http://schemas.microsoft.com/office/powerpoint/2010/main" val="425862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知識の整理</a:t>
            </a:r>
            <a:r>
              <a:rPr lang="en-US" altLang="ja-JP" dirty="0"/>
              <a:t>】</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173009429"/>
              </p:ext>
            </p:extLst>
          </p:nvPr>
        </p:nvGraphicFramePr>
        <p:xfrm>
          <a:off x="223404" y="1690689"/>
          <a:ext cx="8697191" cy="4389120"/>
        </p:xfrm>
        <a:graphic>
          <a:graphicData uri="http://schemas.openxmlformats.org/drawingml/2006/table">
            <a:tbl>
              <a:tblPr firstRow="1" firstCol="1" bandRow="1">
                <a:tableStyleId>{2D5ABB26-0587-4C30-8999-92F81FD0307C}</a:tableStyleId>
              </a:tblPr>
              <a:tblGrid>
                <a:gridCol w="8697191"/>
              </a:tblGrid>
              <a:tr h="0">
                <a:tc>
                  <a:txBody>
                    <a:bodyPr/>
                    <a:lstStyle/>
                    <a:p>
                      <a:pPr algn="just">
                        <a:spcAft>
                          <a:spcPts val="0"/>
                        </a:spcAft>
                      </a:pPr>
                      <a:r>
                        <a:rPr lang="ja-JP" sz="2400" kern="100" dirty="0">
                          <a:effectLst/>
                        </a:rPr>
                        <a:t>⑤　著作者の許諾を得なくとも利用できる例（著作権法の例外）</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just">
                        <a:spcAft>
                          <a:spcPts val="0"/>
                        </a:spcAft>
                      </a:pPr>
                      <a:r>
                        <a:rPr lang="ja-JP" sz="2400" kern="100" dirty="0">
                          <a:effectLst/>
                        </a:rPr>
                        <a:t>　　１）保護期間を過ぎた</a:t>
                      </a:r>
                      <a:r>
                        <a:rPr lang="ja-JP" sz="2400" kern="100" dirty="0" smtClean="0">
                          <a:effectLst/>
                        </a:rPr>
                        <a:t>場合</a:t>
                      </a:r>
                      <a:endParaRPr lang="en-US" altLang="ja-JP" sz="2400" kern="100" dirty="0" smtClean="0">
                        <a:effectLst/>
                      </a:endParaRPr>
                    </a:p>
                    <a:p>
                      <a:pPr algn="just">
                        <a:spcAft>
                          <a:spcPts val="0"/>
                        </a:spcAft>
                      </a:pPr>
                      <a:r>
                        <a:rPr lang="ja-JP" altLang="en-US" sz="2400" kern="100" dirty="0" smtClean="0">
                          <a:effectLst/>
                        </a:rPr>
                        <a:t>　　　</a:t>
                      </a:r>
                      <a:r>
                        <a:rPr lang="ja-JP" sz="2400" kern="100" dirty="0">
                          <a:effectLst/>
                        </a:rPr>
                        <a:t>　＝　著作者の死後</a:t>
                      </a:r>
                      <a:r>
                        <a:rPr lang="en-US" sz="2400" kern="100" dirty="0">
                          <a:effectLst/>
                        </a:rPr>
                        <a:t>70</a:t>
                      </a:r>
                      <a:r>
                        <a:rPr lang="ja-JP" sz="2400" kern="100" dirty="0">
                          <a:effectLst/>
                        </a:rPr>
                        <a:t>年、映画の公開後</a:t>
                      </a:r>
                      <a:r>
                        <a:rPr lang="en-US" sz="2400" kern="100" dirty="0">
                          <a:effectLst/>
                        </a:rPr>
                        <a:t>70</a:t>
                      </a:r>
                      <a:r>
                        <a:rPr lang="ja-JP" sz="2400" kern="100" dirty="0">
                          <a:effectLst/>
                        </a:rPr>
                        <a:t>年を経過した</a:t>
                      </a:r>
                      <a:r>
                        <a:rPr lang="ja-JP" sz="2400" kern="100" dirty="0" smtClean="0">
                          <a:effectLst/>
                        </a:rPr>
                        <a:t>もの</a:t>
                      </a:r>
                      <a:endParaRPr lang="en-US" altLang="ja-JP" sz="2400" kern="100" dirty="0" smtClean="0">
                        <a:effectLst/>
                      </a:endParaRPr>
                    </a:p>
                    <a:p>
                      <a:pPr algn="just">
                        <a:spcAft>
                          <a:spcPts val="0"/>
                        </a:spcAft>
                      </a:pPr>
                      <a:r>
                        <a:rPr lang="ja-JP" altLang="en-US"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1400" kern="100" dirty="0" smtClean="0">
                          <a:effectLst/>
                          <a:latin typeface="+mn-ea"/>
                          <a:ea typeface="+mn-ea"/>
                          <a:cs typeface="Times New Roman" panose="02020603050405020304" pitchFamily="18" charset="0"/>
                        </a:rPr>
                        <a:t>※2018</a:t>
                      </a:r>
                      <a:r>
                        <a:rPr lang="ja-JP" altLang="en-US" sz="1400" kern="100" dirty="0" smtClean="0">
                          <a:effectLst/>
                          <a:latin typeface="+mn-ea"/>
                          <a:ea typeface="+mn-ea"/>
                          <a:cs typeface="Times New Roman" panose="02020603050405020304" pitchFamily="18" charset="0"/>
                        </a:rPr>
                        <a:t>年</a:t>
                      </a:r>
                      <a:r>
                        <a:rPr lang="en-US" altLang="ja-JP" sz="1400" kern="100" dirty="0" smtClean="0">
                          <a:effectLst/>
                          <a:latin typeface="+mn-ea"/>
                          <a:ea typeface="+mn-ea"/>
                          <a:cs typeface="Times New Roman" panose="02020603050405020304" pitchFamily="18" charset="0"/>
                        </a:rPr>
                        <a:t>12</a:t>
                      </a:r>
                      <a:r>
                        <a:rPr lang="ja-JP" altLang="en-US" sz="1400" kern="100" dirty="0" smtClean="0">
                          <a:effectLst/>
                          <a:latin typeface="+mn-ea"/>
                          <a:ea typeface="+mn-ea"/>
                          <a:cs typeface="Times New Roman" panose="02020603050405020304" pitchFamily="18" charset="0"/>
                        </a:rPr>
                        <a:t>月から保護期間が</a:t>
                      </a:r>
                      <a:r>
                        <a:rPr lang="en-US" altLang="ja-JP" sz="1400" kern="100" dirty="0" smtClean="0">
                          <a:effectLst/>
                          <a:latin typeface="+mn-ea"/>
                          <a:ea typeface="+mn-ea"/>
                          <a:cs typeface="Times New Roman" panose="02020603050405020304" pitchFamily="18" charset="0"/>
                        </a:rPr>
                        <a:t>50</a:t>
                      </a:r>
                      <a:r>
                        <a:rPr lang="ja-JP" altLang="en-US" sz="1400" kern="100" dirty="0" smtClean="0">
                          <a:effectLst/>
                          <a:latin typeface="+mn-ea"/>
                          <a:ea typeface="+mn-ea"/>
                          <a:cs typeface="Times New Roman" panose="02020603050405020304" pitchFamily="18" charset="0"/>
                        </a:rPr>
                        <a:t>年から</a:t>
                      </a:r>
                      <a:r>
                        <a:rPr lang="en-US" altLang="ja-JP" sz="1400" kern="100" dirty="0" smtClean="0">
                          <a:effectLst/>
                          <a:latin typeface="+mn-ea"/>
                          <a:ea typeface="+mn-ea"/>
                          <a:cs typeface="Times New Roman" panose="02020603050405020304" pitchFamily="18" charset="0"/>
                        </a:rPr>
                        <a:t>70</a:t>
                      </a:r>
                      <a:r>
                        <a:rPr lang="ja-JP" altLang="en-US" sz="1400" kern="100" dirty="0" smtClean="0">
                          <a:effectLst/>
                          <a:latin typeface="+mn-ea"/>
                          <a:ea typeface="+mn-ea"/>
                          <a:cs typeface="Times New Roman" panose="02020603050405020304" pitchFamily="18" charset="0"/>
                        </a:rPr>
                        <a:t>年に延長、すでに保護期間が切れたものは</a:t>
                      </a:r>
                      <a:r>
                        <a:rPr lang="en-US" altLang="ja-JP" sz="1400" kern="100" dirty="0" smtClean="0">
                          <a:effectLst/>
                          <a:latin typeface="+mn-ea"/>
                          <a:ea typeface="+mn-ea"/>
                          <a:cs typeface="Times New Roman" panose="02020603050405020304" pitchFamily="18" charset="0"/>
                        </a:rPr>
                        <a:t>50</a:t>
                      </a:r>
                      <a:r>
                        <a:rPr lang="ja-JP" altLang="en-US" sz="1400" kern="100" dirty="0" smtClean="0">
                          <a:effectLst/>
                          <a:latin typeface="+mn-ea"/>
                          <a:ea typeface="+mn-ea"/>
                          <a:cs typeface="Times New Roman" panose="02020603050405020304" pitchFamily="18" charset="0"/>
                        </a:rPr>
                        <a:t>年で終了</a:t>
                      </a:r>
                      <a:r>
                        <a:rPr lang="ja-JP" altLang="en-US"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just">
                        <a:spcAft>
                          <a:spcPts val="0"/>
                        </a:spcAft>
                      </a:pPr>
                      <a:r>
                        <a:rPr lang="ja-JP" sz="2400" kern="100" dirty="0">
                          <a:effectLst/>
                        </a:rPr>
                        <a:t>　　２）私的使用のための複製（著作権法</a:t>
                      </a:r>
                      <a:r>
                        <a:rPr lang="en-US" sz="2400" kern="100" dirty="0">
                          <a:effectLst/>
                        </a:rPr>
                        <a:t>30</a:t>
                      </a:r>
                      <a:r>
                        <a:rPr lang="ja-JP" sz="2400" kern="100" dirty="0">
                          <a:effectLst/>
                        </a:rPr>
                        <a:t>条</a:t>
                      </a:r>
                      <a:r>
                        <a:rPr lang="ja-JP" sz="2400" kern="100" dirty="0" smtClean="0">
                          <a:effectLst/>
                        </a:rPr>
                        <a:t>）</a:t>
                      </a:r>
                      <a:endParaRPr lang="en-US" altLang="ja-JP" sz="2400" kern="100" dirty="0" smtClean="0">
                        <a:effectLst/>
                      </a:endParaRPr>
                    </a:p>
                    <a:p>
                      <a:pPr algn="just">
                        <a:spcAft>
                          <a:spcPts val="0"/>
                        </a:spcAft>
                      </a:pPr>
                      <a:r>
                        <a:rPr lang="ja-JP" altLang="en-US" sz="2400" kern="100" dirty="0" smtClean="0">
                          <a:effectLst/>
                        </a:rPr>
                        <a:t>　　　　</a:t>
                      </a:r>
                      <a:r>
                        <a:rPr lang="ja-JP" sz="2400" kern="100" dirty="0" smtClean="0">
                          <a:effectLst/>
                        </a:rPr>
                        <a:t>＝</a:t>
                      </a:r>
                      <a:r>
                        <a:rPr lang="ja-JP" sz="2400" kern="100" dirty="0">
                          <a:effectLst/>
                        </a:rPr>
                        <a:t>（例）自分で見るための録画・録音</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just">
                        <a:spcAft>
                          <a:spcPts val="0"/>
                        </a:spcAft>
                      </a:pPr>
                      <a:r>
                        <a:rPr lang="ja-JP" sz="2400" kern="100" dirty="0">
                          <a:effectLst/>
                        </a:rPr>
                        <a:t>　　３）</a:t>
                      </a:r>
                      <a:r>
                        <a:rPr lang="ja-JP" sz="2400" kern="100" dirty="0">
                          <a:solidFill>
                            <a:srgbClr val="FF0000"/>
                          </a:solidFill>
                          <a:effectLst/>
                        </a:rPr>
                        <a:t>引用</a:t>
                      </a:r>
                      <a:r>
                        <a:rPr lang="ja-JP" sz="2400" kern="100" dirty="0">
                          <a:effectLst/>
                        </a:rPr>
                        <a:t>（</a:t>
                      </a:r>
                      <a:r>
                        <a:rPr lang="en-US" sz="2400" kern="100" dirty="0">
                          <a:effectLst/>
                        </a:rPr>
                        <a:t>32</a:t>
                      </a:r>
                      <a:r>
                        <a:rPr lang="ja-JP" sz="2400" kern="100" dirty="0">
                          <a:effectLst/>
                        </a:rPr>
                        <a:t>条</a:t>
                      </a:r>
                      <a:r>
                        <a:rPr lang="ja-JP" sz="2400" kern="100" dirty="0" smtClean="0">
                          <a:effectLst/>
                        </a:rPr>
                        <a:t>）</a:t>
                      </a:r>
                      <a:endParaRPr lang="en-US" altLang="ja-JP" sz="2400" kern="100" dirty="0" smtClean="0">
                        <a:effectLst/>
                      </a:endParaRPr>
                    </a:p>
                    <a:p>
                      <a:pPr algn="just">
                        <a:spcAft>
                          <a:spcPts val="0"/>
                        </a:spcAft>
                      </a:pPr>
                      <a:r>
                        <a:rPr lang="ja-JP" altLang="en-US" sz="2400" kern="100" dirty="0" smtClean="0">
                          <a:effectLst/>
                        </a:rPr>
                        <a:t>　　　　</a:t>
                      </a:r>
                      <a:r>
                        <a:rPr lang="ja-JP" sz="2400" kern="100" dirty="0" smtClean="0">
                          <a:effectLst/>
                        </a:rPr>
                        <a:t>＝</a:t>
                      </a:r>
                      <a:r>
                        <a:rPr lang="ja-JP" sz="2400" kern="100" dirty="0">
                          <a:effectLst/>
                        </a:rPr>
                        <a:t>書籍・論文・</a:t>
                      </a:r>
                      <a:r>
                        <a:rPr lang="en-US" sz="2400" kern="100" dirty="0">
                          <a:effectLst/>
                        </a:rPr>
                        <a:t>Web</a:t>
                      </a:r>
                      <a:r>
                        <a:rPr lang="ja-JP" sz="2400" kern="100" dirty="0">
                          <a:effectLst/>
                        </a:rPr>
                        <a:t>からの</a:t>
                      </a:r>
                      <a:r>
                        <a:rPr lang="ja-JP" sz="2400" u="sng" kern="100" dirty="0">
                          <a:effectLst/>
                        </a:rPr>
                        <a:t>出典・出典箇所を明記しての引用</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just">
                        <a:spcAft>
                          <a:spcPts val="0"/>
                        </a:spcAft>
                      </a:pPr>
                      <a:r>
                        <a:rPr lang="ja-JP" sz="2400" kern="100" dirty="0">
                          <a:effectLst/>
                        </a:rPr>
                        <a:t>　　４）教育機関における複製（</a:t>
                      </a:r>
                      <a:r>
                        <a:rPr lang="en-US" sz="2400" kern="100" dirty="0">
                          <a:effectLst/>
                        </a:rPr>
                        <a:t>35</a:t>
                      </a:r>
                      <a:r>
                        <a:rPr lang="ja-JP" sz="2400" kern="100" dirty="0">
                          <a:effectLst/>
                        </a:rPr>
                        <a:t>条</a:t>
                      </a:r>
                      <a:r>
                        <a:rPr lang="ja-JP" sz="2400" kern="100" dirty="0" smtClean="0">
                          <a:effectLst/>
                        </a:rPr>
                        <a:t>）</a:t>
                      </a:r>
                      <a:endParaRPr lang="en-US" altLang="ja-JP" sz="2400" kern="100" dirty="0" smtClean="0">
                        <a:effectLst/>
                      </a:endParaRPr>
                    </a:p>
                    <a:p>
                      <a:pPr algn="just">
                        <a:spcAft>
                          <a:spcPts val="0"/>
                        </a:spcAft>
                      </a:pPr>
                      <a:r>
                        <a:rPr lang="ja-JP" altLang="en-US" sz="2400" kern="100" dirty="0" smtClean="0">
                          <a:effectLst/>
                        </a:rPr>
                        <a:t>　　　　</a:t>
                      </a:r>
                      <a:r>
                        <a:rPr lang="ja-JP" sz="2400" kern="100" dirty="0" smtClean="0">
                          <a:effectLst/>
                        </a:rPr>
                        <a:t>＝</a:t>
                      </a:r>
                      <a:r>
                        <a:rPr lang="ja-JP" sz="2400" kern="100" dirty="0">
                          <a:effectLst/>
                        </a:rPr>
                        <a:t>（例）学校での新聞記事や小説の一部のコピー</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just">
                        <a:spcAft>
                          <a:spcPts val="0"/>
                        </a:spcAft>
                      </a:pPr>
                      <a:r>
                        <a:rPr lang="ja-JP" sz="2400" kern="100" dirty="0">
                          <a:effectLst/>
                        </a:rPr>
                        <a:t>　　５）非営利目的での演奏（</a:t>
                      </a:r>
                      <a:r>
                        <a:rPr lang="en-US" sz="2400" kern="100" dirty="0">
                          <a:effectLst/>
                        </a:rPr>
                        <a:t>38</a:t>
                      </a:r>
                      <a:r>
                        <a:rPr lang="ja-JP" sz="2400" kern="100" dirty="0">
                          <a:effectLst/>
                        </a:rPr>
                        <a:t>条</a:t>
                      </a:r>
                      <a:r>
                        <a:rPr lang="ja-JP" sz="2400" kern="100" dirty="0" smtClean="0">
                          <a:effectLst/>
                        </a:rPr>
                        <a:t>）</a:t>
                      </a:r>
                      <a:endParaRPr lang="en-US" altLang="ja-JP" sz="2400" kern="100" dirty="0" smtClean="0">
                        <a:effectLst/>
                      </a:endParaRPr>
                    </a:p>
                    <a:p>
                      <a:pPr algn="just">
                        <a:spcAft>
                          <a:spcPts val="0"/>
                        </a:spcAft>
                      </a:pPr>
                      <a:r>
                        <a:rPr lang="ja-JP" altLang="en-US" sz="2400" kern="100" dirty="0" smtClean="0">
                          <a:effectLst/>
                        </a:rPr>
                        <a:t>　　　　</a:t>
                      </a:r>
                      <a:r>
                        <a:rPr lang="ja-JP" sz="2400" kern="100" dirty="0" smtClean="0">
                          <a:effectLst/>
                        </a:rPr>
                        <a:t>＝</a:t>
                      </a:r>
                      <a:r>
                        <a:rPr lang="ja-JP" sz="2400" kern="100" dirty="0">
                          <a:effectLst/>
                        </a:rPr>
                        <a:t>（例）文化祭での演奏・演劇</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2812351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著作権法の目的は</a:t>
            </a:r>
            <a:r>
              <a:rPr kumimoji="1" lang="en-US" altLang="ja-JP" dirty="0" smtClean="0"/>
              <a:t/>
            </a:r>
            <a:br>
              <a:rPr kumimoji="1" lang="en-US" altLang="ja-JP" dirty="0" smtClean="0"/>
            </a:br>
            <a:r>
              <a:rPr kumimoji="1" lang="ja-JP" altLang="en-US" dirty="0" smtClean="0"/>
              <a:t>　　　　　　</a:t>
            </a:r>
            <a:r>
              <a:rPr kumimoji="1" lang="ja-JP" altLang="en-US" dirty="0" smtClean="0">
                <a:solidFill>
                  <a:srgbClr val="FF0000"/>
                </a:solidFill>
              </a:rPr>
              <a:t>「文化の発展」</a:t>
            </a:r>
            <a:endParaRPr kumimoji="1" lang="ja-JP" altLang="en-US" dirty="0">
              <a:solidFill>
                <a:srgbClr val="FF0000"/>
              </a:solidFill>
            </a:endParaRPr>
          </a:p>
        </p:txBody>
      </p:sp>
      <p:sp>
        <p:nvSpPr>
          <p:cNvPr id="4" name="コンテンツ プレースホルダー 3"/>
          <p:cNvSpPr>
            <a:spLocks noGrp="1"/>
          </p:cNvSpPr>
          <p:nvPr>
            <p:ph idx="1"/>
          </p:nvPr>
        </p:nvSpPr>
        <p:spPr/>
        <p:txBody>
          <a:bodyPr>
            <a:normAutofit/>
          </a:bodyPr>
          <a:lstStyle/>
          <a:p>
            <a:pPr marL="0" indent="0">
              <a:buNone/>
            </a:pPr>
            <a:r>
              <a:rPr lang="ja-JP" altLang="en-US" dirty="0" smtClean="0"/>
              <a:t>日本漫画家協会声明</a:t>
            </a:r>
            <a:endParaRPr lang="en-US" altLang="ja-JP" dirty="0" smtClean="0"/>
          </a:p>
          <a:p>
            <a:r>
              <a:rPr lang="ja-JP" altLang="en-US" dirty="0" smtClean="0"/>
              <a:t>「今</a:t>
            </a:r>
            <a:r>
              <a:rPr lang="ja-JP" altLang="en-US" dirty="0"/>
              <a:t>この瞬間にも深刻な海賊版被害は生じており、漫画家をはじめとしたクリエイターやコンテンツ産業全体に甚大なダメージが積み重なっている状況に変化はありません。</a:t>
            </a:r>
            <a:r>
              <a:rPr lang="ja-JP" altLang="en-US" dirty="0">
                <a:solidFill>
                  <a:srgbClr val="FF0000"/>
                </a:solidFill>
              </a:rPr>
              <a:t>海賊版サイトが奪うのは、単に経済的利益のみならず、デビューから間もない若き才能、そして夢です</a:t>
            </a:r>
            <a:r>
              <a:rPr lang="ja-JP" altLang="en-US" dirty="0"/>
              <a:t>。このような長期にわたって影響する深刻な被害を防ぐためには何よりも、迅速かつ実効性を伴う対応が欠かせません</a:t>
            </a:r>
            <a:r>
              <a:rPr lang="ja-JP" altLang="en-US" dirty="0" smtClean="0"/>
              <a:t>。」</a:t>
            </a:r>
            <a:endParaRPr lang="en-US" altLang="ja-JP" dirty="0" smtClean="0"/>
          </a:p>
          <a:p>
            <a:pPr marL="0" indent="0">
              <a:buNone/>
            </a:pPr>
            <a:r>
              <a:rPr kumimoji="1" lang="ja-JP" altLang="en-US" sz="1800" dirty="0"/>
              <a:t>　</a:t>
            </a:r>
            <a:r>
              <a:rPr lang="ja-JP" altLang="en-US" sz="1800" dirty="0" smtClean="0"/>
              <a:t>（海賊版</a:t>
            </a:r>
            <a:r>
              <a:rPr lang="ja-JP" altLang="en-US" sz="1800" dirty="0"/>
              <a:t>サイト対策のための迅速かつ適切な著作権法改正を求める共同</a:t>
            </a:r>
            <a:r>
              <a:rPr lang="ja-JP" altLang="en-US" sz="1800" dirty="0" smtClean="0"/>
              <a:t>声明　令和</a:t>
            </a:r>
            <a:r>
              <a:rPr lang="en-US" altLang="ja-JP" sz="1800" dirty="0" smtClean="0"/>
              <a:t>2</a:t>
            </a:r>
            <a:r>
              <a:rPr lang="ja-JP" altLang="en-US" sz="1800" dirty="0" smtClean="0"/>
              <a:t>年</a:t>
            </a:r>
            <a:r>
              <a:rPr lang="en-US" altLang="ja-JP" sz="1800" dirty="0" smtClean="0"/>
              <a:t>2</a:t>
            </a:r>
            <a:r>
              <a:rPr lang="ja-JP" altLang="en-US" sz="1800" dirty="0" smtClean="0"/>
              <a:t>月</a:t>
            </a:r>
            <a:r>
              <a:rPr lang="en-US" altLang="ja-JP" sz="1800" dirty="0" smtClean="0"/>
              <a:t>4</a:t>
            </a:r>
            <a:r>
              <a:rPr lang="ja-JP" altLang="en-US" sz="1800" dirty="0" smtClean="0"/>
              <a:t>日）</a:t>
            </a:r>
            <a:endParaRPr kumimoji="1" lang="ja-JP" altLang="en-US" sz="1800" dirty="0"/>
          </a:p>
        </p:txBody>
      </p:sp>
    </p:spTree>
    <p:extLst>
      <p:ext uri="{BB962C8B-B14F-4D97-AF65-F5344CB8AC3E}">
        <p14:creationId xmlns:p14="http://schemas.microsoft.com/office/powerpoint/2010/main" val="1939102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solidFill>
                  <a:srgbClr val="FF0000"/>
                </a:solidFill>
              </a:rPr>
              <a:t>法の重要性と</a:t>
            </a:r>
            <a:r>
              <a:rPr lang="ja-JP" altLang="en-US" dirty="0" smtClean="0">
                <a:solidFill>
                  <a:srgbClr val="FF0000"/>
                </a:solidFill>
              </a:rPr>
              <a:t>意義</a:t>
            </a:r>
            <a:r>
              <a:rPr lang="en-US" altLang="ja-JP" dirty="0" smtClean="0">
                <a:solidFill>
                  <a:srgbClr val="FF0000"/>
                </a:solidFill>
              </a:rPr>
              <a:t/>
            </a:r>
            <a:br>
              <a:rPr lang="en-US" altLang="ja-JP" dirty="0" smtClean="0">
                <a:solidFill>
                  <a:srgbClr val="FF0000"/>
                </a:solidFill>
              </a:rPr>
            </a:br>
            <a:r>
              <a:rPr lang="ja-JP" altLang="en-US" dirty="0" smtClean="0">
                <a:solidFill>
                  <a:srgbClr val="FF0000"/>
                </a:solidFill>
              </a:rPr>
              <a:t>～個人情報～</a:t>
            </a:r>
            <a:endParaRPr kumimoji="1" lang="ja-JP" altLang="en-US" dirty="0">
              <a:solidFill>
                <a:srgbClr val="FF0000"/>
              </a:solidFill>
            </a:endParaRPr>
          </a:p>
        </p:txBody>
      </p:sp>
      <p:sp>
        <p:nvSpPr>
          <p:cNvPr id="3" name="サブタイトル 2"/>
          <p:cNvSpPr>
            <a:spLocks noGrp="1"/>
          </p:cNvSpPr>
          <p:nvPr>
            <p:ph type="subTitle" idx="1"/>
          </p:nvPr>
        </p:nvSpPr>
        <p:spPr>
          <a:xfrm>
            <a:off x="1143000" y="4156364"/>
            <a:ext cx="6858000" cy="1101436"/>
          </a:xfrm>
        </p:spPr>
        <p:txBody>
          <a:bodyPr>
            <a:normAutofit/>
          </a:bodyPr>
          <a:lstStyle/>
          <a:p>
            <a:r>
              <a:rPr kumimoji="1" lang="ja-JP" altLang="en-US" sz="3200" dirty="0" smtClean="0"/>
              <a:t>情報</a:t>
            </a:r>
            <a:r>
              <a:rPr kumimoji="1" lang="en-US" altLang="ja-JP" sz="3200" dirty="0" smtClean="0"/>
              <a:t>Ⅰ</a:t>
            </a:r>
            <a:r>
              <a:rPr kumimoji="1" lang="ja-JP" altLang="en-US" sz="3200" dirty="0" smtClean="0"/>
              <a:t>　</a:t>
            </a:r>
            <a:r>
              <a:rPr kumimoji="1" lang="en-US" altLang="ja-JP" sz="3200" dirty="0" smtClean="0"/>
              <a:t>No.4</a:t>
            </a:r>
            <a:endParaRPr kumimoji="1" lang="ja-JP" altLang="en-US" sz="3200" dirty="0"/>
          </a:p>
        </p:txBody>
      </p:sp>
    </p:spTree>
    <p:extLst>
      <p:ext uri="{BB962C8B-B14F-4D97-AF65-F5344CB8AC3E}">
        <p14:creationId xmlns:p14="http://schemas.microsoft.com/office/powerpoint/2010/main" val="3933862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知識の整理</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628650" y="1825625"/>
            <a:ext cx="8307532" cy="4866120"/>
          </a:xfrm>
        </p:spPr>
        <p:txBody>
          <a:bodyPr>
            <a:normAutofit lnSpcReduction="10000"/>
          </a:bodyPr>
          <a:lstStyle/>
          <a:p>
            <a:pPr marL="0" indent="0">
              <a:buNone/>
            </a:pPr>
            <a:r>
              <a:rPr kumimoji="1" lang="ja-JP" altLang="en-US" dirty="0" smtClean="0"/>
              <a:t>①（　</a:t>
            </a:r>
            <a:r>
              <a:rPr kumimoji="1" lang="ja-JP" altLang="en-US" sz="3600" dirty="0" smtClean="0">
                <a:solidFill>
                  <a:srgbClr val="FF0000"/>
                </a:solidFill>
              </a:rPr>
              <a:t>個人情報</a:t>
            </a:r>
            <a:r>
              <a:rPr kumimoji="1" lang="ja-JP" altLang="en-US" dirty="0" smtClean="0"/>
              <a:t>　）＝個人を識別できる情報</a:t>
            </a:r>
            <a:endParaRPr kumimoji="1" lang="en-US" altLang="ja-JP" dirty="0" smtClean="0"/>
          </a:p>
          <a:p>
            <a:pPr marL="0" indent="0">
              <a:buNone/>
            </a:pPr>
            <a:r>
              <a:rPr lang="ja-JP" altLang="en-US" dirty="0"/>
              <a:t>　</a:t>
            </a:r>
            <a:r>
              <a:rPr lang="ja-JP" altLang="en-US" dirty="0" smtClean="0"/>
              <a:t>　</a:t>
            </a:r>
            <a:r>
              <a:rPr lang="en-US" altLang="ja-JP" dirty="0" smtClean="0"/>
              <a:t>※</a:t>
            </a:r>
            <a:r>
              <a:rPr lang="ja-JP" altLang="en-US" dirty="0" smtClean="0"/>
              <a:t>組み合わせることで本人と識別できる情報も含む</a:t>
            </a:r>
            <a:endParaRPr lang="en-US" altLang="ja-JP" dirty="0" smtClean="0"/>
          </a:p>
          <a:p>
            <a:pPr marL="0" indent="0">
              <a:buNone/>
            </a:pPr>
            <a:endParaRPr lang="en-US" altLang="ja-JP" dirty="0"/>
          </a:p>
          <a:p>
            <a:pPr marL="0" indent="0">
              <a:buNone/>
            </a:pPr>
            <a:r>
              <a:rPr lang="ja-JP" altLang="en-US" dirty="0" smtClean="0"/>
              <a:t>◇個人が識別できる情報の例</a:t>
            </a:r>
            <a:endParaRPr lang="en-US" altLang="ja-JP" dirty="0" smtClean="0"/>
          </a:p>
          <a:p>
            <a:pPr marL="0" indent="0">
              <a:buNone/>
            </a:pPr>
            <a:r>
              <a:rPr lang="ja-JP" altLang="en-US" dirty="0"/>
              <a:t>　</a:t>
            </a:r>
            <a:r>
              <a:rPr lang="ja-JP" altLang="en-US" dirty="0" smtClean="0"/>
              <a:t>　　氏名、住所、生年月日、電話番号、メールアドレス</a:t>
            </a:r>
            <a:endParaRPr lang="ja-JP" altLang="en-US" dirty="0"/>
          </a:p>
          <a:p>
            <a:pPr marL="0" indent="0">
              <a:buNone/>
            </a:pPr>
            <a:r>
              <a:rPr lang="ja-JP" altLang="en-US" dirty="0" smtClean="0"/>
              <a:t>　　　声</a:t>
            </a:r>
            <a:r>
              <a:rPr lang="ja-JP" altLang="en-US" dirty="0"/>
              <a:t>（録音など</a:t>
            </a:r>
            <a:r>
              <a:rPr lang="ja-JP" altLang="en-US" dirty="0" smtClean="0"/>
              <a:t>）、</a:t>
            </a:r>
            <a:r>
              <a:rPr lang="en-US" altLang="ja-JP" dirty="0" smtClean="0"/>
              <a:t>SNS</a:t>
            </a:r>
            <a:r>
              <a:rPr lang="ja-JP" altLang="en-US" dirty="0"/>
              <a:t>などの</a:t>
            </a:r>
            <a:r>
              <a:rPr lang="ja-JP" altLang="en-US" dirty="0" smtClean="0"/>
              <a:t>アカウント名、顔</a:t>
            </a:r>
            <a:r>
              <a:rPr lang="ja-JP" altLang="en-US" dirty="0"/>
              <a:t>写真</a:t>
            </a:r>
          </a:p>
          <a:p>
            <a:pPr marL="0" indent="0">
              <a:buNone/>
            </a:pPr>
            <a:r>
              <a:rPr lang="ja-JP" altLang="en-US" dirty="0" smtClean="0"/>
              <a:t>　　　指紋</a:t>
            </a:r>
            <a:r>
              <a:rPr lang="ja-JP" altLang="en-US" dirty="0"/>
              <a:t>認識</a:t>
            </a:r>
            <a:r>
              <a:rPr lang="ja-JP" altLang="en-US" dirty="0" smtClean="0"/>
              <a:t>データ</a:t>
            </a:r>
            <a:endParaRPr lang="en-US" altLang="ja-JP" dirty="0" smtClean="0"/>
          </a:p>
          <a:p>
            <a:pPr marL="0" indent="0">
              <a:buNone/>
            </a:pPr>
            <a:r>
              <a:rPr lang="ja-JP" altLang="en-US" dirty="0" smtClean="0"/>
              <a:t>◇氏名と組み合わせると個人が識別できる情報の例</a:t>
            </a:r>
            <a:endParaRPr lang="en-US" altLang="ja-JP" dirty="0"/>
          </a:p>
          <a:p>
            <a:pPr marL="0" indent="0">
              <a:buNone/>
            </a:pPr>
            <a:r>
              <a:rPr lang="ja-JP" altLang="en-US" dirty="0" smtClean="0"/>
              <a:t>　　　学歴、趣味、購入履歴など</a:t>
            </a:r>
            <a:endParaRPr lang="en-US" altLang="ja-JP" dirty="0"/>
          </a:p>
          <a:p>
            <a:pPr marL="0" indent="0">
              <a:buNone/>
            </a:pPr>
            <a:r>
              <a:rPr lang="ja-JP" altLang="en-US" dirty="0" smtClean="0"/>
              <a:t>　</a:t>
            </a:r>
            <a:endParaRPr kumimoji="1" lang="ja-JP" altLang="en-US" dirty="0"/>
          </a:p>
        </p:txBody>
      </p:sp>
    </p:spTree>
    <p:extLst>
      <p:ext uri="{BB962C8B-B14F-4D97-AF65-F5344CB8AC3E}">
        <p14:creationId xmlns:p14="http://schemas.microsoft.com/office/powerpoint/2010/main" val="4031182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solidFill>
                  <a:srgbClr val="FF0000"/>
                </a:solidFill>
              </a:rPr>
              <a:t>実習１　自分のスマートフォンに入っている個人情報をあげてみよう</a:t>
            </a:r>
            <a:endParaRPr kumimoji="1" lang="ja-JP" altLang="en-US" dirty="0">
              <a:solidFill>
                <a:srgbClr val="FF0000"/>
              </a:solidFill>
            </a:endParaRPr>
          </a:p>
        </p:txBody>
      </p:sp>
      <p:sp>
        <p:nvSpPr>
          <p:cNvPr id="5" name="コンテンツ プレースホルダー 2"/>
          <p:cNvSpPr>
            <a:spLocks noGrp="1"/>
          </p:cNvSpPr>
          <p:nvPr>
            <p:ph idx="1"/>
          </p:nvPr>
        </p:nvSpPr>
        <p:spPr>
          <a:xfrm>
            <a:off x="628650" y="4914899"/>
            <a:ext cx="7886700" cy="1579419"/>
          </a:xfrm>
          <a:solidFill>
            <a:schemeClr val="accent4">
              <a:lumMod val="20000"/>
              <a:lumOff val="80000"/>
            </a:schemeClr>
          </a:solidFill>
        </p:spPr>
        <p:txBody>
          <a:bodyPr/>
          <a:lstStyle/>
          <a:p>
            <a:pPr marL="0" lvl="0" indent="0" defTabSz="457200">
              <a:lnSpc>
                <a:spcPct val="100000"/>
              </a:lnSpc>
              <a:spcBef>
                <a:spcPts val="0"/>
              </a:spcBef>
              <a:buNone/>
              <a:defRPr/>
            </a:pPr>
            <a:r>
              <a:rPr lang="ja-JP" altLang="en-US" sz="2400" dirty="0" smtClean="0">
                <a:latin typeface="+mn-ea"/>
              </a:rPr>
              <a:t>・地図</a:t>
            </a:r>
            <a:r>
              <a:rPr lang="ja-JP" altLang="en-US" sz="2400" dirty="0">
                <a:latin typeface="+mn-ea"/>
              </a:rPr>
              <a:t>アプリではどうだろう</a:t>
            </a:r>
            <a:r>
              <a:rPr lang="ja-JP" altLang="en-US" sz="2400" dirty="0" smtClean="0">
                <a:latin typeface="+mn-ea"/>
              </a:rPr>
              <a:t>？</a:t>
            </a:r>
            <a:endParaRPr lang="en-US" altLang="ja-JP" sz="2400" dirty="0" smtClean="0">
              <a:latin typeface="+mn-ea"/>
            </a:endParaRPr>
          </a:p>
          <a:p>
            <a:pPr marL="0" lvl="0" indent="0" defTabSz="457200">
              <a:lnSpc>
                <a:spcPct val="100000"/>
              </a:lnSpc>
              <a:spcBef>
                <a:spcPts val="0"/>
              </a:spcBef>
              <a:buNone/>
              <a:defRPr/>
            </a:pPr>
            <a:r>
              <a:rPr lang="ja-JP" altLang="en-US" sz="2400" dirty="0" smtClean="0">
                <a:latin typeface="+mn-ea"/>
              </a:rPr>
              <a:t>・支払い</a:t>
            </a:r>
            <a:r>
              <a:rPr lang="ja-JP" altLang="en-US" sz="2400" dirty="0">
                <a:latin typeface="+mn-ea"/>
              </a:rPr>
              <a:t>アプリではどうだろう</a:t>
            </a:r>
            <a:r>
              <a:rPr lang="ja-JP" altLang="en-US" sz="2400" dirty="0" smtClean="0">
                <a:latin typeface="+mn-ea"/>
              </a:rPr>
              <a:t>？</a:t>
            </a:r>
            <a:endParaRPr lang="en-US" altLang="ja-JP" sz="2400" dirty="0" smtClean="0">
              <a:latin typeface="+mn-ea"/>
            </a:endParaRPr>
          </a:p>
          <a:p>
            <a:pPr marL="0" lvl="0" indent="0" defTabSz="457200">
              <a:lnSpc>
                <a:spcPct val="100000"/>
              </a:lnSpc>
              <a:spcBef>
                <a:spcPts val="0"/>
              </a:spcBef>
              <a:buNone/>
              <a:defRPr/>
            </a:pPr>
            <a:r>
              <a:rPr lang="ja-JP" altLang="en-US" sz="2400" dirty="0" smtClean="0">
                <a:latin typeface="+mn-ea"/>
              </a:rPr>
              <a:t>・ヘルスケアアプリ</a:t>
            </a:r>
            <a:r>
              <a:rPr lang="ja-JP" altLang="en-US" sz="2400" dirty="0">
                <a:latin typeface="+mn-ea"/>
              </a:rPr>
              <a:t>ではどうだろう？</a:t>
            </a:r>
            <a:endParaRPr lang="en-US" altLang="ja-JP" sz="2400" dirty="0">
              <a:latin typeface="+mn-ea"/>
            </a:endParaRPr>
          </a:p>
          <a:p>
            <a:endParaRPr kumimoji="1" lang="ja-JP" altLang="en-US" dirty="0"/>
          </a:p>
        </p:txBody>
      </p:sp>
    </p:spTree>
    <p:extLst>
      <p:ext uri="{BB962C8B-B14F-4D97-AF65-F5344CB8AC3E}">
        <p14:creationId xmlns:p14="http://schemas.microsoft.com/office/powerpoint/2010/main" val="2692744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知識の整理</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628650" y="1825625"/>
            <a:ext cx="8515350" cy="4351338"/>
          </a:xfrm>
        </p:spPr>
        <p:txBody>
          <a:bodyPr>
            <a:normAutofit/>
          </a:bodyPr>
          <a:lstStyle/>
          <a:p>
            <a:pPr marL="0" indent="0">
              <a:buNone/>
            </a:pPr>
            <a:r>
              <a:rPr kumimoji="1" lang="ja-JP" altLang="en-US" sz="3200" dirty="0" smtClean="0"/>
              <a:t>①（　</a:t>
            </a:r>
            <a:r>
              <a:rPr kumimoji="1" lang="ja-JP" altLang="en-US" sz="3200" dirty="0" smtClean="0">
                <a:solidFill>
                  <a:srgbClr val="FF0000"/>
                </a:solidFill>
              </a:rPr>
              <a:t>知的財産権</a:t>
            </a:r>
            <a:r>
              <a:rPr kumimoji="1" lang="ja-JP" altLang="en-US" sz="3200" dirty="0" smtClean="0"/>
              <a:t>　）</a:t>
            </a:r>
            <a:endParaRPr kumimoji="1" lang="en-US" altLang="ja-JP" sz="3200" dirty="0" smtClean="0"/>
          </a:p>
          <a:p>
            <a:pPr marL="0" indent="0">
              <a:buNone/>
            </a:pPr>
            <a:r>
              <a:rPr lang="ja-JP" altLang="en-US" sz="3200" dirty="0"/>
              <a:t>　</a:t>
            </a:r>
            <a:r>
              <a:rPr lang="ja-JP" altLang="en-US" sz="3200" dirty="0" smtClean="0"/>
              <a:t>　</a:t>
            </a:r>
            <a:r>
              <a:rPr kumimoji="1" lang="ja-JP" altLang="en-US" sz="3200" dirty="0" smtClean="0"/>
              <a:t>＝人間の創作活動によって生み出されたもの</a:t>
            </a:r>
            <a:endParaRPr kumimoji="1" lang="en-US" altLang="ja-JP" sz="3200" dirty="0" smtClean="0"/>
          </a:p>
          <a:p>
            <a:pPr marL="0" indent="0">
              <a:buNone/>
            </a:pPr>
            <a:r>
              <a:rPr lang="ja-JP" altLang="en-US" sz="3200" dirty="0"/>
              <a:t>　</a:t>
            </a:r>
            <a:r>
              <a:rPr lang="ja-JP" altLang="en-US" sz="3200" dirty="0" smtClean="0"/>
              <a:t>　　</a:t>
            </a:r>
            <a:r>
              <a:rPr kumimoji="1" lang="ja-JP" altLang="en-US" sz="3200" dirty="0" smtClean="0"/>
              <a:t>を保護する権利　→</a:t>
            </a:r>
            <a:r>
              <a:rPr kumimoji="1" lang="ja-JP" altLang="en-US" sz="3200" u="sng" dirty="0" smtClean="0">
                <a:solidFill>
                  <a:srgbClr val="FF0000"/>
                </a:solidFill>
              </a:rPr>
              <a:t>勝手に使われない権利</a:t>
            </a:r>
            <a:endParaRPr kumimoji="1" lang="en-US" altLang="ja-JP" sz="3200" u="sng" dirty="0" smtClean="0">
              <a:solidFill>
                <a:srgbClr val="FF0000"/>
              </a:solidFill>
            </a:endParaRPr>
          </a:p>
          <a:p>
            <a:pPr marL="0" indent="0">
              <a:buNone/>
            </a:pPr>
            <a:r>
              <a:rPr lang="ja-JP" altLang="en-US" sz="3200" dirty="0"/>
              <a:t>　</a:t>
            </a:r>
            <a:r>
              <a:rPr lang="ja-JP" altLang="en-US" sz="3200" dirty="0" smtClean="0"/>
              <a:t>１）（　</a:t>
            </a:r>
            <a:r>
              <a:rPr lang="ja-JP" altLang="en-US" sz="3200" dirty="0" smtClean="0">
                <a:solidFill>
                  <a:srgbClr val="FF0000"/>
                </a:solidFill>
              </a:rPr>
              <a:t>産業財産権</a:t>
            </a:r>
            <a:r>
              <a:rPr lang="ja-JP" altLang="en-US" sz="3200" dirty="0" smtClean="0"/>
              <a:t>　）＝産業に関する権利</a:t>
            </a:r>
            <a:endParaRPr lang="en-US" altLang="ja-JP" sz="3200" dirty="0" smtClean="0"/>
          </a:p>
          <a:p>
            <a:pPr marL="0" indent="0">
              <a:buNone/>
            </a:pPr>
            <a:r>
              <a:rPr kumimoji="1" lang="ja-JP" altLang="en-US" sz="3200" dirty="0"/>
              <a:t>　</a:t>
            </a:r>
            <a:r>
              <a:rPr kumimoji="1" lang="ja-JP" altLang="en-US" sz="3200" dirty="0" smtClean="0"/>
              <a:t>　　　（例）発明、デザイン、ロゴなど</a:t>
            </a:r>
            <a:endParaRPr kumimoji="1" lang="en-US" altLang="ja-JP" sz="3200" dirty="0" smtClean="0"/>
          </a:p>
          <a:p>
            <a:pPr marL="0" indent="0">
              <a:buNone/>
            </a:pPr>
            <a:r>
              <a:rPr lang="ja-JP" altLang="en-US" sz="3200" dirty="0"/>
              <a:t>　</a:t>
            </a:r>
            <a:r>
              <a:rPr lang="ja-JP" altLang="en-US" sz="3200" dirty="0" smtClean="0"/>
              <a:t>２）（　</a:t>
            </a:r>
            <a:r>
              <a:rPr lang="ja-JP" altLang="en-US" sz="3200" dirty="0" smtClean="0">
                <a:solidFill>
                  <a:srgbClr val="FF0000"/>
                </a:solidFill>
              </a:rPr>
              <a:t>著作権</a:t>
            </a:r>
            <a:r>
              <a:rPr lang="ja-JP" altLang="en-US" sz="3200" dirty="0" smtClean="0"/>
              <a:t>　）＝文化や芸術に関する権利</a:t>
            </a:r>
            <a:endParaRPr lang="en-US" altLang="ja-JP" sz="3200" dirty="0" smtClean="0"/>
          </a:p>
          <a:p>
            <a:pPr marL="0" indent="0">
              <a:buNone/>
            </a:pPr>
            <a:r>
              <a:rPr kumimoji="1" lang="ja-JP" altLang="en-US" sz="3200" dirty="0"/>
              <a:t>　</a:t>
            </a:r>
            <a:r>
              <a:rPr kumimoji="1" lang="ja-JP" altLang="en-US" sz="3200" dirty="0" smtClean="0"/>
              <a:t>　　　　→無断で著作物を使われない権利</a:t>
            </a:r>
            <a:endParaRPr kumimoji="1" lang="ja-JP" altLang="en-US" sz="3200" dirty="0"/>
          </a:p>
        </p:txBody>
      </p:sp>
    </p:spTree>
    <p:extLst>
      <p:ext uri="{BB962C8B-B14F-4D97-AF65-F5344CB8AC3E}">
        <p14:creationId xmlns:p14="http://schemas.microsoft.com/office/powerpoint/2010/main" val="8148991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solidFill>
                  <a:srgbClr val="FF0000"/>
                </a:solidFill>
              </a:rPr>
              <a:t>実習１　自分のスマートフォンに入っている個人情報をあげてみよう</a:t>
            </a:r>
            <a:endParaRPr kumimoji="1" lang="ja-JP" altLang="en-US" dirty="0">
              <a:solidFill>
                <a:srgbClr val="FF0000"/>
              </a:solidFill>
            </a:endParaRPr>
          </a:p>
        </p:txBody>
      </p:sp>
      <p:sp>
        <p:nvSpPr>
          <p:cNvPr id="3" name="コンテンツ プレースホルダー 2"/>
          <p:cNvSpPr>
            <a:spLocks noGrp="1"/>
          </p:cNvSpPr>
          <p:nvPr>
            <p:ph idx="1"/>
          </p:nvPr>
        </p:nvSpPr>
        <p:spPr>
          <a:xfrm>
            <a:off x="628650" y="1825625"/>
            <a:ext cx="7886700" cy="3141230"/>
          </a:xfrm>
          <a:solidFill>
            <a:schemeClr val="accent4">
              <a:lumMod val="20000"/>
              <a:lumOff val="80000"/>
            </a:schemeClr>
          </a:solidFill>
        </p:spPr>
        <p:txBody>
          <a:bodyPr/>
          <a:lstStyle/>
          <a:p>
            <a:r>
              <a:rPr kumimoji="1" lang="ja-JP" altLang="en-US" dirty="0" smtClean="0"/>
              <a:t>自分の名前、電話番号</a:t>
            </a:r>
            <a:endParaRPr kumimoji="1" lang="en-US" altLang="ja-JP" dirty="0" smtClean="0"/>
          </a:p>
          <a:p>
            <a:r>
              <a:rPr kumimoji="1" lang="ja-JP" altLang="en-US" dirty="0" smtClean="0"/>
              <a:t>家族・友人の名前、電話番号</a:t>
            </a:r>
            <a:endParaRPr kumimoji="1" lang="en-US" altLang="ja-JP" dirty="0" smtClean="0"/>
          </a:p>
          <a:p>
            <a:r>
              <a:rPr lang="en-US" altLang="ja-JP" dirty="0" smtClean="0"/>
              <a:t>SNS</a:t>
            </a:r>
            <a:r>
              <a:rPr lang="ja-JP" altLang="en-US" dirty="0" smtClean="0"/>
              <a:t>の情報（</a:t>
            </a:r>
            <a:r>
              <a:rPr lang="en-US" altLang="ja-JP" dirty="0" err="1" smtClean="0"/>
              <a:t>ID,Pass</a:t>
            </a:r>
            <a:r>
              <a:rPr lang="ja-JP" altLang="en-US" dirty="0" smtClean="0"/>
              <a:t>）、ＳＮＳ上の知人のつながり</a:t>
            </a:r>
            <a:endParaRPr lang="en-US" altLang="ja-JP" dirty="0" smtClean="0"/>
          </a:p>
          <a:p>
            <a:r>
              <a:rPr kumimoji="1" lang="ja-JP" altLang="en-US" dirty="0"/>
              <a:t>写真</a:t>
            </a:r>
            <a:r>
              <a:rPr kumimoji="1" lang="ja-JP" altLang="en-US" dirty="0" smtClean="0"/>
              <a:t>データ</a:t>
            </a:r>
            <a:endParaRPr kumimoji="1" lang="en-US" altLang="ja-JP" dirty="0" smtClean="0"/>
          </a:p>
          <a:p>
            <a:r>
              <a:rPr lang="ja-JP" altLang="en-US" dirty="0" smtClean="0"/>
              <a:t>ポイントカードの情報</a:t>
            </a:r>
            <a:endParaRPr lang="en-US" altLang="ja-JP" dirty="0" smtClean="0"/>
          </a:p>
          <a:p>
            <a:r>
              <a:rPr kumimoji="1" lang="ja-JP" altLang="en-US" dirty="0" smtClean="0"/>
              <a:t>ショッピングサイトの情報、</a:t>
            </a:r>
            <a:r>
              <a:rPr lang="ja-JP" altLang="en-US" dirty="0" smtClean="0"/>
              <a:t>スケジュール・・・</a:t>
            </a:r>
            <a:endParaRPr lang="en-US" altLang="ja-JP" dirty="0" smtClean="0"/>
          </a:p>
        </p:txBody>
      </p:sp>
      <p:sp>
        <p:nvSpPr>
          <p:cNvPr id="4" name="タイトル 1"/>
          <p:cNvSpPr txBox="1">
            <a:spLocks/>
          </p:cNvSpPr>
          <p:nvPr/>
        </p:nvSpPr>
        <p:spPr>
          <a:xfrm>
            <a:off x="552450" y="5193435"/>
            <a:ext cx="78867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smtClean="0">
                <a:solidFill>
                  <a:srgbClr val="FF0000"/>
                </a:solidFill>
              </a:rPr>
              <a:t>実習２　これらのうち流出すると困るものを〇で囲もう</a:t>
            </a:r>
            <a:endParaRPr lang="ja-JP" altLang="en-US" dirty="0">
              <a:solidFill>
                <a:srgbClr val="FF0000"/>
              </a:solidFill>
            </a:endParaRPr>
          </a:p>
        </p:txBody>
      </p:sp>
    </p:spTree>
    <p:extLst>
      <p:ext uri="{BB962C8B-B14F-4D97-AF65-F5344CB8AC3E}">
        <p14:creationId xmlns:p14="http://schemas.microsoft.com/office/powerpoint/2010/main" val="2049707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solidFill>
                  <a:srgbClr val="FF0000"/>
                </a:solidFill>
              </a:rPr>
              <a:t>実習３　自分がインターネット上に公開している個人情報をあげてみよう</a:t>
            </a:r>
            <a:endParaRPr kumimoji="1" lang="ja-JP" altLang="en-US" dirty="0">
              <a:solidFill>
                <a:srgbClr val="FF0000"/>
              </a:solidFill>
            </a:endParaRPr>
          </a:p>
        </p:txBody>
      </p:sp>
      <p:sp>
        <p:nvSpPr>
          <p:cNvPr id="3" name="コンテンツ プレースホルダー 2"/>
          <p:cNvSpPr>
            <a:spLocks noGrp="1"/>
          </p:cNvSpPr>
          <p:nvPr>
            <p:ph idx="1"/>
          </p:nvPr>
        </p:nvSpPr>
        <p:spPr>
          <a:solidFill>
            <a:schemeClr val="accent4">
              <a:lumMod val="20000"/>
              <a:lumOff val="80000"/>
            </a:schemeClr>
          </a:solidFill>
        </p:spPr>
        <p:txBody>
          <a:bodyPr/>
          <a:lstStyle/>
          <a:p>
            <a:endParaRPr kumimoji="1" lang="ja-JP" altLang="en-US" dirty="0"/>
          </a:p>
        </p:txBody>
      </p:sp>
    </p:spTree>
    <p:extLst>
      <p:ext uri="{BB962C8B-B14F-4D97-AF65-F5344CB8AC3E}">
        <p14:creationId xmlns:p14="http://schemas.microsoft.com/office/powerpoint/2010/main" val="2044961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solidFill>
                  <a:srgbClr val="FF0000"/>
                </a:solidFill>
              </a:rPr>
              <a:t>実習３　自分がインターネット上に公開している個人情報をあげてみよう</a:t>
            </a:r>
            <a:endParaRPr kumimoji="1" lang="ja-JP" altLang="en-US" dirty="0">
              <a:solidFill>
                <a:srgbClr val="FF0000"/>
              </a:solidFill>
            </a:endParaRPr>
          </a:p>
        </p:txBody>
      </p:sp>
      <p:sp>
        <p:nvSpPr>
          <p:cNvPr id="3" name="コンテンツ プレースホルダー 2"/>
          <p:cNvSpPr>
            <a:spLocks noGrp="1"/>
          </p:cNvSpPr>
          <p:nvPr>
            <p:ph idx="1"/>
          </p:nvPr>
        </p:nvSpPr>
        <p:spPr>
          <a:solidFill>
            <a:schemeClr val="accent4">
              <a:lumMod val="20000"/>
              <a:lumOff val="80000"/>
            </a:schemeClr>
          </a:solidFill>
        </p:spPr>
        <p:txBody>
          <a:bodyPr/>
          <a:lstStyle/>
          <a:p>
            <a:pPr marL="0" indent="0">
              <a:buNone/>
            </a:pPr>
            <a:r>
              <a:rPr lang="ja-JP" altLang="en-US" dirty="0" smtClean="0"/>
              <a:t>自ら公開している情報</a:t>
            </a:r>
            <a:endParaRPr kumimoji="1" lang="en-US" altLang="ja-JP" dirty="0" smtClean="0"/>
          </a:p>
          <a:p>
            <a:r>
              <a:rPr kumimoji="1" lang="ja-JP" altLang="en-US" dirty="0" smtClean="0"/>
              <a:t>名前、学校名、論文</a:t>
            </a:r>
            <a:r>
              <a:rPr lang="ja-JP" altLang="en-US" dirty="0" smtClean="0"/>
              <a:t>、発表資料</a:t>
            </a:r>
            <a:endParaRPr lang="en-US" altLang="ja-JP" dirty="0" smtClean="0"/>
          </a:p>
          <a:p>
            <a:pPr marL="0" indent="0">
              <a:buNone/>
            </a:pPr>
            <a:r>
              <a:rPr lang="ja-JP" altLang="en-US" dirty="0" smtClean="0"/>
              <a:t>自らではないが公開</a:t>
            </a:r>
            <a:r>
              <a:rPr lang="ja-JP" altLang="en-US" dirty="0"/>
              <a:t>されて</a:t>
            </a:r>
            <a:r>
              <a:rPr lang="ja-JP" altLang="en-US" dirty="0" smtClean="0"/>
              <a:t>いる情報</a:t>
            </a:r>
            <a:endParaRPr lang="en-US" altLang="ja-JP" dirty="0" smtClean="0"/>
          </a:p>
          <a:p>
            <a:r>
              <a:rPr kumimoji="1" lang="ja-JP" altLang="en-US" dirty="0" smtClean="0"/>
              <a:t>写真、最終学歴、動画</a:t>
            </a:r>
            <a:endParaRPr kumimoji="1" lang="en-US" altLang="ja-JP" dirty="0"/>
          </a:p>
          <a:p>
            <a:pPr marL="0" indent="0">
              <a:buNone/>
            </a:pPr>
            <a:r>
              <a:rPr kumimoji="1" lang="ja-JP" altLang="en-US" dirty="0" smtClean="0"/>
              <a:t>ＳＮＳで限定して公開している情報</a:t>
            </a:r>
            <a:endParaRPr kumimoji="1" lang="en-US" altLang="ja-JP" dirty="0" smtClean="0"/>
          </a:p>
          <a:p>
            <a:r>
              <a:rPr lang="ja-JP" altLang="en-US" dirty="0" smtClean="0"/>
              <a:t>授業動画、誕生日</a:t>
            </a:r>
            <a:endParaRPr kumimoji="1" lang="en-US" altLang="ja-JP" dirty="0" smtClean="0"/>
          </a:p>
          <a:p>
            <a:endParaRPr kumimoji="1" lang="ja-JP" altLang="en-US" dirty="0"/>
          </a:p>
        </p:txBody>
      </p:sp>
    </p:spTree>
    <p:extLst>
      <p:ext uri="{BB962C8B-B14F-4D97-AF65-F5344CB8AC3E}">
        <p14:creationId xmlns:p14="http://schemas.microsoft.com/office/powerpoint/2010/main" val="3016689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48601" y="853004"/>
            <a:ext cx="7886700" cy="2852737"/>
          </a:xfrm>
        </p:spPr>
        <p:txBody>
          <a:bodyPr/>
          <a:lstStyle/>
          <a:p>
            <a:r>
              <a:rPr kumimoji="1" lang="ja-JP" altLang="en-US" dirty="0" smtClean="0">
                <a:solidFill>
                  <a:srgbClr val="FF0000"/>
                </a:solidFill>
              </a:rPr>
              <a:t>個人情報が</a:t>
            </a:r>
            <a:r>
              <a:rPr kumimoji="1" lang="en-US" altLang="ja-JP" dirty="0" smtClean="0">
                <a:solidFill>
                  <a:srgbClr val="FF0000"/>
                </a:solidFill>
              </a:rPr>
              <a:t/>
            </a:r>
            <a:br>
              <a:rPr kumimoji="1" lang="en-US" altLang="ja-JP" dirty="0" smtClean="0">
                <a:solidFill>
                  <a:srgbClr val="FF0000"/>
                </a:solidFill>
              </a:rPr>
            </a:br>
            <a:r>
              <a:rPr kumimoji="1" lang="ja-JP" altLang="en-US" dirty="0" smtClean="0">
                <a:solidFill>
                  <a:srgbClr val="FF0000"/>
                </a:solidFill>
              </a:rPr>
              <a:t>　　　流出したら</a:t>
            </a:r>
            <a:r>
              <a:rPr lang="ja-JP" altLang="en-US" dirty="0" smtClean="0">
                <a:solidFill>
                  <a:srgbClr val="FF0000"/>
                </a:solidFill>
              </a:rPr>
              <a:t>いやだ</a:t>
            </a:r>
            <a:endParaRPr kumimoji="1" lang="ja-JP" altLang="en-US" dirty="0">
              <a:solidFill>
                <a:srgbClr val="FF0000"/>
              </a:solidFill>
            </a:endParaRPr>
          </a:p>
        </p:txBody>
      </p:sp>
      <p:sp>
        <p:nvSpPr>
          <p:cNvPr id="6" name="下矢印 5"/>
          <p:cNvSpPr/>
          <p:nvPr/>
        </p:nvSpPr>
        <p:spPr>
          <a:xfrm>
            <a:off x="3385751" y="3863546"/>
            <a:ext cx="1573427" cy="395416"/>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7" name="タイトル 3"/>
          <p:cNvSpPr txBox="1">
            <a:spLocks/>
          </p:cNvSpPr>
          <p:nvPr/>
        </p:nvSpPr>
        <p:spPr>
          <a:xfrm>
            <a:off x="648601" y="3369663"/>
            <a:ext cx="8347118" cy="285273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dirty="0" smtClean="0">
                <a:solidFill>
                  <a:srgbClr val="FF0000"/>
                </a:solidFill>
              </a:rPr>
              <a:t>流出から守る法律がある</a:t>
            </a:r>
            <a:endParaRPr lang="ja-JP" altLang="en-US" dirty="0">
              <a:solidFill>
                <a:srgbClr val="FF0000"/>
              </a:solidFill>
            </a:endParaRPr>
          </a:p>
        </p:txBody>
      </p:sp>
    </p:spTree>
    <p:extLst>
      <p:ext uri="{BB962C8B-B14F-4D97-AF65-F5344CB8AC3E}">
        <p14:creationId xmlns:p14="http://schemas.microsoft.com/office/powerpoint/2010/main" val="2428914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p1">
            <a:extLst>
              <a:ext uri="{FF2B5EF4-FFF2-40B4-BE49-F238E27FC236}">
                <a16:creationId xmlns="" xmlns:a16="http://schemas.microsoft.com/office/drawing/2014/main" id="{1690D371-D906-4391-B20D-22498966A4A8}"/>
              </a:ext>
            </a:extLst>
          </p:cNvPr>
          <p:cNvSpPr txBox="1"/>
          <p:nvPr/>
        </p:nvSpPr>
        <p:spPr>
          <a:xfrm>
            <a:off x="2847360" y="5699383"/>
            <a:ext cx="6182591" cy="1097716"/>
          </a:xfrm>
          <a:prstGeom prst="rect">
            <a:avLst/>
          </a:prstGeom>
          <a:noFill/>
          <a:ln>
            <a:solidFill>
              <a:srgbClr val="FFC000"/>
            </a:solidFill>
          </a:ln>
        </p:spPr>
        <p:txBody>
          <a:bodyPr spcFirstLastPara="1" wrap="square" lIns="0" tIns="0" rIns="0" bIns="45700" anchor="t" anchorCtr="0">
            <a:spAutoFit/>
          </a:bodyPr>
          <a:lstStyle/>
          <a:p>
            <a:pPr marR="0" lvl="0" algn="ctr" rtl="0">
              <a:spcAft>
                <a:spcPts val="0"/>
              </a:spcAft>
              <a:buClr>
                <a:schemeClr val="accent2"/>
              </a:buClr>
              <a:buSzPts val="2800"/>
            </a:pPr>
            <a:r>
              <a:rPr lang="ja-JP" altLang="en-US" sz="2000" b="1" dirty="0" smtClean="0">
                <a:solidFill>
                  <a:schemeClr val="accent2"/>
                </a:solidFill>
                <a:latin typeface="MS Gothic"/>
                <a:ea typeface="MS Gothic"/>
                <a:cs typeface="MS Gothic"/>
                <a:sym typeface="MS Gothic"/>
              </a:rPr>
              <a:t>例外（同意が不要な場合）</a:t>
            </a:r>
            <a:endParaRPr lang="en-US" altLang="ja-JP" sz="2000" b="1" i="0" u="none" strike="noStrike" cap="none" dirty="0">
              <a:solidFill>
                <a:schemeClr val="accent2"/>
              </a:solidFill>
              <a:latin typeface="MS Gothic"/>
              <a:ea typeface="MS Gothic"/>
              <a:cs typeface="MS Gothic"/>
              <a:sym typeface="MS Gothic"/>
            </a:endParaRPr>
          </a:p>
          <a:p>
            <a:pPr algn="just">
              <a:spcBef>
                <a:spcPts val="1000"/>
              </a:spcBef>
              <a:buClr>
                <a:schemeClr val="accent2"/>
              </a:buClr>
              <a:buSzPts val="2800"/>
            </a:pPr>
            <a:r>
              <a:rPr lang="ja-JP" altLang="en-US" sz="2000" b="0" i="0" u="none" strike="noStrike" cap="none" dirty="0" smtClean="0">
                <a:latin typeface="MS Gothic"/>
                <a:ea typeface="MS Gothic"/>
                <a:cs typeface="MS Gothic"/>
                <a:sym typeface="MS Gothic"/>
              </a:rPr>
              <a:t>・法令に基づく場合、生命・身体・財産の保護に必要な場合</a:t>
            </a:r>
            <a:r>
              <a:rPr lang="ja-JP" altLang="en-US" sz="2000" dirty="0">
                <a:latin typeface="MS Gothic"/>
                <a:ea typeface="MS Gothic"/>
                <a:cs typeface="MS Gothic"/>
                <a:sym typeface="MS Gothic"/>
              </a:rPr>
              <a:t>、</a:t>
            </a:r>
            <a:r>
              <a:rPr lang="ja-JP" altLang="en-US" sz="2000" dirty="0" smtClean="0">
                <a:latin typeface="MS Gothic"/>
                <a:ea typeface="MS Gothic"/>
                <a:cs typeface="MS Gothic"/>
                <a:sym typeface="MS Gothic"/>
              </a:rPr>
              <a:t>公衆衛生・児童の健全な育成に</a:t>
            </a:r>
            <a:r>
              <a:rPr lang="ja-JP" altLang="en-US" sz="2000" b="0" i="0" u="none" strike="noStrike" cap="none" dirty="0" smtClean="0">
                <a:latin typeface="MS Gothic"/>
                <a:ea typeface="MS Gothic"/>
                <a:cs typeface="MS Gothic"/>
                <a:sym typeface="MS Gothic"/>
              </a:rPr>
              <a:t>必要な場合</a:t>
            </a:r>
            <a:endParaRPr lang="ja-JP" altLang="en-US" sz="2000" b="0" i="0" u="none" strike="noStrike" cap="none" dirty="0">
              <a:latin typeface="MS Gothic"/>
              <a:ea typeface="MS Gothic"/>
              <a:cs typeface="MS Gothic"/>
              <a:sym typeface="MS Gothic"/>
            </a:endParaRPr>
          </a:p>
        </p:txBody>
      </p:sp>
      <p:sp>
        <p:nvSpPr>
          <p:cNvPr id="2" name="タイトル 1"/>
          <p:cNvSpPr>
            <a:spLocks noGrp="1"/>
          </p:cNvSpPr>
          <p:nvPr>
            <p:ph type="title"/>
          </p:nvPr>
        </p:nvSpPr>
        <p:spPr/>
        <p:txBody>
          <a:bodyPr/>
          <a:lstStyle/>
          <a:p>
            <a:r>
              <a:rPr kumimoji="1" lang="en-US" altLang="ja-JP" dirty="0" smtClean="0"/>
              <a:t>【</a:t>
            </a:r>
            <a:r>
              <a:rPr kumimoji="1" lang="ja-JP" altLang="en-US" dirty="0" smtClean="0"/>
              <a:t>知識の整理</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628650" y="1825625"/>
            <a:ext cx="8319822" cy="4149148"/>
          </a:xfrm>
        </p:spPr>
        <p:txBody>
          <a:bodyPr>
            <a:normAutofit fontScale="92500"/>
          </a:bodyPr>
          <a:lstStyle/>
          <a:p>
            <a:pPr marL="0" indent="0">
              <a:buNone/>
            </a:pPr>
            <a:r>
              <a:rPr kumimoji="1" lang="ja-JP" altLang="en-US" dirty="0" smtClean="0"/>
              <a:t>②（　</a:t>
            </a:r>
            <a:r>
              <a:rPr kumimoji="1" lang="ja-JP" altLang="en-US" sz="3600" dirty="0" smtClean="0">
                <a:solidFill>
                  <a:srgbClr val="FF0000"/>
                </a:solidFill>
              </a:rPr>
              <a:t>個人情報保護法</a:t>
            </a:r>
            <a:r>
              <a:rPr kumimoji="1" lang="ja-JP" altLang="en-US" dirty="0" smtClean="0"/>
              <a:t>　）</a:t>
            </a:r>
            <a:endParaRPr kumimoji="1" lang="en-US" altLang="ja-JP" dirty="0" smtClean="0"/>
          </a:p>
          <a:p>
            <a:pPr marL="0" indent="0">
              <a:buNone/>
            </a:pPr>
            <a:r>
              <a:rPr lang="ja-JP" altLang="en-US" dirty="0"/>
              <a:t>　</a:t>
            </a:r>
            <a:r>
              <a:rPr lang="ja-JP" altLang="en-US" dirty="0" smtClean="0"/>
              <a:t>　</a:t>
            </a:r>
            <a:r>
              <a:rPr lang="ja-JP" altLang="en-US" dirty="0" smtClean="0"/>
              <a:t>＝</a:t>
            </a:r>
            <a:r>
              <a:rPr lang="ja-JP" altLang="en-US" dirty="0" smtClean="0"/>
              <a:t>個人情報を扱う企業や団体に適切な管理</a:t>
            </a:r>
            <a:r>
              <a:rPr lang="ja-JP" altLang="en-US" dirty="0" smtClean="0"/>
              <a:t>を</a:t>
            </a:r>
            <a:r>
              <a:rPr kumimoji="1" lang="ja-JP" altLang="en-US" dirty="0" smtClean="0"/>
              <a:t>求める法</a:t>
            </a:r>
            <a:endParaRPr kumimoji="1" lang="en-US" altLang="ja-JP" dirty="0" smtClean="0"/>
          </a:p>
          <a:p>
            <a:pPr marL="0" indent="0">
              <a:buNone/>
            </a:pPr>
            <a:r>
              <a:rPr lang="ja-JP" altLang="en-US" dirty="0"/>
              <a:t>１</a:t>
            </a:r>
            <a:r>
              <a:rPr lang="ja-JP" altLang="en-US" dirty="0" smtClean="0"/>
              <a:t>）</a:t>
            </a:r>
            <a:r>
              <a:rPr lang="ja-JP" altLang="en-US" dirty="0" smtClean="0"/>
              <a:t>内容</a:t>
            </a:r>
            <a:endParaRPr lang="en-US" altLang="ja-JP" dirty="0" smtClean="0"/>
          </a:p>
          <a:p>
            <a:pPr algn="just">
              <a:buClr>
                <a:schemeClr val="accent2"/>
              </a:buClr>
              <a:buSzPts val="2800"/>
            </a:pPr>
            <a:r>
              <a:rPr lang="ja-JP" altLang="en-US" dirty="0" smtClean="0">
                <a:latin typeface="MS Gothic"/>
                <a:ea typeface="MS Gothic"/>
                <a:cs typeface="MS Gothic"/>
                <a:sym typeface="MS Gothic"/>
              </a:rPr>
              <a:t>個人情報取得の際</a:t>
            </a:r>
            <a:r>
              <a:rPr lang="ja-JP" altLang="en-US" dirty="0">
                <a:latin typeface="MS Gothic"/>
                <a:ea typeface="MS Gothic"/>
                <a:cs typeface="MS Gothic"/>
                <a:sym typeface="MS Gothic"/>
              </a:rPr>
              <a:t>は、あらかじめ収集の目的を明らかにし</a:t>
            </a:r>
            <a:r>
              <a:rPr lang="ja-JP" altLang="en-US" dirty="0" smtClean="0">
                <a:latin typeface="MS Gothic"/>
                <a:ea typeface="MS Gothic"/>
                <a:cs typeface="MS Gothic"/>
                <a:sym typeface="MS Gothic"/>
              </a:rPr>
              <a:t>、その</a:t>
            </a:r>
            <a:r>
              <a:rPr lang="ja-JP" altLang="en-US" dirty="0">
                <a:latin typeface="MS Gothic"/>
                <a:ea typeface="MS Gothic"/>
                <a:cs typeface="MS Gothic"/>
                <a:sym typeface="MS Gothic"/>
              </a:rPr>
              <a:t>目的以外に利用しない。 </a:t>
            </a:r>
          </a:p>
          <a:p>
            <a:pPr algn="just">
              <a:buClr>
                <a:schemeClr val="accent2"/>
              </a:buClr>
              <a:buSzPts val="2800"/>
            </a:pPr>
            <a:r>
              <a:rPr lang="ja-JP" altLang="en-US" dirty="0" smtClean="0">
                <a:latin typeface="MS Gothic"/>
                <a:ea typeface="MS Gothic"/>
                <a:cs typeface="MS Gothic"/>
                <a:sym typeface="MS Gothic"/>
              </a:rPr>
              <a:t>個人</a:t>
            </a:r>
            <a:r>
              <a:rPr lang="ja-JP" altLang="en-US" dirty="0">
                <a:latin typeface="MS Gothic"/>
                <a:ea typeface="MS Gothic"/>
                <a:cs typeface="MS Gothic"/>
                <a:sym typeface="MS Gothic"/>
              </a:rPr>
              <a:t>情報が漏れたり、なくなったりしないよう管理する。</a:t>
            </a:r>
          </a:p>
          <a:p>
            <a:pPr algn="just">
              <a:buClr>
                <a:schemeClr val="accent2"/>
              </a:buClr>
              <a:buSzPts val="2800"/>
            </a:pPr>
            <a:r>
              <a:rPr lang="ja-JP" altLang="en-US" dirty="0" smtClean="0">
                <a:latin typeface="MS Gothic"/>
                <a:ea typeface="MS Gothic"/>
                <a:cs typeface="MS Gothic"/>
                <a:sym typeface="MS Gothic"/>
              </a:rPr>
              <a:t>本人</a:t>
            </a:r>
            <a:r>
              <a:rPr lang="ja-JP" altLang="en-US" dirty="0">
                <a:latin typeface="MS Gothic"/>
                <a:ea typeface="MS Gothic"/>
                <a:cs typeface="MS Gothic"/>
                <a:sym typeface="MS Gothic"/>
              </a:rPr>
              <a:t>の</a:t>
            </a:r>
            <a:r>
              <a:rPr lang="ja-JP" altLang="en-US" dirty="0" smtClean="0">
                <a:latin typeface="MS Gothic"/>
                <a:ea typeface="MS Gothic"/>
                <a:cs typeface="MS Gothic"/>
                <a:sym typeface="MS Gothic"/>
              </a:rPr>
              <a:t>同意なしに第三者</a:t>
            </a:r>
            <a:r>
              <a:rPr lang="ja-JP" altLang="en-US" dirty="0">
                <a:latin typeface="MS Gothic"/>
                <a:ea typeface="MS Gothic"/>
                <a:cs typeface="MS Gothic"/>
                <a:sym typeface="MS Gothic"/>
              </a:rPr>
              <a:t>に個人情報を提供してはならない。</a:t>
            </a:r>
          </a:p>
          <a:p>
            <a:pPr marL="0" indent="0">
              <a:buNone/>
            </a:pPr>
            <a:endParaRPr kumimoji="1" lang="ja-JP" altLang="en-US" dirty="0"/>
          </a:p>
        </p:txBody>
      </p:sp>
    </p:spTree>
    <p:extLst>
      <p:ext uri="{BB962C8B-B14F-4D97-AF65-F5344CB8AC3E}">
        <p14:creationId xmlns:p14="http://schemas.microsoft.com/office/powerpoint/2010/main" val="487445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知識の整理</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628649" y="1825625"/>
            <a:ext cx="8390659" cy="4351338"/>
          </a:xfrm>
        </p:spPr>
        <p:txBody>
          <a:bodyPr>
            <a:normAutofit fontScale="92500"/>
          </a:bodyPr>
          <a:lstStyle/>
          <a:p>
            <a:pPr marL="0" indent="0">
              <a:buNone/>
            </a:pPr>
            <a:r>
              <a:rPr kumimoji="1" lang="ja-JP" altLang="en-US" dirty="0" smtClean="0"/>
              <a:t>②（　</a:t>
            </a:r>
            <a:r>
              <a:rPr kumimoji="1" lang="ja-JP" altLang="en-US" sz="3600" dirty="0" smtClean="0">
                <a:solidFill>
                  <a:srgbClr val="FF0000"/>
                </a:solidFill>
              </a:rPr>
              <a:t>個人情報保護法</a:t>
            </a:r>
            <a:r>
              <a:rPr kumimoji="1" lang="ja-JP" altLang="en-US" dirty="0" smtClean="0"/>
              <a:t>　）</a:t>
            </a:r>
            <a:endParaRPr kumimoji="1" lang="en-US" altLang="ja-JP" dirty="0" smtClean="0"/>
          </a:p>
          <a:p>
            <a:pPr marL="0" indent="0">
              <a:buNone/>
            </a:pPr>
            <a:r>
              <a:rPr lang="ja-JP" altLang="en-US" dirty="0"/>
              <a:t>　</a:t>
            </a:r>
            <a:r>
              <a:rPr lang="ja-JP" altLang="en-US" dirty="0" smtClean="0"/>
              <a:t>　　＝個人情報を扱う企業や団体に適切な管理を</a:t>
            </a:r>
            <a:endParaRPr lang="en-US" altLang="ja-JP" dirty="0" smtClean="0"/>
          </a:p>
          <a:p>
            <a:pPr marL="0" indent="0">
              <a:buNone/>
            </a:pPr>
            <a:r>
              <a:rPr kumimoji="1" lang="ja-JP" altLang="en-US" dirty="0"/>
              <a:t>　</a:t>
            </a:r>
            <a:r>
              <a:rPr kumimoji="1" lang="ja-JP" altLang="en-US" dirty="0" smtClean="0"/>
              <a:t>　　　　求める法律</a:t>
            </a:r>
            <a:endParaRPr kumimoji="1" lang="en-US" altLang="ja-JP" dirty="0" smtClean="0"/>
          </a:p>
          <a:p>
            <a:pPr marL="0" indent="0">
              <a:buNone/>
            </a:pPr>
            <a:r>
              <a:rPr lang="ja-JP" altLang="en-US" dirty="0" smtClean="0"/>
              <a:t>２）本人の権利</a:t>
            </a:r>
            <a:endParaRPr lang="en-US" altLang="ja-JP" dirty="0" smtClean="0"/>
          </a:p>
          <a:p>
            <a:pPr marL="0" indent="0">
              <a:buNone/>
            </a:pPr>
            <a:r>
              <a:rPr lang="ja-JP" altLang="en-US" dirty="0"/>
              <a:t>　</a:t>
            </a:r>
            <a:r>
              <a:rPr lang="ja-JP" altLang="en-US" dirty="0" smtClean="0"/>
              <a:t>　・管理している情報を見せてもらう（</a:t>
            </a:r>
            <a:r>
              <a:rPr lang="ja-JP" altLang="en-US" sz="3600" dirty="0" smtClean="0">
                <a:solidFill>
                  <a:srgbClr val="FF0000"/>
                </a:solidFill>
              </a:rPr>
              <a:t>開示</a:t>
            </a:r>
            <a:r>
              <a:rPr lang="ja-JP" altLang="en-US" dirty="0" smtClean="0"/>
              <a:t>）</a:t>
            </a:r>
            <a:endParaRPr lang="en-US" altLang="ja-JP" dirty="0" smtClean="0"/>
          </a:p>
          <a:p>
            <a:pPr marL="0" indent="0">
              <a:buNone/>
            </a:pPr>
            <a:r>
              <a:rPr lang="ja-JP" altLang="en-US" dirty="0"/>
              <a:t>　</a:t>
            </a:r>
            <a:r>
              <a:rPr lang="ja-JP" altLang="en-US" dirty="0" smtClean="0"/>
              <a:t>　・誤りを修正する（</a:t>
            </a:r>
            <a:r>
              <a:rPr lang="ja-JP" altLang="en-US" sz="3600" dirty="0" smtClean="0">
                <a:solidFill>
                  <a:srgbClr val="FF0000"/>
                </a:solidFill>
              </a:rPr>
              <a:t>訂正</a:t>
            </a:r>
            <a:r>
              <a:rPr lang="ja-JP" altLang="en-US" dirty="0" smtClean="0"/>
              <a:t>）</a:t>
            </a:r>
            <a:endParaRPr lang="en-US" altLang="ja-JP" dirty="0" smtClean="0"/>
          </a:p>
          <a:p>
            <a:pPr marL="0" indent="0">
              <a:buNone/>
            </a:pPr>
            <a:r>
              <a:rPr lang="ja-JP" altLang="en-US" dirty="0"/>
              <a:t>　</a:t>
            </a:r>
            <a:r>
              <a:rPr lang="ja-JP" altLang="en-US" dirty="0" smtClean="0"/>
              <a:t>　・（規定違反がある場合）停止を求める（</a:t>
            </a:r>
            <a:r>
              <a:rPr lang="ja-JP" altLang="en-US" sz="3600" dirty="0" smtClean="0">
                <a:solidFill>
                  <a:srgbClr val="FF0000"/>
                </a:solidFill>
              </a:rPr>
              <a:t>利用停止</a:t>
            </a:r>
            <a:r>
              <a:rPr lang="ja-JP" altLang="en-US" dirty="0" smtClean="0"/>
              <a:t>）</a:t>
            </a:r>
            <a:endParaRPr lang="en-US" altLang="ja-JP" dirty="0" smtClean="0"/>
          </a:p>
          <a:p>
            <a:pPr marL="0" indent="0">
              <a:buNone/>
            </a:pPr>
            <a:r>
              <a:rPr kumimoji="1" lang="ja-JP" altLang="en-US" dirty="0"/>
              <a:t>　</a:t>
            </a:r>
          </a:p>
        </p:txBody>
      </p:sp>
    </p:spTree>
    <p:extLst>
      <p:ext uri="{BB962C8B-B14F-4D97-AF65-F5344CB8AC3E}">
        <p14:creationId xmlns:p14="http://schemas.microsoft.com/office/powerpoint/2010/main" val="489630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solidFill>
                  <a:srgbClr val="FF0000"/>
                </a:solidFill>
              </a:rPr>
              <a:t>【</a:t>
            </a:r>
            <a:r>
              <a:rPr kumimoji="1" lang="ja-JP" altLang="en-US" dirty="0" smtClean="0">
                <a:solidFill>
                  <a:srgbClr val="FF0000"/>
                </a:solidFill>
              </a:rPr>
              <a:t>振り返り</a:t>
            </a:r>
            <a:r>
              <a:rPr kumimoji="1" lang="en-US" altLang="ja-JP" dirty="0" smtClean="0">
                <a:solidFill>
                  <a:srgbClr val="FF0000"/>
                </a:solidFill>
              </a:rPr>
              <a:t>】</a:t>
            </a:r>
            <a:br>
              <a:rPr kumimoji="1" lang="en-US" altLang="ja-JP" dirty="0" smtClean="0">
                <a:solidFill>
                  <a:srgbClr val="FF0000"/>
                </a:solidFill>
              </a:rPr>
            </a:br>
            <a:r>
              <a:rPr lang="en-US" altLang="ja-JP" dirty="0" smtClean="0">
                <a:solidFill>
                  <a:srgbClr val="FF0000"/>
                </a:solidFill>
              </a:rPr>
              <a:t>No.4</a:t>
            </a:r>
            <a:r>
              <a:rPr lang="ja-JP" altLang="en-US" dirty="0" smtClean="0">
                <a:solidFill>
                  <a:srgbClr val="FF0000"/>
                </a:solidFill>
              </a:rPr>
              <a:t>の学習で学んだこと、気づいたこと、考えたことを書きましょう</a:t>
            </a:r>
            <a:endParaRPr kumimoji="1" lang="ja-JP" altLang="en-US" dirty="0">
              <a:solidFill>
                <a:srgbClr val="FF0000"/>
              </a:solidFill>
            </a:endParaRPr>
          </a:p>
        </p:txBody>
      </p:sp>
      <p:sp>
        <p:nvSpPr>
          <p:cNvPr id="3" name="コンテンツ プレースホルダー 2"/>
          <p:cNvSpPr>
            <a:spLocks noGrp="1"/>
          </p:cNvSpPr>
          <p:nvPr>
            <p:ph idx="1"/>
          </p:nvPr>
        </p:nvSpPr>
        <p:spPr>
          <a:xfrm>
            <a:off x="628650" y="2306781"/>
            <a:ext cx="7886700" cy="3870181"/>
          </a:xfrm>
          <a:solidFill>
            <a:schemeClr val="accent4">
              <a:lumMod val="20000"/>
              <a:lumOff val="80000"/>
            </a:schemeClr>
          </a:solidFill>
        </p:spPr>
        <p:txBody>
          <a:bodyPr/>
          <a:lstStyle/>
          <a:p>
            <a:pPr marL="0" indent="0">
              <a:buNone/>
            </a:pPr>
            <a:r>
              <a:rPr kumimoji="1" lang="ja-JP" altLang="en-US" dirty="0" smtClean="0"/>
              <a:t>☞箇条書きで３行以上書こう</a:t>
            </a:r>
            <a:endParaRPr kumimoji="1" lang="ja-JP" altLang="en-US" dirty="0"/>
          </a:p>
        </p:txBody>
      </p:sp>
    </p:spTree>
    <p:extLst>
      <p:ext uri="{BB962C8B-B14F-4D97-AF65-F5344CB8AC3E}">
        <p14:creationId xmlns:p14="http://schemas.microsoft.com/office/powerpoint/2010/main" val="3597222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0000"/>
                </a:solidFill>
              </a:rPr>
              <a:t>実習１　著作権や知的財産権の　　</a:t>
            </a:r>
            <a:r>
              <a:rPr kumimoji="1" lang="en-US" altLang="ja-JP" dirty="0" smtClean="0">
                <a:solidFill>
                  <a:srgbClr val="FF0000"/>
                </a:solidFill>
              </a:rPr>
              <a:t/>
            </a:r>
            <a:br>
              <a:rPr kumimoji="1" lang="en-US" altLang="ja-JP" dirty="0" smtClean="0">
                <a:solidFill>
                  <a:srgbClr val="FF0000"/>
                </a:solidFill>
              </a:rPr>
            </a:br>
            <a:r>
              <a:rPr lang="ja-JP" altLang="en-US" dirty="0">
                <a:solidFill>
                  <a:srgbClr val="FF0000"/>
                </a:solidFill>
              </a:rPr>
              <a:t>　</a:t>
            </a:r>
            <a:r>
              <a:rPr lang="ja-JP" altLang="en-US" dirty="0" smtClean="0">
                <a:solidFill>
                  <a:srgbClr val="FF0000"/>
                </a:solidFill>
              </a:rPr>
              <a:t>　　　　</a:t>
            </a:r>
            <a:r>
              <a:rPr kumimoji="1" lang="ja-JP" altLang="en-US" dirty="0" smtClean="0">
                <a:solidFill>
                  <a:srgbClr val="FF0000"/>
                </a:solidFill>
              </a:rPr>
              <a:t>侵害の事例を調べよう</a:t>
            </a:r>
            <a:endParaRPr kumimoji="1" lang="ja-JP" altLang="en-US" dirty="0">
              <a:solidFill>
                <a:srgbClr val="FF0000"/>
              </a:solidFill>
            </a:endParaRPr>
          </a:p>
        </p:txBody>
      </p:sp>
      <p:graphicFrame>
        <p:nvGraphicFramePr>
          <p:cNvPr id="7" name="表 6"/>
          <p:cNvGraphicFramePr>
            <a:graphicFrameLocks noGrp="1"/>
          </p:cNvGraphicFramePr>
          <p:nvPr>
            <p:extLst>
              <p:ext uri="{D42A27DB-BD31-4B8C-83A1-F6EECF244321}">
                <p14:modId xmlns:p14="http://schemas.microsoft.com/office/powerpoint/2010/main" val="907713019"/>
              </p:ext>
            </p:extLst>
          </p:nvPr>
        </p:nvGraphicFramePr>
        <p:xfrm>
          <a:off x="535460" y="1986538"/>
          <a:ext cx="8279026" cy="3200400"/>
        </p:xfrm>
        <a:graphic>
          <a:graphicData uri="http://schemas.openxmlformats.org/drawingml/2006/table">
            <a:tbl>
              <a:tblPr firstCol="1" bandRow="1">
                <a:tableStyleId>{21E4AEA4-8DFA-4A89-87EB-49C32662AFE0}</a:tableStyleId>
              </a:tblPr>
              <a:tblGrid>
                <a:gridCol w="2066261"/>
                <a:gridCol w="6212765"/>
              </a:tblGrid>
              <a:tr h="401064">
                <a:tc>
                  <a:txBody>
                    <a:bodyPr/>
                    <a:lstStyle/>
                    <a:p>
                      <a:r>
                        <a:rPr kumimoji="1" lang="ja-JP" altLang="en-US" sz="3200" dirty="0" smtClean="0"/>
                        <a:t>事例</a:t>
                      </a:r>
                      <a:endParaRPr kumimoji="1" lang="ja-JP" altLang="en-US" sz="3200" dirty="0"/>
                    </a:p>
                  </a:txBody>
                  <a:tcPr/>
                </a:tc>
                <a:tc>
                  <a:txBody>
                    <a:bodyPr/>
                    <a:lstStyle/>
                    <a:p>
                      <a:r>
                        <a:rPr kumimoji="1" lang="ja-JP" altLang="en-US" sz="3200" dirty="0" smtClean="0"/>
                        <a:t>２０２０年にファスト動画２本を</a:t>
                      </a:r>
                      <a:r>
                        <a:rPr kumimoji="1" lang="en-US" altLang="ja-JP" sz="3200" dirty="0" err="1" smtClean="0"/>
                        <a:t>Youtube</a:t>
                      </a:r>
                      <a:r>
                        <a:rPr kumimoji="1" lang="ja-JP" altLang="en-US" sz="3200" dirty="0" smtClean="0"/>
                        <a:t>に無断にアップした宮城県の３名が書類送検された</a:t>
                      </a:r>
                      <a:endParaRPr kumimoji="1" lang="ja-JP" altLang="en-US" sz="3200" dirty="0"/>
                    </a:p>
                  </a:txBody>
                  <a:tcPr/>
                </a:tc>
              </a:tr>
              <a:tr h="349894">
                <a:tc>
                  <a:txBody>
                    <a:bodyPr/>
                    <a:lstStyle/>
                    <a:p>
                      <a:r>
                        <a:rPr kumimoji="1" lang="ja-JP" altLang="en-US" sz="3200" dirty="0" smtClean="0"/>
                        <a:t>問題点</a:t>
                      </a:r>
                      <a:endParaRPr kumimoji="1" lang="ja-JP" altLang="en-US" sz="3200" dirty="0"/>
                    </a:p>
                  </a:txBody>
                  <a:tcPr/>
                </a:tc>
                <a:tc>
                  <a:txBody>
                    <a:bodyPr/>
                    <a:lstStyle/>
                    <a:p>
                      <a:r>
                        <a:rPr kumimoji="1" lang="ja-JP" altLang="en-US" sz="3200" dirty="0" smtClean="0"/>
                        <a:t>著作権法違反</a:t>
                      </a:r>
                      <a:endParaRPr kumimoji="1" lang="ja-JP" altLang="en-US" sz="3200" dirty="0"/>
                    </a:p>
                  </a:txBody>
                  <a:tcPr/>
                </a:tc>
              </a:tr>
              <a:tr h="349894">
                <a:tc>
                  <a:txBody>
                    <a:bodyPr/>
                    <a:lstStyle/>
                    <a:p>
                      <a:r>
                        <a:rPr kumimoji="1" lang="ja-JP" altLang="en-US" sz="3200" dirty="0" smtClean="0"/>
                        <a:t>参考サイト</a:t>
                      </a:r>
                      <a:endParaRPr kumimoji="1" lang="ja-JP" altLang="en-US" sz="3200" dirty="0"/>
                    </a:p>
                  </a:txBody>
                  <a:tcPr/>
                </a:tc>
                <a:tc>
                  <a:txBody>
                    <a:bodyPr/>
                    <a:lstStyle/>
                    <a:p>
                      <a:r>
                        <a:rPr kumimoji="1" lang="ja-JP" altLang="en-US" sz="3200" dirty="0" smtClean="0"/>
                        <a:t>Ｙａｈｏｏニュース</a:t>
                      </a:r>
                      <a:endParaRPr kumimoji="1" lang="en-US" altLang="ja-JP" sz="3200" dirty="0" smtClean="0"/>
                    </a:p>
                    <a:p>
                      <a:r>
                        <a:rPr kumimoji="1" lang="ja-JP" altLang="en-US" sz="3200" dirty="0" smtClean="0"/>
                        <a:t>ＡＣＣＳのサイト</a:t>
                      </a:r>
                      <a:endParaRPr kumimoji="1" lang="ja-JP" altLang="en-US" sz="3200" dirty="0"/>
                    </a:p>
                  </a:txBody>
                  <a:tcPr/>
                </a:tc>
              </a:tr>
            </a:tbl>
          </a:graphicData>
        </a:graphic>
      </p:graphicFrame>
      <p:sp>
        <p:nvSpPr>
          <p:cNvPr id="8" name="テキスト ボックス 7"/>
          <p:cNvSpPr txBox="1"/>
          <p:nvPr/>
        </p:nvSpPr>
        <p:spPr>
          <a:xfrm>
            <a:off x="535460" y="5659395"/>
            <a:ext cx="8279026" cy="646331"/>
          </a:xfrm>
          <a:prstGeom prst="rect">
            <a:avLst/>
          </a:prstGeom>
          <a:noFill/>
        </p:spPr>
        <p:txBody>
          <a:bodyPr wrap="square" rtlCol="0">
            <a:spAutoFit/>
          </a:bodyPr>
          <a:lstStyle/>
          <a:p>
            <a:r>
              <a:rPr kumimoji="1" lang="ja-JP" altLang="en-US" sz="3600" dirty="0" smtClean="0">
                <a:solidFill>
                  <a:srgbClr val="FF0000"/>
                </a:solidFill>
              </a:rPr>
              <a:t>実習２　隣の人が調べた事例をメモしよう</a:t>
            </a:r>
            <a:endParaRPr kumimoji="1" lang="ja-JP" altLang="en-US" sz="3600" dirty="0">
              <a:solidFill>
                <a:srgbClr val="FF0000"/>
              </a:solidFill>
            </a:endParaRPr>
          </a:p>
        </p:txBody>
      </p:sp>
    </p:spTree>
    <p:extLst>
      <p:ext uri="{BB962C8B-B14F-4D97-AF65-F5344CB8AC3E}">
        <p14:creationId xmlns:p14="http://schemas.microsoft.com/office/powerpoint/2010/main" val="4253502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知識の整理</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628650" y="1825625"/>
            <a:ext cx="8515350" cy="4351338"/>
          </a:xfrm>
        </p:spPr>
        <p:txBody>
          <a:bodyPr>
            <a:normAutofit/>
          </a:bodyPr>
          <a:lstStyle/>
          <a:p>
            <a:pPr marL="0" indent="0">
              <a:buNone/>
            </a:pPr>
            <a:r>
              <a:rPr kumimoji="1" lang="ja-JP" altLang="en-US" sz="3200" dirty="0" smtClean="0"/>
              <a:t>①（　</a:t>
            </a:r>
            <a:r>
              <a:rPr kumimoji="1" lang="ja-JP" altLang="en-US" sz="4000" dirty="0" smtClean="0">
                <a:solidFill>
                  <a:srgbClr val="FF0000"/>
                </a:solidFill>
              </a:rPr>
              <a:t>知的財産権</a:t>
            </a:r>
            <a:r>
              <a:rPr kumimoji="1" lang="ja-JP" altLang="en-US" sz="3200" dirty="0" smtClean="0"/>
              <a:t>　）</a:t>
            </a:r>
            <a:endParaRPr kumimoji="1" lang="en-US" altLang="ja-JP" sz="3200" dirty="0" smtClean="0"/>
          </a:p>
          <a:p>
            <a:pPr marL="0" indent="0">
              <a:buNone/>
            </a:pPr>
            <a:r>
              <a:rPr lang="ja-JP" altLang="en-US" sz="3200" dirty="0"/>
              <a:t>　</a:t>
            </a:r>
            <a:r>
              <a:rPr lang="ja-JP" altLang="en-US" sz="3200" dirty="0" smtClean="0"/>
              <a:t>　</a:t>
            </a:r>
            <a:r>
              <a:rPr kumimoji="1" lang="ja-JP" altLang="en-US" sz="3200" dirty="0" smtClean="0"/>
              <a:t>＝人間の創作活動によって生み出されたもの</a:t>
            </a:r>
            <a:endParaRPr kumimoji="1" lang="en-US" altLang="ja-JP" sz="3200" dirty="0" smtClean="0"/>
          </a:p>
          <a:p>
            <a:pPr marL="0" indent="0">
              <a:buNone/>
            </a:pPr>
            <a:r>
              <a:rPr lang="ja-JP" altLang="en-US" sz="3200" dirty="0"/>
              <a:t>　</a:t>
            </a:r>
            <a:r>
              <a:rPr lang="ja-JP" altLang="en-US" sz="3200" dirty="0" smtClean="0"/>
              <a:t>　　</a:t>
            </a:r>
            <a:r>
              <a:rPr kumimoji="1" lang="ja-JP" altLang="en-US" sz="3200" dirty="0" smtClean="0"/>
              <a:t>を保護する権利　→</a:t>
            </a:r>
            <a:r>
              <a:rPr kumimoji="1" lang="ja-JP" altLang="en-US" sz="3200" u="sng" dirty="0" smtClean="0">
                <a:solidFill>
                  <a:srgbClr val="FF0000"/>
                </a:solidFill>
              </a:rPr>
              <a:t>勝手に使われない権利</a:t>
            </a:r>
            <a:endParaRPr kumimoji="1" lang="en-US" altLang="ja-JP" sz="3200" u="sng" dirty="0" smtClean="0">
              <a:solidFill>
                <a:srgbClr val="FF0000"/>
              </a:solidFill>
            </a:endParaRPr>
          </a:p>
          <a:p>
            <a:pPr marL="0" indent="0">
              <a:buNone/>
            </a:pPr>
            <a:r>
              <a:rPr lang="ja-JP" altLang="en-US" sz="3200" dirty="0"/>
              <a:t>　</a:t>
            </a:r>
            <a:r>
              <a:rPr lang="ja-JP" altLang="en-US" sz="3200" dirty="0" smtClean="0"/>
              <a:t>１）（　</a:t>
            </a:r>
            <a:r>
              <a:rPr lang="ja-JP" altLang="en-US" sz="4000" dirty="0" smtClean="0">
                <a:solidFill>
                  <a:srgbClr val="FF0000"/>
                </a:solidFill>
              </a:rPr>
              <a:t>産業財産権</a:t>
            </a:r>
            <a:r>
              <a:rPr lang="ja-JP" altLang="en-US" sz="3200" dirty="0" smtClean="0"/>
              <a:t>　）＝産業に関する権利</a:t>
            </a:r>
            <a:endParaRPr lang="en-US" altLang="ja-JP" sz="3200" dirty="0" smtClean="0"/>
          </a:p>
          <a:p>
            <a:pPr marL="0" indent="0">
              <a:buNone/>
            </a:pPr>
            <a:r>
              <a:rPr kumimoji="1" lang="ja-JP" altLang="en-US" sz="3200" dirty="0"/>
              <a:t>　</a:t>
            </a:r>
            <a:r>
              <a:rPr kumimoji="1" lang="ja-JP" altLang="en-US" sz="3200" dirty="0" smtClean="0"/>
              <a:t>　　　（例）発明、デザイン、ロゴなど</a:t>
            </a:r>
            <a:endParaRPr kumimoji="1" lang="en-US" altLang="ja-JP" sz="3200" dirty="0" smtClean="0"/>
          </a:p>
          <a:p>
            <a:pPr marL="0" indent="0">
              <a:buNone/>
            </a:pPr>
            <a:r>
              <a:rPr lang="ja-JP" altLang="en-US" sz="3200" dirty="0"/>
              <a:t>　</a:t>
            </a:r>
            <a:r>
              <a:rPr lang="ja-JP" altLang="en-US" sz="3200" dirty="0" smtClean="0"/>
              <a:t>２）（　</a:t>
            </a:r>
            <a:r>
              <a:rPr lang="ja-JP" altLang="en-US" sz="4000" dirty="0" smtClean="0">
                <a:solidFill>
                  <a:srgbClr val="FF0000"/>
                </a:solidFill>
              </a:rPr>
              <a:t>著作権</a:t>
            </a:r>
            <a:r>
              <a:rPr lang="ja-JP" altLang="en-US" sz="3200" dirty="0" smtClean="0"/>
              <a:t>　）＝文化や芸術に関する権利</a:t>
            </a:r>
            <a:endParaRPr lang="en-US" altLang="ja-JP" sz="3200" dirty="0" smtClean="0"/>
          </a:p>
          <a:p>
            <a:pPr marL="0" indent="0">
              <a:buNone/>
            </a:pPr>
            <a:r>
              <a:rPr kumimoji="1" lang="ja-JP" altLang="en-US" sz="3200" dirty="0"/>
              <a:t>　</a:t>
            </a:r>
            <a:r>
              <a:rPr kumimoji="1" lang="ja-JP" altLang="en-US" sz="3200" dirty="0" smtClean="0"/>
              <a:t>　　　　→無断で著作物を使われない権利</a:t>
            </a:r>
            <a:endParaRPr kumimoji="1" lang="ja-JP" altLang="en-US" sz="3200" dirty="0"/>
          </a:p>
        </p:txBody>
      </p:sp>
    </p:spTree>
    <p:extLst>
      <p:ext uri="{BB962C8B-B14F-4D97-AF65-F5344CB8AC3E}">
        <p14:creationId xmlns:p14="http://schemas.microsoft.com/office/powerpoint/2010/main" val="3229110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知識の整理</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145473" y="1446685"/>
            <a:ext cx="8998527" cy="4351338"/>
          </a:xfrm>
        </p:spPr>
        <p:txBody>
          <a:bodyPr>
            <a:normAutofit/>
          </a:bodyPr>
          <a:lstStyle/>
          <a:p>
            <a:pPr marL="0" indent="0">
              <a:buNone/>
            </a:pPr>
            <a:r>
              <a:rPr kumimoji="1" lang="ja-JP" altLang="en-US" sz="3200" dirty="0" smtClean="0"/>
              <a:t>②（　</a:t>
            </a:r>
            <a:r>
              <a:rPr kumimoji="1" lang="ja-JP" altLang="en-US" sz="4000" dirty="0" smtClean="0">
                <a:solidFill>
                  <a:srgbClr val="FF0000"/>
                </a:solidFill>
              </a:rPr>
              <a:t>産業財産権</a:t>
            </a:r>
            <a:r>
              <a:rPr kumimoji="1" lang="ja-JP" altLang="en-US" sz="3200" dirty="0" smtClean="0"/>
              <a:t>　）</a:t>
            </a:r>
            <a:r>
              <a:rPr lang="ja-JP" altLang="en-US" sz="3200" dirty="0" smtClean="0"/>
              <a:t>→</a:t>
            </a:r>
            <a:r>
              <a:rPr kumimoji="1" lang="ja-JP" altLang="en-US" sz="3200" dirty="0" smtClean="0"/>
              <a:t>（</a:t>
            </a:r>
            <a:r>
              <a:rPr kumimoji="1" lang="ja-JP" altLang="en-US" sz="4000" dirty="0" smtClean="0">
                <a:solidFill>
                  <a:srgbClr val="FF0000"/>
                </a:solidFill>
              </a:rPr>
              <a:t>特許庁</a:t>
            </a:r>
            <a:r>
              <a:rPr kumimoji="1" lang="ja-JP" altLang="en-US" sz="3200" dirty="0" smtClean="0"/>
              <a:t>）に登録必要</a:t>
            </a:r>
            <a:endParaRPr kumimoji="1" lang="en-US" altLang="ja-JP" sz="3200" dirty="0" smtClean="0"/>
          </a:p>
          <a:p>
            <a:pPr marL="0" indent="0">
              <a:buNone/>
            </a:pPr>
            <a:r>
              <a:rPr lang="ja-JP" altLang="en-US" sz="3200" dirty="0"/>
              <a:t>　</a:t>
            </a:r>
            <a:r>
              <a:rPr lang="ja-JP" altLang="en-US" sz="3200" dirty="0" smtClean="0"/>
              <a:t>１）（</a:t>
            </a:r>
            <a:r>
              <a:rPr lang="ja-JP" altLang="en-US" sz="4000" dirty="0" smtClean="0">
                <a:solidFill>
                  <a:srgbClr val="FF0000"/>
                </a:solidFill>
              </a:rPr>
              <a:t>特許権</a:t>
            </a:r>
            <a:r>
              <a:rPr lang="ja-JP" altLang="en-US" sz="3200" dirty="0" smtClean="0"/>
              <a:t>）＝発明の保護、</a:t>
            </a:r>
            <a:r>
              <a:rPr lang="en-US" altLang="ja-JP" sz="3200" dirty="0" smtClean="0"/>
              <a:t>20</a:t>
            </a:r>
            <a:r>
              <a:rPr lang="ja-JP" altLang="en-US" sz="3200" dirty="0" smtClean="0"/>
              <a:t>年</a:t>
            </a:r>
            <a:endParaRPr lang="en-US" altLang="ja-JP" sz="3200" dirty="0" smtClean="0"/>
          </a:p>
          <a:p>
            <a:pPr marL="0" indent="0">
              <a:buNone/>
            </a:pPr>
            <a:r>
              <a:rPr lang="ja-JP" altLang="en-US" sz="3200" dirty="0"/>
              <a:t>　</a:t>
            </a:r>
            <a:r>
              <a:rPr lang="ja-JP" altLang="en-US" sz="3200" dirty="0" smtClean="0"/>
              <a:t>２）（</a:t>
            </a:r>
            <a:r>
              <a:rPr lang="ja-JP" altLang="en-US" sz="4000" dirty="0" smtClean="0">
                <a:solidFill>
                  <a:srgbClr val="FF0000"/>
                </a:solidFill>
              </a:rPr>
              <a:t>実用新案</a:t>
            </a:r>
            <a:r>
              <a:rPr lang="ja-JP" altLang="en-US" sz="3200" dirty="0" smtClean="0"/>
              <a:t>）＝小発明・アイデアの保護、</a:t>
            </a:r>
            <a:r>
              <a:rPr lang="en-US" altLang="ja-JP" sz="3200" dirty="0" smtClean="0"/>
              <a:t>10</a:t>
            </a:r>
            <a:r>
              <a:rPr lang="ja-JP" altLang="en-US" sz="3200" dirty="0" smtClean="0"/>
              <a:t>年</a:t>
            </a:r>
            <a:endParaRPr lang="en-US" altLang="ja-JP" sz="3200" dirty="0" smtClean="0"/>
          </a:p>
          <a:p>
            <a:pPr marL="0" indent="0">
              <a:buNone/>
            </a:pPr>
            <a:r>
              <a:rPr kumimoji="1" lang="ja-JP" altLang="en-US" sz="3200" dirty="0"/>
              <a:t>　</a:t>
            </a:r>
            <a:r>
              <a:rPr kumimoji="1" lang="ja-JP" altLang="en-US" sz="3200" dirty="0" smtClean="0"/>
              <a:t>３）（</a:t>
            </a:r>
            <a:r>
              <a:rPr kumimoji="1" lang="ja-JP" altLang="en-US" sz="4000" dirty="0" smtClean="0">
                <a:solidFill>
                  <a:srgbClr val="FF0000"/>
                </a:solidFill>
              </a:rPr>
              <a:t>商標権</a:t>
            </a:r>
            <a:r>
              <a:rPr kumimoji="1" lang="ja-JP" altLang="en-US" sz="3200" dirty="0" smtClean="0"/>
              <a:t>）＝マーク文字を保護、</a:t>
            </a:r>
            <a:r>
              <a:rPr kumimoji="1" lang="en-US" altLang="ja-JP" sz="3200" dirty="0" smtClean="0"/>
              <a:t>10</a:t>
            </a:r>
            <a:r>
              <a:rPr kumimoji="1" lang="ja-JP" altLang="en-US" sz="3200" dirty="0" smtClean="0"/>
              <a:t>年・更新可</a:t>
            </a:r>
            <a:endParaRPr kumimoji="1" lang="en-US" altLang="ja-JP" sz="3200" dirty="0" smtClean="0"/>
          </a:p>
          <a:p>
            <a:pPr marL="0" indent="0">
              <a:buNone/>
            </a:pPr>
            <a:r>
              <a:rPr lang="ja-JP" altLang="en-US" sz="3200" dirty="0"/>
              <a:t>　</a:t>
            </a:r>
            <a:r>
              <a:rPr lang="ja-JP" altLang="en-US" sz="3200" dirty="0" smtClean="0"/>
              <a:t>４）（</a:t>
            </a:r>
            <a:r>
              <a:rPr lang="ja-JP" altLang="en-US" sz="4000" dirty="0" smtClean="0">
                <a:solidFill>
                  <a:srgbClr val="FF0000"/>
                </a:solidFill>
              </a:rPr>
              <a:t>意匠権</a:t>
            </a:r>
            <a:r>
              <a:rPr lang="ja-JP" altLang="en-US" sz="3200" dirty="0" smtClean="0"/>
              <a:t>）＝デザインを保護、</a:t>
            </a:r>
            <a:r>
              <a:rPr lang="en-US" altLang="ja-JP" sz="3200" dirty="0" smtClean="0"/>
              <a:t>25</a:t>
            </a:r>
            <a:r>
              <a:rPr lang="ja-JP" altLang="en-US" sz="3200" dirty="0"/>
              <a:t>年</a:t>
            </a:r>
            <a:endParaRPr lang="en-US" altLang="ja-JP" sz="3200" dirty="0" smtClean="0"/>
          </a:p>
        </p:txBody>
      </p:sp>
    </p:spTree>
    <p:extLst>
      <p:ext uri="{BB962C8B-B14F-4D97-AF65-F5344CB8AC3E}">
        <p14:creationId xmlns:p14="http://schemas.microsoft.com/office/powerpoint/2010/main" val="3310905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知識の整理</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145473" y="1825625"/>
            <a:ext cx="8998527" cy="4351338"/>
          </a:xfrm>
        </p:spPr>
        <p:txBody>
          <a:bodyPr>
            <a:normAutofit/>
          </a:bodyPr>
          <a:lstStyle/>
          <a:p>
            <a:pPr marL="0" indent="0">
              <a:buNone/>
            </a:pPr>
            <a:r>
              <a:rPr kumimoji="1" lang="ja-JP" altLang="en-US" sz="3200" dirty="0" smtClean="0"/>
              <a:t>③（　</a:t>
            </a:r>
            <a:r>
              <a:rPr kumimoji="1" lang="ja-JP" altLang="en-US" sz="4000" dirty="0" smtClean="0">
                <a:solidFill>
                  <a:srgbClr val="FF0000"/>
                </a:solidFill>
              </a:rPr>
              <a:t>著作権</a:t>
            </a:r>
            <a:r>
              <a:rPr kumimoji="1" lang="ja-JP" altLang="en-US" sz="3200" dirty="0" smtClean="0"/>
              <a:t>　）＝著作物</a:t>
            </a:r>
            <a:r>
              <a:rPr kumimoji="1" lang="en-US" altLang="ja-JP" sz="3200" dirty="0" smtClean="0"/>
              <a:t>※</a:t>
            </a:r>
            <a:r>
              <a:rPr kumimoji="1" lang="ja-JP" altLang="en-US" sz="3200" dirty="0" smtClean="0"/>
              <a:t>に発生</a:t>
            </a:r>
            <a:endParaRPr kumimoji="1" lang="en-US" altLang="ja-JP" sz="3200" dirty="0" smtClean="0"/>
          </a:p>
          <a:p>
            <a:pPr marL="0" indent="0">
              <a:buNone/>
            </a:pPr>
            <a:r>
              <a:rPr lang="ja-JP" altLang="en-US" sz="3200" dirty="0"/>
              <a:t>　</a:t>
            </a:r>
            <a:r>
              <a:rPr lang="ja-JP" altLang="en-US" sz="3200" dirty="0" smtClean="0"/>
              <a:t>　　　　　　　　　　届け出必要なし（</a:t>
            </a:r>
            <a:r>
              <a:rPr lang="ja-JP" altLang="en-US" sz="4000" dirty="0" smtClean="0">
                <a:solidFill>
                  <a:srgbClr val="FF0000"/>
                </a:solidFill>
              </a:rPr>
              <a:t>無方式主義</a:t>
            </a:r>
            <a:r>
              <a:rPr lang="ja-JP" altLang="en-US" sz="3200" dirty="0" smtClean="0"/>
              <a:t>）</a:t>
            </a:r>
            <a:endParaRPr lang="en-US" altLang="ja-JP" sz="3200" dirty="0" smtClean="0"/>
          </a:p>
          <a:p>
            <a:pPr marL="0" indent="0">
              <a:buNone/>
            </a:pPr>
            <a:r>
              <a:rPr kumimoji="1" lang="ja-JP" altLang="en-US" sz="3200" dirty="0"/>
              <a:t>　</a:t>
            </a:r>
            <a:endParaRPr kumimoji="1" lang="en-US" altLang="ja-JP" sz="3200" dirty="0" smtClean="0"/>
          </a:p>
          <a:p>
            <a:pPr marL="0" indent="0">
              <a:buNone/>
            </a:pPr>
            <a:r>
              <a:rPr lang="ja-JP" altLang="en-US" sz="3200" dirty="0"/>
              <a:t>　</a:t>
            </a:r>
            <a:r>
              <a:rPr lang="en-US" altLang="ja-JP" sz="3200" dirty="0" smtClean="0"/>
              <a:t>※</a:t>
            </a:r>
            <a:r>
              <a:rPr kumimoji="1" lang="ja-JP" altLang="en-US" sz="3200" dirty="0" smtClean="0"/>
              <a:t>著作物</a:t>
            </a:r>
            <a:r>
              <a:rPr lang="ja-JP" altLang="en-US" sz="3200" dirty="0" smtClean="0"/>
              <a:t>＝言語、音楽、舞踊、美術、建築、図形</a:t>
            </a:r>
            <a:endParaRPr lang="en-US" altLang="ja-JP" sz="3200" dirty="0" smtClean="0"/>
          </a:p>
          <a:p>
            <a:pPr marL="0" indent="0">
              <a:buNone/>
            </a:pPr>
            <a:r>
              <a:rPr kumimoji="1" lang="ja-JP" altLang="en-US" sz="3200" dirty="0"/>
              <a:t>　</a:t>
            </a:r>
            <a:r>
              <a:rPr kumimoji="1" lang="ja-JP" altLang="en-US" sz="3200" dirty="0" smtClean="0"/>
              <a:t>　　　　　　　　映画、写真コンピュータプログラム</a:t>
            </a:r>
            <a:endParaRPr kumimoji="1" lang="en-US" altLang="ja-JP" sz="3200" dirty="0" smtClean="0"/>
          </a:p>
        </p:txBody>
      </p:sp>
      <p:sp>
        <p:nvSpPr>
          <p:cNvPr id="6" name="テキスト ボックス 5"/>
          <p:cNvSpPr txBox="1"/>
          <p:nvPr/>
        </p:nvSpPr>
        <p:spPr>
          <a:xfrm>
            <a:off x="458499" y="5424055"/>
            <a:ext cx="8372473" cy="1015663"/>
          </a:xfrm>
          <a:prstGeom prst="rect">
            <a:avLst/>
          </a:prstGeom>
          <a:solidFill>
            <a:schemeClr val="accent4">
              <a:lumMod val="20000"/>
              <a:lumOff val="80000"/>
            </a:schemeClr>
          </a:solidFill>
        </p:spPr>
        <p:txBody>
          <a:bodyPr wrap="square" rtlCol="0">
            <a:spAutoFit/>
          </a:bodyPr>
          <a:lstStyle/>
          <a:p>
            <a:r>
              <a:rPr kumimoji="1" lang="en-US" altLang="ja-JP" sz="2000" dirty="0" smtClean="0"/>
              <a:t>※</a:t>
            </a:r>
            <a:r>
              <a:rPr kumimoji="1" lang="ja-JP" altLang="en-US" sz="2000" dirty="0" smtClean="0"/>
              <a:t>二次著作物</a:t>
            </a:r>
            <a:endParaRPr kumimoji="1" lang="en-US" altLang="ja-JP" sz="2000" dirty="0" smtClean="0"/>
          </a:p>
          <a:p>
            <a:r>
              <a:rPr lang="ja-JP" altLang="en-US" sz="2000" dirty="0"/>
              <a:t>　著作物を「もと」にして創作された著作物の</a:t>
            </a:r>
            <a:r>
              <a:rPr lang="ja-JP" altLang="en-US" sz="2000" dirty="0" smtClean="0"/>
              <a:t>こと。「</a:t>
            </a:r>
            <a:r>
              <a:rPr lang="ja-JP" altLang="en-US" sz="2000" dirty="0"/>
              <a:t>もと」になった著作物</a:t>
            </a:r>
            <a:r>
              <a:rPr lang="en-US" altLang="ja-JP" sz="2000" dirty="0"/>
              <a:t>(</a:t>
            </a:r>
            <a:r>
              <a:rPr lang="ja-JP" altLang="en-US" sz="2000" dirty="0"/>
              <a:t>原著作物といいます</a:t>
            </a:r>
            <a:r>
              <a:rPr lang="en-US" altLang="ja-JP" sz="2000" dirty="0"/>
              <a:t>)</a:t>
            </a:r>
            <a:r>
              <a:rPr lang="ja-JP" altLang="en-US" sz="2000" dirty="0"/>
              <a:t>とは別に保護</a:t>
            </a:r>
            <a:r>
              <a:rPr lang="ja-JP" altLang="en-US" sz="2000" dirty="0" smtClean="0"/>
              <a:t>される。</a:t>
            </a:r>
            <a:endParaRPr kumimoji="1" lang="ja-JP" altLang="en-US" sz="2000" dirty="0"/>
          </a:p>
        </p:txBody>
      </p:sp>
    </p:spTree>
    <p:extLst>
      <p:ext uri="{BB962C8B-B14F-4D97-AF65-F5344CB8AC3E}">
        <p14:creationId xmlns:p14="http://schemas.microsoft.com/office/powerpoint/2010/main" val="688310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知識の整理</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145473" y="1825624"/>
            <a:ext cx="8998527" cy="4897293"/>
          </a:xfrm>
        </p:spPr>
        <p:txBody>
          <a:bodyPr>
            <a:normAutofit/>
          </a:bodyPr>
          <a:lstStyle/>
          <a:p>
            <a:pPr marL="0" indent="0">
              <a:buNone/>
            </a:pPr>
            <a:r>
              <a:rPr kumimoji="1" lang="ja-JP" altLang="en-US" sz="3200" dirty="0" smtClean="0"/>
              <a:t>③（　</a:t>
            </a:r>
            <a:r>
              <a:rPr kumimoji="1" lang="ja-JP" altLang="en-US" sz="4000" dirty="0" smtClean="0">
                <a:solidFill>
                  <a:srgbClr val="FF0000"/>
                </a:solidFill>
              </a:rPr>
              <a:t>著作権</a:t>
            </a:r>
            <a:r>
              <a:rPr kumimoji="1" lang="ja-JP" altLang="en-US" sz="3200" dirty="0" smtClean="0"/>
              <a:t>　）</a:t>
            </a:r>
            <a:endParaRPr kumimoji="1" lang="en-US" altLang="ja-JP" sz="3200" dirty="0" smtClean="0"/>
          </a:p>
          <a:p>
            <a:pPr marL="0" indent="0">
              <a:buNone/>
            </a:pPr>
            <a:r>
              <a:rPr lang="ja-JP" altLang="en-US" sz="3200" dirty="0"/>
              <a:t>　</a:t>
            </a:r>
            <a:r>
              <a:rPr lang="ja-JP" altLang="en-US" sz="3200" dirty="0" smtClean="0"/>
              <a:t>　１）（著作者人格権）＝人格的権利を保護</a:t>
            </a:r>
            <a:endParaRPr lang="en-US" altLang="ja-JP" sz="3200" dirty="0" smtClean="0"/>
          </a:p>
          <a:p>
            <a:pPr marL="0" indent="0">
              <a:buNone/>
            </a:pPr>
            <a:r>
              <a:rPr lang="ja-JP" altLang="en-US" sz="2400" dirty="0"/>
              <a:t>　</a:t>
            </a:r>
            <a:r>
              <a:rPr lang="ja-JP" altLang="en-US" sz="2400" dirty="0" smtClean="0"/>
              <a:t>　　　</a:t>
            </a:r>
            <a:r>
              <a:rPr lang="en-US" altLang="ja-JP" sz="2400" dirty="0" smtClean="0">
                <a:solidFill>
                  <a:srgbClr val="FF0000"/>
                </a:solidFill>
              </a:rPr>
              <a:t>×</a:t>
            </a:r>
            <a:r>
              <a:rPr lang="ja-JP" altLang="en-US" sz="2400" dirty="0" smtClean="0"/>
              <a:t>了解なしにみんなに見せる（公表権）</a:t>
            </a:r>
            <a:endParaRPr lang="en-US" altLang="ja-JP" sz="2400" dirty="0" smtClean="0"/>
          </a:p>
          <a:p>
            <a:pPr marL="0" indent="0">
              <a:buNone/>
            </a:pPr>
            <a:r>
              <a:rPr lang="ja-JP" altLang="en-US" sz="2400" dirty="0"/>
              <a:t>　</a:t>
            </a:r>
            <a:r>
              <a:rPr lang="ja-JP" altLang="en-US" sz="2400" dirty="0" smtClean="0"/>
              <a:t>　　　</a:t>
            </a:r>
            <a:r>
              <a:rPr lang="en-US" altLang="ja-JP" sz="2400" dirty="0" smtClean="0">
                <a:solidFill>
                  <a:srgbClr val="FF0000"/>
                </a:solidFill>
              </a:rPr>
              <a:t>×</a:t>
            </a:r>
            <a:r>
              <a:rPr lang="ja-JP" altLang="en-US" sz="2400" dirty="0" smtClean="0"/>
              <a:t>了解なしに名前を公表する（氏名表示権）</a:t>
            </a:r>
            <a:endParaRPr lang="en-US" altLang="ja-JP" sz="2400" dirty="0" smtClean="0"/>
          </a:p>
          <a:p>
            <a:pPr marL="0" indent="0">
              <a:buNone/>
            </a:pPr>
            <a:r>
              <a:rPr lang="ja-JP" altLang="en-US" sz="2400" dirty="0" smtClean="0"/>
              <a:t>　　　　</a:t>
            </a:r>
            <a:r>
              <a:rPr lang="en-US" altLang="ja-JP" sz="2400" dirty="0" smtClean="0">
                <a:solidFill>
                  <a:srgbClr val="FF0000"/>
                </a:solidFill>
              </a:rPr>
              <a:t>×</a:t>
            </a:r>
            <a:r>
              <a:rPr lang="ja-JP" altLang="en-US" sz="2400" dirty="0" smtClean="0"/>
              <a:t>了解なしに作品を変える（同一性保持権）</a:t>
            </a:r>
            <a:endParaRPr lang="en-US" altLang="ja-JP" sz="2400" dirty="0"/>
          </a:p>
          <a:p>
            <a:pPr marL="0" indent="0">
              <a:buNone/>
            </a:pPr>
            <a:r>
              <a:rPr lang="ja-JP" altLang="en-US" sz="3200" dirty="0" smtClean="0"/>
              <a:t>　　２）（著作権（財産権））＝財産的権利を保護</a:t>
            </a:r>
            <a:endParaRPr lang="en-US" altLang="ja-JP" sz="3200" dirty="0" smtClean="0"/>
          </a:p>
          <a:p>
            <a:pPr lvl="1" algn="just">
              <a:spcBef>
                <a:spcPts val="1000"/>
              </a:spcBef>
              <a:buClr>
                <a:schemeClr val="accent2"/>
              </a:buClr>
              <a:buSzPts val="2800"/>
            </a:pPr>
            <a:r>
              <a:rPr lang="ja-JP" altLang="en-US" spc="-150" dirty="0" smtClean="0">
                <a:solidFill>
                  <a:srgbClr val="000000"/>
                </a:solidFill>
                <a:latin typeface="MS Gothic"/>
                <a:ea typeface="MS Gothic"/>
                <a:cs typeface="MS Gothic"/>
                <a:sym typeface="MS Gothic"/>
              </a:rPr>
              <a:t>複製権</a:t>
            </a:r>
            <a:r>
              <a:rPr lang="ja-JP" altLang="en-US" spc="-150" dirty="0">
                <a:solidFill>
                  <a:srgbClr val="000000"/>
                </a:solidFill>
                <a:latin typeface="MS Gothic"/>
                <a:ea typeface="MS Gothic"/>
                <a:cs typeface="MS Gothic"/>
                <a:sym typeface="MS Gothic"/>
              </a:rPr>
              <a:t>、上映権、展示権、公衆</a:t>
            </a:r>
            <a:r>
              <a:rPr lang="ja-JP" altLang="en-US" spc="-150" dirty="0" smtClean="0">
                <a:solidFill>
                  <a:srgbClr val="000000"/>
                </a:solidFill>
                <a:latin typeface="MS Gothic"/>
                <a:ea typeface="MS Gothic"/>
                <a:cs typeface="MS Gothic"/>
                <a:sym typeface="MS Gothic"/>
              </a:rPr>
              <a:t>送信権</a:t>
            </a:r>
            <a:endParaRPr lang="ja-JP" altLang="en-US" spc="-150" dirty="0">
              <a:solidFill>
                <a:srgbClr val="000000"/>
              </a:solidFill>
              <a:latin typeface="MS Gothic"/>
              <a:ea typeface="MS Gothic"/>
              <a:cs typeface="MS Gothic"/>
              <a:sym typeface="MS Gothic"/>
            </a:endParaRPr>
          </a:p>
          <a:p>
            <a:pPr lvl="1" algn="just">
              <a:spcBef>
                <a:spcPts val="1000"/>
              </a:spcBef>
              <a:buClr>
                <a:schemeClr val="accent2"/>
              </a:buClr>
              <a:buSzPts val="2800"/>
            </a:pPr>
            <a:r>
              <a:rPr lang="ja-JP" altLang="en-US" spc="-150" dirty="0">
                <a:solidFill>
                  <a:srgbClr val="000000"/>
                </a:solidFill>
                <a:latin typeface="MS Gothic"/>
                <a:ea typeface="MS Gothic"/>
                <a:cs typeface="MS Gothic"/>
                <a:sym typeface="MS Gothic"/>
              </a:rPr>
              <a:t>上演権・演奏権、口述権、頒布権、譲渡権・貸与権、</a:t>
            </a:r>
          </a:p>
          <a:p>
            <a:pPr lvl="1" algn="just">
              <a:spcBef>
                <a:spcPts val="1000"/>
              </a:spcBef>
              <a:buClr>
                <a:schemeClr val="accent2"/>
              </a:buClr>
              <a:buSzPts val="2800"/>
            </a:pPr>
            <a:r>
              <a:rPr lang="ja-JP" altLang="en-US" spc="-150" dirty="0">
                <a:solidFill>
                  <a:srgbClr val="000000"/>
                </a:solidFill>
                <a:latin typeface="MS Gothic"/>
                <a:ea typeface="MS Gothic"/>
                <a:cs typeface="MS Gothic"/>
                <a:sym typeface="MS Gothic"/>
              </a:rPr>
              <a:t>翻訳権・翻案権</a:t>
            </a:r>
            <a:r>
              <a:rPr lang="ja-JP" altLang="en-US" spc="-150" dirty="0" smtClean="0">
                <a:solidFill>
                  <a:srgbClr val="000000"/>
                </a:solidFill>
                <a:latin typeface="MS Gothic"/>
                <a:ea typeface="MS Gothic"/>
                <a:cs typeface="MS Gothic"/>
                <a:sym typeface="MS Gothic"/>
              </a:rPr>
              <a:t>など</a:t>
            </a:r>
            <a:endParaRPr kumimoji="1" lang="en-US" altLang="ja-JP" sz="3200" dirty="0" smtClean="0"/>
          </a:p>
        </p:txBody>
      </p:sp>
    </p:spTree>
    <p:extLst>
      <p:ext uri="{BB962C8B-B14F-4D97-AF65-F5344CB8AC3E}">
        <p14:creationId xmlns:p14="http://schemas.microsoft.com/office/powerpoint/2010/main" val="708478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07412" y="1487318"/>
            <a:ext cx="7886700" cy="2852737"/>
          </a:xfrm>
        </p:spPr>
        <p:txBody>
          <a:bodyPr/>
          <a:lstStyle/>
          <a:p>
            <a:r>
              <a:rPr kumimoji="1" lang="ja-JP" altLang="en-US" dirty="0" smtClean="0">
                <a:solidFill>
                  <a:srgbClr val="FF0000"/>
                </a:solidFill>
              </a:rPr>
              <a:t>許可を得るには</a:t>
            </a:r>
            <a:r>
              <a:rPr kumimoji="1" lang="en-US" altLang="ja-JP" dirty="0" smtClean="0">
                <a:solidFill>
                  <a:srgbClr val="FF0000"/>
                </a:solidFill>
              </a:rPr>
              <a:t/>
            </a:r>
            <a:br>
              <a:rPr kumimoji="1" lang="en-US" altLang="ja-JP" dirty="0" smtClean="0">
                <a:solidFill>
                  <a:srgbClr val="FF0000"/>
                </a:solidFill>
              </a:rPr>
            </a:br>
            <a:r>
              <a:rPr lang="ja-JP" altLang="en-US" dirty="0">
                <a:solidFill>
                  <a:srgbClr val="FF0000"/>
                </a:solidFill>
              </a:rPr>
              <a:t>　</a:t>
            </a:r>
            <a:r>
              <a:rPr kumimoji="1" lang="ja-JP" altLang="en-US" dirty="0" smtClean="0">
                <a:solidFill>
                  <a:srgbClr val="FF0000"/>
                </a:solidFill>
              </a:rPr>
              <a:t>どうすればいいのか？</a:t>
            </a:r>
            <a:endParaRPr kumimoji="1" lang="ja-JP" altLang="en-US" dirty="0">
              <a:solidFill>
                <a:srgbClr val="FF0000"/>
              </a:solidFill>
            </a:endParaRPr>
          </a:p>
        </p:txBody>
      </p:sp>
    </p:spTree>
    <p:extLst>
      <p:ext uri="{BB962C8B-B14F-4D97-AF65-F5344CB8AC3E}">
        <p14:creationId xmlns:p14="http://schemas.microsoft.com/office/powerpoint/2010/main" val="2944045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0000"/>
                </a:solidFill>
              </a:rPr>
              <a:t>実習３　音楽を利用する場合の</a:t>
            </a:r>
            <a:r>
              <a:rPr kumimoji="1" lang="en-US" altLang="ja-JP" dirty="0" smtClean="0">
                <a:solidFill>
                  <a:srgbClr val="FF0000"/>
                </a:solidFill>
              </a:rPr>
              <a:t/>
            </a:r>
            <a:br>
              <a:rPr kumimoji="1" lang="en-US" altLang="ja-JP" dirty="0" smtClean="0">
                <a:solidFill>
                  <a:srgbClr val="FF0000"/>
                </a:solidFill>
              </a:rPr>
            </a:br>
            <a:r>
              <a:rPr kumimoji="1" lang="ja-JP" altLang="en-US" dirty="0" smtClean="0">
                <a:solidFill>
                  <a:srgbClr val="FF0000"/>
                </a:solidFill>
              </a:rPr>
              <a:t>　　　　　</a:t>
            </a:r>
            <a:r>
              <a:rPr lang="ja-JP" altLang="en-US" dirty="0" smtClean="0">
                <a:solidFill>
                  <a:srgbClr val="FF0000"/>
                </a:solidFill>
              </a:rPr>
              <a:t>権利</a:t>
            </a:r>
            <a:r>
              <a:rPr lang="ja-JP" altLang="en-US" dirty="0">
                <a:solidFill>
                  <a:srgbClr val="FF0000"/>
                </a:solidFill>
              </a:rPr>
              <a:t>使用料</a:t>
            </a:r>
            <a:r>
              <a:rPr lang="ja-JP" altLang="en-US" dirty="0" smtClean="0">
                <a:solidFill>
                  <a:srgbClr val="FF0000"/>
                </a:solidFill>
              </a:rPr>
              <a:t>を調べよう</a:t>
            </a:r>
            <a:endParaRPr kumimoji="1" lang="ja-JP" altLang="en-US" dirty="0">
              <a:solidFill>
                <a:srgbClr val="FF0000"/>
              </a:solidFill>
            </a:endParaRPr>
          </a:p>
        </p:txBody>
      </p:sp>
      <p:sp>
        <p:nvSpPr>
          <p:cNvPr id="3" name="コンテンツ プレースホルダー 2"/>
          <p:cNvSpPr>
            <a:spLocks noGrp="1"/>
          </p:cNvSpPr>
          <p:nvPr>
            <p:ph idx="1"/>
          </p:nvPr>
        </p:nvSpPr>
        <p:spPr>
          <a:xfrm>
            <a:off x="628650" y="1825625"/>
            <a:ext cx="7886700" cy="501939"/>
          </a:xfrm>
        </p:spPr>
        <p:txBody>
          <a:bodyPr/>
          <a:lstStyle/>
          <a:p>
            <a:r>
              <a:rPr kumimoji="1" lang="ja-JP" altLang="en-US" dirty="0" smtClean="0"/>
              <a:t>ＪＡＳＲＡＣ（日本音楽著作権協会）</a:t>
            </a:r>
            <a:endParaRPr kumimoji="1" lang="ja-JP" altLang="en-US" dirty="0"/>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526" y="2587191"/>
            <a:ext cx="7013863" cy="3992980"/>
          </a:xfrm>
          <a:prstGeom prst="rect">
            <a:avLst/>
          </a:prstGeom>
        </p:spPr>
      </p:pic>
    </p:spTree>
    <p:extLst>
      <p:ext uri="{BB962C8B-B14F-4D97-AF65-F5344CB8AC3E}">
        <p14:creationId xmlns:p14="http://schemas.microsoft.com/office/powerpoint/2010/main" val="3341092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463</TotalTime>
  <Words>460</Words>
  <Application>Microsoft Office PowerPoint</Application>
  <PresentationFormat>画面に合わせる (4:3)</PresentationFormat>
  <Paragraphs>159</Paragraphs>
  <Slides>26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26</vt:i4>
      </vt:variant>
    </vt:vector>
  </HeadingPairs>
  <TitlesOfParts>
    <vt:vector size="35" baseType="lpstr">
      <vt:lpstr>ＭＳ Ｐゴシック</vt:lpstr>
      <vt:lpstr>MS Gothic</vt:lpstr>
      <vt:lpstr>ＭＳ 明朝</vt:lpstr>
      <vt:lpstr>Arial</vt:lpstr>
      <vt:lpstr>Calibri</vt:lpstr>
      <vt:lpstr>Calibri Light</vt:lpstr>
      <vt:lpstr>Century</vt:lpstr>
      <vt:lpstr>Times New Roman</vt:lpstr>
      <vt:lpstr>Office テーマ</vt:lpstr>
      <vt:lpstr>法の重要性と意義 ～知的財産権～</vt:lpstr>
      <vt:lpstr>【知識の整理】</vt:lpstr>
      <vt:lpstr>実習１　著作権や知的財産権の　　 　　　　　侵害の事例を調べよう</vt:lpstr>
      <vt:lpstr>【知識の整理】</vt:lpstr>
      <vt:lpstr>【知識の整理】</vt:lpstr>
      <vt:lpstr>【知識の整理】</vt:lpstr>
      <vt:lpstr>【知識の整理】</vt:lpstr>
      <vt:lpstr>許可を得るには 　どうすればいいのか？</vt:lpstr>
      <vt:lpstr>実習３　音楽を利用する場合の 　　　　　権利使用料を調べよう</vt:lpstr>
      <vt:lpstr>実習４　作詞・作曲者が得る印税 　　　　　を調べてみよう</vt:lpstr>
      <vt:lpstr>実習４　作詞・作曲者が得る印税 　　　　　を調べてみよう</vt:lpstr>
      <vt:lpstr>歌手には印税は 　　　　　入らないのか？</vt:lpstr>
      <vt:lpstr>【知識の整理】</vt:lpstr>
      <vt:lpstr>【前時の復習】</vt:lpstr>
      <vt:lpstr>【知識の整理】</vt:lpstr>
      <vt:lpstr>著作権法の目的は 　　　　　　「文化の発展」</vt:lpstr>
      <vt:lpstr>法の重要性と意義 ～個人情報～</vt:lpstr>
      <vt:lpstr>【知識の整理】</vt:lpstr>
      <vt:lpstr>実習１　自分のスマートフォンに入っている個人情報をあげてみよう</vt:lpstr>
      <vt:lpstr>実習１　自分のスマートフォンに入っている個人情報をあげてみよう</vt:lpstr>
      <vt:lpstr>実習３　自分がインターネット上に公開している個人情報をあげてみよう</vt:lpstr>
      <vt:lpstr>実習３　自分がインターネット上に公開している個人情報をあげてみよう</vt:lpstr>
      <vt:lpstr>個人情報が 　　　流出したらいやだ</vt:lpstr>
      <vt:lpstr>【知識の整理】</vt:lpstr>
      <vt:lpstr>【知識の整理】</vt:lpstr>
      <vt:lpstr>【振り返り】 No.4の学習で学んだこと、気づいたこと、考えたことを書きましょう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法の重要性と意義</dc:title>
  <dc:creator>Okamoto Hiroyuki</dc:creator>
  <cp:lastModifiedBy>岡本 弘之</cp:lastModifiedBy>
  <cp:revision>44</cp:revision>
  <dcterms:created xsi:type="dcterms:W3CDTF">2022-04-26T08:48:10Z</dcterms:created>
  <dcterms:modified xsi:type="dcterms:W3CDTF">2022-06-13T07:08:50Z</dcterms:modified>
</cp:coreProperties>
</file>