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10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23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79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8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09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3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95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42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68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6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00659-B66F-4A8F-912C-73669BFB1C74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3E2F-54CD-4F24-9634-D56BE83B30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3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問題解決の考え方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599566"/>
            <a:ext cx="6858000" cy="1655762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情報</a:t>
            </a:r>
            <a:r>
              <a:rPr kumimoji="1" lang="en-US" altLang="ja-JP" sz="4000" dirty="0" smtClean="0"/>
              <a:t>Ⅰ</a:t>
            </a:r>
            <a:r>
              <a:rPr kumimoji="1" lang="ja-JP" altLang="en-US" sz="4000" dirty="0" smtClean="0"/>
              <a:t>　</a:t>
            </a:r>
            <a:r>
              <a:rPr kumimoji="1" lang="en-US" altLang="ja-JP" sz="4000" dirty="0" smtClean="0"/>
              <a:t>No.3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2344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32259"/>
              </p:ext>
            </p:extLst>
          </p:nvPr>
        </p:nvGraphicFramePr>
        <p:xfrm>
          <a:off x="325523" y="712571"/>
          <a:ext cx="8350885" cy="316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088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　④問題解決で利用する手法（教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P48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－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　　１）</a:t>
                      </a:r>
                      <a:r>
                        <a:rPr lang="ja-JP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ja-JP" altLang="en-US" sz="3200" kern="100" dirty="0" smtClean="0">
                          <a:solidFill>
                            <a:srgbClr val="FF0000"/>
                          </a:solidFill>
                          <a:effectLst/>
                        </a:rPr>
                        <a:t>ブレーンストーミング</a:t>
                      </a:r>
                      <a:r>
                        <a:rPr lang="ja-JP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en-US" altLang="ja-JP" sz="24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　　　　</a:t>
                      </a:r>
                      <a:r>
                        <a:rPr lang="ja-JP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＝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問題の全体像を明らかにしたり、解決策を</a:t>
                      </a:r>
                      <a:r>
                        <a:rPr lang="ja-JP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考える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　　　　４つの原則・他の人の発言を批判</a:t>
                      </a:r>
                      <a:r>
                        <a:rPr lang="ja-JP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しない</a:t>
                      </a:r>
                      <a:endParaRPr lang="en-US" altLang="ja-JP" sz="24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　　　　　　　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　　　　</a:t>
                      </a:r>
                      <a:r>
                        <a:rPr lang="ja-JP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・自由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に発言する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　　　　　</a:t>
                      </a:r>
                      <a:r>
                        <a:rPr lang="ja-JP" altLang="en-US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　　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　　　　・できるだけたくさんの提案を</a:t>
                      </a:r>
                      <a:r>
                        <a:rPr lang="ja-JP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出す</a:t>
                      </a:r>
                      <a:endParaRPr lang="en-US" altLang="ja-JP" sz="24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　　　　　　　　　　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　・他の人の発言に便乗した改善も歓迎する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　　２）</a:t>
                      </a:r>
                      <a:r>
                        <a:rPr lang="ja-JP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ja-JP" altLang="en-US" sz="3200" kern="100" dirty="0" smtClean="0">
                          <a:solidFill>
                            <a:srgbClr val="FF0000"/>
                          </a:solidFill>
                          <a:effectLst/>
                        </a:rPr>
                        <a:t>ロジックツリー</a:t>
                      </a:r>
                      <a:r>
                        <a:rPr lang="ja-JP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r>
                        <a:rPr lang="ja-JP" sz="2400" kern="100" dirty="0">
                          <a:solidFill>
                            <a:schemeClr val="tx1"/>
                          </a:solidFill>
                          <a:effectLst/>
                        </a:rPr>
                        <a:t>　＝物事を分解・整理する手法　　　　　　　　</a:t>
                      </a:r>
                      <a:endParaRPr lang="ja-JP" sz="24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1456458" y="4177399"/>
            <a:ext cx="5924552" cy="1990914"/>
            <a:chOff x="781049" y="4697954"/>
            <a:chExt cx="5924552" cy="1990914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2951018" y="5788798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飛ばし方工夫</a:t>
              </a:r>
              <a:endParaRPr kumimoji="1" lang="en-US" altLang="ja-JP" dirty="0" smtClean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81049" y="5142467"/>
              <a:ext cx="1584614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紙飛行機を</a:t>
              </a:r>
              <a:endParaRPr kumimoji="1" lang="en-US" altLang="ja-JP" dirty="0" smtClean="0"/>
            </a:p>
            <a:p>
              <a:r>
                <a:rPr lang="ja-JP" altLang="en-US" dirty="0" smtClean="0"/>
                <a:t>よく飛ばしたい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951018" y="4699217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折り方の工夫</a:t>
              </a:r>
              <a:endParaRPr kumimoji="1" lang="en-US" altLang="ja-JP" dirty="0" smtClean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120987" y="4697954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紙の折り方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120987" y="5256707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羽の曲げ方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120987" y="5771465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投げる角度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120987" y="6319536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投げるﾌｫｰﾑ</a:t>
              </a:r>
              <a:endParaRPr kumimoji="1" lang="ja-JP" altLang="en-US" dirty="0"/>
            </a:p>
          </p:txBody>
        </p:sp>
        <p:cxnSp>
          <p:nvCxnSpPr>
            <p:cNvPr id="11" name="直線コネクタ 10"/>
            <p:cNvCxnSpPr>
              <a:stCxn id="6" idx="3"/>
              <a:endCxn id="7" idx="1"/>
            </p:cNvCxnSpPr>
            <p:nvPr/>
          </p:nvCxnSpPr>
          <p:spPr>
            <a:xfrm flipV="1">
              <a:off x="4535632" y="4882620"/>
              <a:ext cx="585355" cy="1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4828309" y="6569316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V="1">
              <a:off x="4547754" y="5980191"/>
              <a:ext cx="585355" cy="1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V="1">
              <a:off x="4816187" y="5441373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flipV="1">
              <a:off x="2646218" y="4879110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2646218" y="5981222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4816187" y="4899100"/>
              <a:ext cx="0" cy="56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2646218" y="4899100"/>
              <a:ext cx="0" cy="1074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4828309" y="6002784"/>
              <a:ext cx="0" cy="56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V="1">
              <a:off x="2365663" y="5464369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テキスト ボックス 20"/>
          <p:cNvSpPr txBox="1"/>
          <p:nvPr/>
        </p:nvSpPr>
        <p:spPr>
          <a:xfrm>
            <a:off x="3638549" y="6048761"/>
            <a:ext cx="15846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材料の工夫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96396" y="6389791"/>
            <a:ext cx="15846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力の加減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091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dirty="0" smtClean="0">
                <a:solidFill>
                  <a:srgbClr val="FF0000"/>
                </a:solidFill>
              </a:rPr>
              <a:t>考えよう</a:t>
            </a:r>
            <a:r>
              <a:rPr kumimoji="1" lang="en-US" altLang="ja-JP" dirty="0" smtClean="0">
                <a:solidFill>
                  <a:srgbClr val="FF0000"/>
                </a:solidFill>
              </a:rPr>
              <a:t>】</a:t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情報通信技術</a:t>
            </a:r>
            <a:r>
              <a:rPr lang="ja-JP" altLang="en-US" dirty="0" smtClean="0">
                <a:solidFill>
                  <a:srgbClr val="FF0000"/>
                </a:solidFill>
              </a:rPr>
              <a:t>やデザインによる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問題解決</a:t>
            </a:r>
            <a:r>
              <a:rPr lang="ja-JP" altLang="en-US" dirty="0">
                <a:solidFill>
                  <a:srgbClr val="FF0000"/>
                </a:solidFill>
              </a:rPr>
              <a:t>の例</a:t>
            </a:r>
            <a:r>
              <a:rPr lang="ja-JP" altLang="en-US" dirty="0" smtClean="0">
                <a:solidFill>
                  <a:srgbClr val="FF0000"/>
                </a:solidFill>
              </a:rPr>
              <a:t>を考えよう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628650" y="2168525"/>
            <a:ext cx="7886700" cy="3775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情報通信技術の例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地震の被害を減らしたい　→　緊急地震速報</a:t>
            </a:r>
            <a:endParaRPr kumimoji="1" lang="en-US" altLang="ja-JP" dirty="0" smtClean="0"/>
          </a:p>
          <a:p>
            <a:r>
              <a:rPr kumimoji="1" lang="ja-JP" altLang="en-US" dirty="0" smtClean="0"/>
              <a:t>遠くに住む家族の安否を確認　→見守りサービス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不明者の捜索　→　ドローン・ロボット技術の活用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デザインによる解決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整列乗車・レジの順番待ち　→床面の目印</a:t>
            </a:r>
            <a:endParaRPr lang="en-US" altLang="ja-JP" dirty="0" smtClean="0"/>
          </a:p>
          <a:p>
            <a:r>
              <a:rPr lang="ja-JP" altLang="en-US" dirty="0" smtClean="0"/>
              <a:t>海外の人にもわかる案内　→ピクトグラム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6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78932" cy="1325563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実習１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問題解決の考え方を体験的に学ぼう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429150"/>
              </p:ext>
            </p:extLst>
          </p:nvPr>
        </p:nvGraphicFramePr>
        <p:xfrm>
          <a:off x="548121" y="1922072"/>
          <a:ext cx="8159462" cy="10972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82015"/>
                <a:gridCol w="6577447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１．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問題の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明確化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理想：遠くまで飛ぶ紙飛行機を作りたい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r>
                        <a:rPr lang="en-US" sz="2400" kern="100" dirty="0">
                          <a:effectLst/>
                          <a:latin typeface="+mn-ea"/>
                          <a:ea typeface="+mn-ea"/>
                        </a:rPr>
                        <a:t>↕</a:t>
                      </a: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理想と現実のギャップ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現実</a:t>
                      </a:r>
                      <a:r>
                        <a:rPr lang="ja-JP" sz="2400" kern="100" dirty="0" smtClean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普通の</a:t>
                      </a:r>
                      <a:r>
                        <a:rPr lang="ja-JP" sz="2400" kern="100" dirty="0" smtClean="0">
                          <a:effectLst/>
                          <a:latin typeface="+mn-ea"/>
                          <a:ea typeface="+mn-ea"/>
                        </a:rPr>
                        <a:t>紙</a:t>
                      </a:r>
                      <a:r>
                        <a:rPr lang="ja-JP" sz="2400" kern="100" dirty="0">
                          <a:effectLst/>
                          <a:latin typeface="+mn-ea"/>
                          <a:ea typeface="+mn-ea"/>
                        </a:rPr>
                        <a:t>飛行機を作ってもうまく飛ばない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13154"/>
              </p:ext>
            </p:extLst>
          </p:nvPr>
        </p:nvGraphicFramePr>
        <p:xfrm>
          <a:off x="548120" y="3459928"/>
          <a:ext cx="8159462" cy="10972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21139"/>
                <a:gridCol w="6538323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２．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問題の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整理と分析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紙飛行機をよく飛ばすには・・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①よく飛ぶ紙飛行機の折り方があるはず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②よく飛ぶ飛ばし方があるはず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0" name="グループ化 39"/>
          <p:cNvGrpSpPr/>
          <p:nvPr/>
        </p:nvGrpSpPr>
        <p:grpSpPr>
          <a:xfrm>
            <a:off x="2391640" y="4708345"/>
            <a:ext cx="5924552" cy="1990914"/>
            <a:chOff x="781049" y="4697954"/>
            <a:chExt cx="5924552" cy="1990914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2951018" y="5788798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飛ばし方工夫</a:t>
              </a:r>
              <a:endParaRPr kumimoji="1" lang="en-US" altLang="ja-JP" dirty="0" smtClean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81049" y="5142467"/>
              <a:ext cx="1584614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紙飛行機を</a:t>
              </a:r>
              <a:endParaRPr kumimoji="1" lang="en-US" altLang="ja-JP" dirty="0" smtClean="0"/>
            </a:p>
            <a:p>
              <a:r>
                <a:rPr lang="ja-JP" altLang="en-US" dirty="0" smtClean="0"/>
                <a:t>よく飛ばしたい</a:t>
              </a:r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951018" y="4699217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折り方の工夫</a:t>
              </a:r>
              <a:endParaRPr kumimoji="1" lang="en-US" altLang="ja-JP" dirty="0" smtClean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120987" y="4697954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紙の折り方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120987" y="5256707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羽の曲げ方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120987" y="5771465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投げる角度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120987" y="6319536"/>
              <a:ext cx="158461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投げるﾌｫｰﾑ</a:t>
              </a:r>
              <a:endParaRPr kumimoji="1" lang="ja-JP" altLang="en-US" dirty="0"/>
            </a:p>
          </p:txBody>
        </p:sp>
        <p:cxnSp>
          <p:nvCxnSpPr>
            <p:cNvPr id="22" name="直線コネクタ 21"/>
            <p:cNvCxnSpPr>
              <a:stCxn id="16" idx="3"/>
              <a:endCxn id="17" idx="1"/>
            </p:cNvCxnSpPr>
            <p:nvPr/>
          </p:nvCxnSpPr>
          <p:spPr>
            <a:xfrm flipV="1">
              <a:off x="4535632" y="4882620"/>
              <a:ext cx="585355" cy="1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4828309" y="6569316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4547754" y="5980191"/>
              <a:ext cx="585355" cy="12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V="1">
              <a:off x="4816187" y="5441373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2646218" y="4879110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V="1">
              <a:off x="2646218" y="5981222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816187" y="4899100"/>
              <a:ext cx="0" cy="56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2646218" y="4899100"/>
              <a:ext cx="0" cy="10743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4828309" y="6002784"/>
              <a:ext cx="0" cy="5665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V="1">
              <a:off x="2365663" y="5464369"/>
              <a:ext cx="304800" cy="6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下矢印 40"/>
          <p:cNvSpPr/>
          <p:nvPr/>
        </p:nvSpPr>
        <p:spPr>
          <a:xfrm>
            <a:off x="3709555" y="3019352"/>
            <a:ext cx="1766454" cy="305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58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作業１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よく飛ぶ紙飛行機の作り方・飛ばし方を調べて記入しよう。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353284"/>
              </p:ext>
            </p:extLst>
          </p:nvPr>
        </p:nvGraphicFramePr>
        <p:xfrm>
          <a:off x="392228" y="1789994"/>
          <a:ext cx="8346527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1723"/>
                <a:gridCol w="2782402"/>
                <a:gridCol w="2782402"/>
              </a:tblGrid>
              <a:tr h="19558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３．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解決案の</a:t>
                      </a:r>
                    </a:p>
                    <a:p>
                      <a:pPr indent="400050"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立案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①よく飛ぶ紙飛行機の作り方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②よく飛ぶ飛ばし方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49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・調べたサイト、内容をメモしよう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</a:t>
                      </a:r>
                      <a:r>
                        <a:rPr lang="ja-JP" sz="2000" kern="100" dirty="0" smtClean="0">
                          <a:effectLst/>
                        </a:rPr>
                        <a:t>調べた</a:t>
                      </a:r>
                      <a:r>
                        <a:rPr lang="ja-JP" altLang="en-US" sz="2000" kern="100" dirty="0" smtClean="0">
                          <a:effectLst/>
                        </a:rPr>
                        <a:t>サイト、</a:t>
                      </a:r>
                      <a:r>
                        <a:rPr lang="ja-JP" sz="2000" kern="100" dirty="0" smtClean="0">
                          <a:effectLst/>
                        </a:rPr>
                        <a:t>内容</a:t>
                      </a:r>
                      <a:r>
                        <a:rPr lang="ja-JP" sz="2000" kern="100" dirty="0">
                          <a:effectLst/>
                        </a:rPr>
                        <a:t>をメモしよう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69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作業２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グループで相談して一番飛びそうな折り方・飛ばし方を選ぶ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580120"/>
          </a:xfrm>
          <a:ln>
            <a:solidFill>
              <a:schemeClr val="accent5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相談するときのルール</a:t>
            </a:r>
            <a:r>
              <a:rPr kumimoji="1" lang="en-US" altLang="ja-JP" dirty="0" smtClean="0"/>
              <a:t>】</a:t>
            </a:r>
          </a:p>
          <a:p>
            <a:r>
              <a:rPr lang="ja-JP" altLang="en-US" dirty="0"/>
              <a:t>他の人の発言を否定</a:t>
            </a:r>
            <a:r>
              <a:rPr lang="ja-JP" altLang="en-US" dirty="0" smtClean="0"/>
              <a:t>しない</a:t>
            </a:r>
            <a:endParaRPr lang="en-US" altLang="ja-JP" dirty="0" smtClean="0"/>
          </a:p>
          <a:p>
            <a:r>
              <a:rPr kumimoji="1" lang="ja-JP" altLang="en-US" dirty="0" smtClean="0"/>
              <a:t>遠慮しないで自由に発言する</a:t>
            </a:r>
            <a:endParaRPr kumimoji="1" lang="en-US" altLang="ja-JP" dirty="0" smtClean="0"/>
          </a:p>
          <a:p>
            <a:r>
              <a:rPr lang="ja-JP" altLang="en-US" dirty="0"/>
              <a:t>できるだけたくさんの案を</a:t>
            </a:r>
            <a:r>
              <a:rPr lang="ja-JP" altLang="en-US" dirty="0" smtClean="0"/>
              <a:t>出す</a:t>
            </a:r>
            <a:endParaRPr lang="en-US" altLang="ja-JP" dirty="0" smtClean="0"/>
          </a:p>
          <a:p>
            <a:r>
              <a:rPr kumimoji="1" lang="ja-JP" altLang="en-US" dirty="0"/>
              <a:t>他の人の案</a:t>
            </a:r>
            <a:r>
              <a:rPr kumimoji="1" lang="ja-JP" altLang="en-US" dirty="0" smtClean="0"/>
              <a:t>を組み合わせることも考える</a:t>
            </a:r>
            <a:endParaRPr kumimoji="1" lang="ja-JP" altLang="en-US" dirty="0"/>
          </a:p>
        </p:txBody>
      </p:sp>
      <p:sp>
        <p:nvSpPr>
          <p:cNvPr id="6" name="下矢印 5"/>
          <p:cNvSpPr/>
          <p:nvPr/>
        </p:nvSpPr>
        <p:spPr>
          <a:xfrm>
            <a:off x="3595255" y="4405745"/>
            <a:ext cx="1766454" cy="305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8234" y="5008418"/>
            <a:ext cx="8307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グループ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して採用する折り方、飛ばし方を１つ決める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9777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作業３　制作する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090751"/>
              </p:ext>
            </p:extLst>
          </p:nvPr>
        </p:nvGraphicFramePr>
        <p:xfrm>
          <a:off x="628650" y="1773483"/>
          <a:ext cx="7850189" cy="10972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58935"/>
                <a:gridCol w="669125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４</a:t>
                      </a:r>
                      <a:r>
                        <a:rPr lang="ja-JP" sz="2400" kern="100" dirty="0" smtClean="0">
                          <a:effectLst/>
                        </a:rPr>
                        <a:t>．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実行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作業３　</a:t>
                      </a:r>
                      <a:r>
                        <a:rPr lang="en-US" sz="2400" kern="100" dirty="0">
                          <a:effectLst/>
                        </a:rPr>
                        <a:t>A4</a:t>
                      </a:r>
                      <a:r>
                        <a:rPr lang="ja-JP" sz="2400" kern="100" dirty="0">
                          <a:effectLst/>
                        </a:rPr>
                        <a:t>のコピー用紙で実際に制作し、飛ばし方も工夫して実行してみる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3543300" y="3086099"/>
            <a:ext cx="1766454" cy="305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8650" y="3574473"/>
            <a:ext cx="7850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・グループで同じ折り方の紙飛行機を２機作成する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・飛ばし方も相談しておく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・北館講堂で練習してもよい</a:t>
            </a:r>
            <a:endParaRPr kumimoji="1" lang="ja-JP" altLang="en-US" sz="2400" dirty="0"/>
          </a:p>
        </p:txBody>
      </p:sp>
      <p:sp>
        <p:nvSpPr>
          <p:cNvPr id="7" name="下矢印 6"/>
          <p:cNvSpPr/>
          <p:nvPr/>
        </p:nvSpPr>
        <p:spPr>
          <a:xfrm>
            <a:off x="3543300" y="4957437"/>
            <a:ext cx="1766454" cy="305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8649" y="5445811"/>
            <a:ext cx="7850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・本番は北館講堂で実施、滞空時間と距離を測定する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ルール：舞台の下から窓の方向に向かって飛ばす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1242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作業４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　３回飛ばした結果を記録する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6905" y="1850557"/>
            <a:ext cx="7850189" cy="83099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・ルール：・北館講堂で実施、滞空時間と距離を測定する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・舞台の下から窓の方向に向かって飛ばす</a:t>
            </a:r>
            <a:endParaRPr kumimoji="1" lang="ja-JP" altLang="en-US" sz="24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3143"/>
              </p:ext>
            </p:extLst>
          </p:nvPr>
        </p:nvGraphicFramePr>
        <p:xfrm>
          <a:off x="628649" y="3231573"/>
          <a:ext cx="7868445" cy="215898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61630"/>
                <a:gridCol w="2235605"/>
                <a:gridCol w="2235605"/>
                <a:gridCol w="2235605"/>
              </a:tblGrid>
              <a:tr h="21589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５．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評価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①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回目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滞空時間（　　　）秒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②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回目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000" kern="100" dirty="0" smtClean="0">
                          <a:effectLst/>
                        </a:rPr>
                        <a:t>滞空時間（　　）秒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③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回目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ja-JP" altLang="ja-JP" sz="2000" kern="100" dirty="0" smtClean="0">
                          <a:effectLst/>
                        </a:rPr>
                        <a:t>滞空時間（　　）秒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28649" y="5652655"/>
            <a:ext cx="7850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滞空時間・飛んだ距離・飛び方を記録する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9679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作業５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結果から改善すべきことを記録する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805295" y="3506729"/>
            <a:ext cx="7886700" cy="100292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折り方や飛ばし方で、うまくいったこと、うまくいかなかったことを書く</a:t>
            </a:r>
            <a:endParaRPr kumimoji="1" lang="en-US" altLang="ja-JP" dirty="0" smtClean="0"/>
          </a:p>
          <a:p>
            <a:endParaRPr lang="en-US" altLang="ja-JP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2564"/>
              </p:ext>
            </p:extLst>
          </p:nvPr>
        </p:nvGraphicFramePr>
        <p:xfrm>
          <a:off x="805295" y="2050069"/>
          <a:ext cx="7710055" cy="10972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09075"/>
                <a:gridCol w="610098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６．</a:t>
                      </a:r>
                      <a:r>
                        <a:rPr lang="ja-JP" sz="2400" kern="100" dirty="0" smtClean="0">
                          <a:effectLst/>
                        </a:rPr>
                        <a:t>共有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　　</a:t>
                      </a:r>
                      <a:r>
                        <a:rPr lang="ja-JP" sz="2400" kern="100" dirty="0" smtClean="0">
                          <a:effectLst/>
                        </a:rPr>
                        <a:t>改善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コンテンツ プレースホルダー 5"/>
          <p:cNvSpPr txBox="1">
            <a:spLocks/>
          </p:cNvSpPr>
          <p:nvPr/>
        </p:nvSpPr>
        <p:spPr>
          <a:xfrm>
            <a:off x="805295" y="5061902"/>
            <a:ext cx="7886700" cy="1002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実際にはこの内容をもとにさらに改善し、計画・実行・評価・改善を繰り返していく</a:t>
            </a:r>
            <a:endParaRPr lang="en-US" altLang="ja-JP" dirty="0" smtClean="0"/>
          </a:p>
          <a:p>
            <a:endParaRPr lang="en-US" altLang="ja-JP" dirty="0"/>
          </a:p>
        </p:txBody>
      </p:sp>
      <p:sp>
        <p:nvSpPr>
          <p:cNvPr id="8" name="下矢印 7"/>
          <p:cNvSpPr/>
          <p:nvPr/>
        </p:nvSpPr>
        <p:spPr>
          <a:xfrm>
            <a:off x="3709555" y="4582391"/>
            <a:ext cx="1506681" cy="3221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46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知識の整理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817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53726"/>
              </p:ext>
            </p:extLst>
          </p:nvPr>
        </p:nvGraphicFramePr>
        <p:xfrm>
          <a:off x="176644" y="730828"/>
          <a:ext cx="8811492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11492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①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ja-JP" altLang="en-US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alt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問題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）＝理想と現実のギャップのこと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　　　　　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↓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　　（例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r>
                        <a:rPr lang="ja-JP" altLang="en-US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よく飛ぶ紙飛行機を作りたい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　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ja-JP" alt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問題解決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＝不便な事柄や目標や課題に対して解決策を考え実現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する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　　　　　　　　（例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r>
                        <a:rPr lang="ja-JP" altLang="en-US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よく飛ぶ紙飛行機の折り方を調べて実行してみる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②問題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解決の流れの例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　１）問題と目標の明確化　＝　現状を把握する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　２）問題の整理と分析　　＝　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Web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サイトなどで情報を収集し分析する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　３）解決策の立案　　　　＝　集めた情報から解決策を立案する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　４）実行　　　　　　　　＝　解決策を実行する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　５）評価　　　　　　　　＝　解決策が効果があったか評価する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　６）共有　　　　　　　　＝　うまくいったことを共有し、次の問題解決に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役立てる</a:t>
                      </a:r>
                      <a:endParaRPr lang="en-US" altLang="ja-JP" sz="20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77048"/>
              </p:ext>
            </p:extLst>
          </p:nvPr>
        </p:nvGraphicFramePr>
        <p:xfrm>
          <a:off x="176644" y="4911537"/>
          <a:ext cx="8288540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854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③</a:t>
                      </a:r>
                      <a:r>
                        <a:rPr lang="en-US" alt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altLang="en-US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回でうまくいくとは限らない＝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ja-JP" alt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ＰＤＣＡサイクル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　１）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Plan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（計画）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→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２）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Do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（実行）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→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３）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Check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（評価）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→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４）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Act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（改善</a:t>
                      </a:r>
                      <a:r>
                        <a:rPr lang="ja-JP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439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311</Words>
  <Application>Microsoft Office PowerPoint</Application>
  <PresentationFormat>画面に合わせる (4:3)</PresentationFormat>
  <Paragraphs>134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問題解決の考え方</vt:lpstr>
      <vt:lpstr>実習１ 問題解決の考え方を体験的に学ぼう</vt:lpstr>
      <vt:lpstr>作業１　よく飛ぶ紙飛行機の作り方・飛ばし方を調べて記入しよう。</vt:lpstr>
      <vt:lpstr>作業２　グループで相談して一番飛びそうな折り方・飛ばし方を選ぶ</vt:lpstr>
      <vt:lpstr>作業３　制作する</vt:lpstr>
      <vt:lpstr>作業４ 　３回飛ばした結果を記録する</vt:lpstr>
      <vt:lpstr>作業５ 結果から改善すべきことを記録する</vt:lpstr>
      <vt:lpstr>知識の整理</vt:lpstr>
      <vt:lpstr>PowerPoint プレゼンテーション</vt:lpstr>
      <vt:lpstr>PowerPoint プレゼンテーション</vt:lpstr>
      <vt:lpstr>【考えよう】 情報通信技術やデザインによる 問題解決の例を考えよう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問題解決の考え方</dc:title>
  <dc:creator>Okamoto Hiroyuki</dc:creator>
  <cp:lastModifiedBy>岡本 弘之</cp:lastModifiedBy>
  <cp:revision>14</cp:revision>
  <dcterms:created xsi:type="dcterms:W3CDTF">2022-04-26T00:14:35Z</dcterms:created>
  <dcterms:modified xsi:type="dcterms:W3CDTF">2022-06-13T06:41:32Z</dcterms:modified>
</cp:coreProperties>
</file>